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4" r:id="rId3"/>
    <p:sldId id="285" r:id="rId4"/>
    <p:sldId id="369" r:id="rId5"/>
    <p:sldId id="282" r:id="rId6"/>
    <p:sldId id="283" r:id="rId7"/>
    <p:sldId id="310" r:id="rId8"/>
    <p:sldId id="298" r:id="rId9"/>
    <p:sldId id="309" r:id="rId10"/>
    <p:sldId id="314" r:id="rId11"/>
    <p:sldId id="308" r:id="rId12"/>
    <p:sldId id="296" r:id="rId13"/>
    <p:sldId id="287" r:id="rId14"/>
    <p:sldId id="345" r:id="rId15"/>
    <p:sldId id="349" r:id="rId16"/>
    <p:sldId id="346" r:id="rId17"/>
    <p:sldId id="368" r:id="rId18"/>
    <p:sldId id="356" r:id="rId19"/>
    <p:sldId id="357" r:id="rId20"/>
    <p:sldId id="360" r:id="rId21"/>
    <p:sldId id="366" r:id="rId22"/>
    <p:sldId id="299" r:id="rId23"/>
    <p:sldId id="319" r:id="rId24"/>
    <p:sldId id="320" r:id="rId25"/>
    <p:sldId id="321" r:id="rId26"/>
    <p:sldId id="323" r:id="rId27"/>
    <p:sldId id="341" r:id="rId28"/>
    <p:sldId id="271" r:id="rId29"/>
    <p:sldId id="355" r:id="rId30"/>
    <p:sldId id="275" r:id="rId31"/>
    <p:sldId id="350" r:id="rId32"/>
    <p:sldId id="302" r:id="rId33"/>
    <p:sldId id="358" r:id="rId34"/>
    <p:sldId id="359" r:id="rId35"/>
    <p:sldId id="276" r:id="rId36"/>
    <p:sldId id="351" r:id="rId37"/>
    <p:sldId id="279" r:id="rId38"/>
    <p:sldId id="367" r:id="rId39"/>
    <p:sldId id="288" r:id="rId40"/>
    <p:sldId id="361" r:id="rId41"/>
    <p:sldId id="363" r:id="rId42"/>
    <p:sldId id="365" r:id="rId43"/>
    <p:sldId id="362" r:id="rId44"/>
    <p:sldId id="353" r:id="rId45"/>
    <p:sldId id="35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8" autoAdjust="0"/>
    <p:restoredTop sz="85484" autoAdjust="0"/>
  </p:normalViewPr>
  <p:slideViewPr>
    <p:cSldViewPr>
      <p:cViewPr>
        <p:scale>
          <a:sx n="60" d="100"/>
          <a:sy n="60" d="100"/>
        </p:scale>
        <p:origin x="-1698"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0337A-6A42-4745-9CBB-24875C988291}" type="datetimeFigureOut">
              <a:rPr lang="en-IN" smtClean="0"/>
              <a:pPr/>
              <a:t>13-02-2016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E8883-6E28-402A-9FB4-C3FCC754F0B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4E0A91DA-CB84-42C9-9E76-ED62C8CC395A}" type="slidenum">
              <a:rPr lang="en-IN"/>
              <a:pPr/>
              <a:t>2</a:t>
            </a:fld>
            <a:endParaRPr lang="en-IN" dirty="0"/>
          </a:p>
        </p:txBody>
      </p:sp>
      <p:sp>
        <p:nvSpPr>
          <p:cNvPr id="67585" name="Text Box 1"/>
          <p:cNvSpPr txBox="1">
            <a:spLocks noChangeArrowheads="1"/>
          </p:cNvSpPr>
          <p:nvPr/>
        </p:nvSpPr>
        <p:spPr bwMode="auto">
          <a:xfrm>
            <a:off x="3881208" y="8685103"/>
            <a:ext cx="2966711" cy="44803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7837A50F-1519-418F-A3C2-3C0863972AC7}"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2</a:t>
            </a:fld>
            <a:endParaRPr lang="en-IN" sz="1200" dirty="0">
              <a:solidFill>
                <a:srgbClr val="000000"/>
              </a:solidFill>
              <a:latin typeface="Times New Roman" pitchFamily="16" charset="0"/>
            </a:endParaRPr>
          </a:p>
        </p:txBody>
      </p:sp>
      <p:sp>
        <p:nvSpPr>
          <p:cNvPr id="67586" name="Text Box 2"/>
          <p:cNvSpPr txBox="1">
            <a:spLocks noChangeArrowheads="1"/>
          </p:cNvSpPr>
          <p:nvPr/>
        </p:nvSpPr>
        <p:spPr bwMode="auto">
          <a:xfrm>
            <a:off x="3881208" y="8685103"/>
            <a:ext cx="2968151" cy="449393"/>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3A8AF5DF-10AF-49A5-8002-8E7BDB4E16F7}"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2</a:t>
            </a:fld>
            <a:endParaRPr lang="en-IN" sz="1200" dirty="0">
              <a:solidFill>
                <a:srgbClr val="000000"/>
              </a:solidFill>
              <a:latin typeface="Times New Roman" pitchFamily="16" charset="0"/>
            </a:endParaRPr>
          </a:p>
        </p:txBody>
      </p:sp>
      <p:sp>
        <p:nvSpPr>
          <p:cNvPr id="67587" name="Text Box 3"/>
          <p:cNvSpPr txBox="1">
            <a:spLocks noChangeArrowheads="1"/>
          </p:cNvSpPr>
          <p:nvPr/>
        </p:nvSpPr>
        <p:spPr bwMode="auto">
          <a:xfrm>
            <a:off x="3881208" y="8686461"/>
            <a:ext cx="2972472" cy="45346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92677448-41E5-417A-93CD-885552468FAB}"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2</a:t>
            </a:fld>
            <a:endParaRPr lang="en-IN" sz="1200" dirty="0">
              <a:solidFill>
                <a:srgbClr val="000000"/>
              </a:solidFill>
              <a:latin typeface="Times New Roman" pitchFamily="16" charset="0"/>
            </a:endParaRPr>
          </a:p>
        </p:txBody>
      </p:sp>
      <p:sp>
        <p:nvSpPr>
          <p:cNvPr id="67588" name="Rectangle 4"/>
          <p:cNvSpPr txBox="1">
            <a:spLocks noGrp="1" noRot="1" noChangeAspect="1" noChangeArrowheads="1"/>
          </p:cNvSpPr>
          <p:nvPr>
            <p:ph type="sldImg"/>
          </p:nvPr>
        </p:nvSpPr>
        <p:spPr bwMode="auto">
          <a:xfrm>
            <a:off x="1143000" y="695325"/>
            <a:ext cx="4567238" cy="3425825"/>
          </a:xfrm>
          <a:prstGeom prst="rect">
            <a:avLst/>
          </a:prstGeom>
          <a:solidFill>
            <a:srgbClr val="FFFFFF"/>
          </a:solidFill>
          <a:ln>
            <a:solidFill>
              <a:srgbClr val="000000"/>
            </a:solidFill>
            <a:miter lim="800000"/>
            <a:headEnd/>
            <a:tailEnd/>
          </a:ln>
        </p:spPr>
      </p:sp>
      <p:sp>
        <p:nvSpPr>
          <p:cNvPr id="67589" name="Rectangle 5"/>
          <p:cNvSpPr txBox="1">
            <a:spLocks noGrp="1" noChangeArrowheads="1"/>
          </p:cNvSpPr>
          <p:nvPr>
            <p:ph type="body" idx="1"/>
          </p:nvPr>
        </p:nvSpPr>
        <p:spPr bwMode="auto">
          <a:xfrm>
            <a:off x="685512" y="4343231"/>
            <a:ext cx="5484096" cy="411242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C7E8883-6E28-402A-9FB4-C3FCC754F0BC}" type="slidenum">
              <a:rPr lang="en-IN" smtClean="0"/>
              <a:pPr/>
              <a:t>20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C7E8883-6E28-402A-9FB4-C3FCC754F0BC}" type="slidenum">
              <a:rPr lang="en-IN" smtClean="0"/>
              <a:pPr/>
              <a:t>24</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39F5B42E-77CB-4810-8E44-40C5FDE78834}" type="slidenum">
              <a:rPr lang="en-IN"/>
              <a:pPr/>
              <a:t>28</a:t>
            </a:fld>
            <a:endParaRPr lang="en-IN"/>
          </a:p>
        </p:txBody>
      </p:sp>
      <p:sp>
        <p:nvSpPr>
          <p:cNvPr id="76801" name="Text Box 1"/>
          <p:cNvSpPr txBox="1">
            <a:spLocks noChangeArrowheads="1"/>
          </p:cNvSpPr>
          <p:nvPr/>
        </p:nvSpPr>
        <p:spPr bwMode="auto">
          <a:xfrm>
            <a:off x="3881208" y="8685103"/>
            <a:ext cx="2966711" cy="44803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269EF6C6-B671-4DD8-A6F6-5099DA7CA8EA}"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28</a:t>
            </a:fld>
            <a:endParaRPr lang="en-IN" sz="1200" dirty="0">
              <a:solidFill>
                <a:srgbClr val="000000"/>
              </a:solidFill>
              <a:latin typeface="Times New Roman" pitchFamily="16" charset="0"/>
            </a:endParaRPr>
          </a:p>
        </p:txBody>
      </p:sp>
      <p:sp>
        <p:nvSpPr>
          <p:cNvPr id="76802" name="Text Box 2"/>
          <p:cNvSpPr txBox="1">
            <a:spLocks noChangeArrowheads="1"/>
          </p:cNvSpPr>
          <p:nvPr/>
        </p:nvSpPr>
        <p:spPr bwMode="auto">
          <a:xfrm>
            <a:off x="3881208" y="8685103"/>
            <a:ext cx="2968151" cy="449393"/>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9E454229-C499-4137-8727-D5112F110057}"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28</a:t>
            </a:fld>
            <a:endParaRPr lang="en-IN" sz="1200" dirty="0">
              <a:solidFill>
                <a:srgbClr val="000000"/>
              </a:solidFill>
              <a:latin typeface="Times New Roman" pitchFamily="16" charset="0"/>
            </a:endParaRPr>
          </a:p>
        </p:txBody>
      </p:sp>
      <p:sp>
        <p:nvSpPr>
          <p:cNvPr id="76803" name="Text Box 3"/>
          <p:cNvSpPr txBox="1">
            <a:spLocks noChangeArrowheads="1"/>
          </p:cNvSpPr>
          <p:nvPr/>
        </p:nvSpPr>
        <p:spPr bwMode="auto">
          <a:xfrm>
            <a:off x="3881208" y="8686461"/>
            <a:ext cx="2972472" cy="45346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1985919C-3B4C-4F07-AFF5-D4212FDF892F}"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28</a:t>
            </a:fld>
            <a:endParaRPr lang="en-IN" sz="1200" dirty="0">
              <a:solidFill>
                <a:srgbClr val="000000"/>
              </a:solidFill>
              <a:latin typeface="Times New Roman" pitchFamily="16" charset="0"/>
            </a:endParaRPr>
          </a:p>
        </p:txBody>
      </p:sp>
      <p:sp>
        <p:nvSpPr>
          <p:cNvPr id="76804" name="Rectangle 4"/>
          <p:cNvSpPr txBox="1">
            <a:spLocks noGrp="1" noRot="1" noChangeAspect="1" noChangeArrowheads="1"/>
          </p:cNvSpPr>
          <p:nvPr>
            <p:ph type="sldImg"/>
          </p:nvPr>
        </p:nvSpPr>
        <p:spPr bwMode="auto">
          <a:xfrm>
            <a:off x="1143000" y="695325"/>
            <a:ext cx="4567238" cy="3425825"/>
          </a:xfrm>
          <a:prstGeom prst="rect">
            <a:avLst/>
          </a:prstGeom>
          <a:solidFill>
            <a:srgbClr val="FFFFFF"/>
          </a:solidFill>
          <a:ln>
            <a:solidFill>
              <a:srgbClr val="000000"/>
            </a:solidFill>
            <a:miter lim="800000"/>
            <a:headEnd/>
            <a:tailEnd/>
          </a:ln>
        </p:spPr>
      </p:sp>
      <p:sp>
        <p:nvSpPr>
          <p:cNvPr id="76805" name="Rectangle 5"/>
          <p:cNvSpPr txBox="1">
            <a:spLocks noGrp="1" noChangeArrowheads="1"/>
          </p:cNvSpPr>
          <p:nvPr>
            <p:ph type="body" idx="1"/>
          </p:nvPr>
        </p:nvSpPr>
        <p:spPr bwMode="auto">
          <a:xfrm>
            <a:off x="685512" y="4343231"/>
            <a:ext cx="5484096" cy="4112423"/>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E390F-5FC7-4EA3-9E6B-B5CA4E3D5778}" type="slidenum">
              <a:rPr lang="en-IN" smtClean="0"/>
              <a:pPr fontAlgn="base">
                <a:spcBef>
                  <a:spcPct val="0"/>
                </a:spcBef>
                <a:spcAft>
                  <a:spcPct val="0"/>
                </a:spcAft>
                <a:defRPr/>
              </a:pPr>
              <a:t>30</a:t>
            </a:fld>
            <a:endParaRPr lang="en-I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AEEFED43-8367-4BB4-AFED-E857E6280F99}" type="slidenum">
              <a:rPr lang="en-IN"/>
              <a:pPr/>
              <a:t>33</a:t>
            </a:fld>
            <a:endParaRPr lang="en-IN"/>
          </a:p>
        </p:txBody>
      </p:sp>
      <p:sp>
        <p:nvSpPr>
          <p:cNvPr id="75777" name="Text Box 1"/>
          <p:cNvSpPr txBox="1">
            <a:spLocks noChangeArrowheads="1"/>
          </p:cNvSpPr>
          <p:nvPr/>
        </p:nvSpPr>
        <p:spPr bwMode="auto">
          <a:xfrm>
            <a:off x="3881208" y="8685103"/>
            <a:ext cx="2966711" cy="44803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5B601319-069C-4BA6-8093-FFA6A74C9791}"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33</a:t>
            </a:fld>
            <a:endParaRPr lang="en-IN" sz="1200" dirty="0">
              <a:solidFill>
                <a:srgbClr val="000000"/>
              </a:solidFill>
              <a:latin typeface="Times New Roman" pitchFamily="16" charset="0"/>
            </a:endParaRPr>
          </a:p>
        </p:txBody>
      </p:sp>
      <p:sp>
        <p:nvSpPr>
          <p:cNvPr id="75778" name="Text Box 2"/>
          <p:cNvSpPr txBox="1">
            <a:spLocks noChangeArrowheads="1"/>
          </p:cNvSpPr>
          <p:nvPr/>
        </p:nvSpPr>
        <p:spPr bwMode="auto">
          <a:xfrm>
            <a:off x="3881208" y="8685103"/>
            <a:ext cx="2968151" cy="449393"/>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10CCC41C-72DB-42FD-9891-A27B8D4846E3}"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33</a:t>
            </a:fld>
            <a:endParaRPr lang="en-IN" sz="1200" dirty="0">
              <a:solidFill>
                <a:srgbClr val="000000"/>
              </a:solidFill>
              <a:latin typeface="Times New Roman" pitchFamily="16" charset="0"/>
            </a:endParaRPr>
          </a:p>
        </p:txBody>
      </p:sp>
      <p:sp>
        <p:nvSpPr>
          <p:cNvPr id="75779" name="Text Box 3"/>
          <p:cNvSpPr txBox="1">
            <a:spLocks noChangeArrowheads="1"/>
          </p:cNvSpPr>
          <p:nvPr/>
        </p:nvSpPr>
        <p:spPr bwMode="auto">
          <a:xfrm>
            <a:off x="3881208" y="8686461"/>
            <a:ext cx="2972472" cy="45346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C3CDB9DA-84D1-477D-90CD-35A72FED3BFA}"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33</a:t>
            </a:fld>
            <a:endParaRPr lang="en-IN" sz="1200" dirty="0">
              <a:solidFill>
                <a:srgbClr val="000000"/>
              </a:solidFill>
              <a:latin typeface="Times New Roman" pitchFamily="16" charset="0"/>
            </a:endParaRPr>
          </a:p>
        </p:txBody>
      </p:sp>
      <p:sp>
        <p:nvSpPr>
          <p:cNvPr id="75780" name="Rectangle 4"/>
          <p:cNvSpPr txBox="1">
            <a:spLocks noGrp="1" noRot="1" noChangeAspect="1" noChangeArrowheads="1"/>
          </p:cNvSpPr>
          <p:nvPr>
            <p:ph type="sldImg"/>
          </p:nvPr>
        </p:nvSpPr>
        <p:spPr bwMode="auto">
          <a:xfrm>
            <a:off x="1143000" y="695325"/>
            <a:ext cx="4567238" cy="3425825"/>
          </a:xfrm>
          <a:prstGeom prst="rect">
            <a:avLst/>
          </a:prstGeom>
          <a:solidFill>
            <a:srgbClr val="FFFFFF"/>
          </a:solidFill>
          <a:ln>
            <a:solidFill>
              <a:srgbClr val="000000"/>
            </a:solidFill>
            <a:miter lim="800000"/>
            <a:headEnd/>
            <a:tailEnd/>
          </a:ln>
        </p:spPr>
      </p:sp>
      <p:sp>
        <p:nvSpPr>
          <p:cNvPr id="75781" name="Rectangle 5"/>
          <p:cNvSpPr txBox="1">
            <a:spLocks noGrp="1" noChangeArrowheads="1"/>
          </p:cNvSpPr>
          <p:nvPr>
            <p:ph type="body" idx="1"/>
          </p:nvPr>
        </p:nvSpPr>
        <p:spPr bwMode="auto">
          <a:xfrm>
            <a:off x="685512" y="4343231"/>
            <a:ext cx="5484096" cy="4112423"/>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BE982CCD-2AB9-4295-8F8D-E204823B9C53}" type="slidenum">
              <a:rPr lang="en-IN"/>
              <a:pPr/>
              <a:t>34</a:t>
            </a:fld>
            <a:endParaRPr lang="en-IN"/>
          </a:p>
        </p:txBody>
      </p:sp>
      <p:sp>
        <p:nvSpPr>
          <p:cNvPr id="74753" name="Text Box 1"/>
          <p:cNvSpPr txBox="1">
            <a:spLocks noChangeArrowheads="1"/>
          </p:cNvSpPr>
          <p:nvPr/>
        </p:nvSpPr>
        <p:spPr bwMode="auto">
          <a:xfrm>
            <a:off x="3881208" y="8685103"/>
            <a:ext cx="2966711" cy="44803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1C4CAD34-5956-4936-965B-F833E869694B}"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34</a:t>
            </a:fld>
            <a:endParaRPr lang="en-IN" sz="1200" dirty="0">
              <a:solidFill>
                <a:srgbClr val="000000"/>
              </a:solidFill>
              <a:latin typeface="Times New Roman" pitchFamily="16" charset="0"/>
            </a:endParaRPr>
          </a:p>
        </p:txBody>
      </p:sp>
      <p:sp>
        <p:nvSpPr>
          <p:cNvPr id="74754" name="Text Box 2"/>
          <p:cNvSpPr txBox="1">
            <a:spLocks noChangeArrowheads="1"/>
          </p:cNvSpPr>
          <p:nvPr/>
        </p:nvSpPr>
        <p:spPr bwMode="auto">
          <a:xfrm>
            <a:off x="3881208" y="8685103"/>
            <a:ext cx="2968151" cy="449393"/>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1DDCC04B-2D9D-4F4B-94DD-73C71012F14A}"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34</a:t>
            </a:fld>
            <a:endParaRPr lang="en-IN" sz="1200" dirty="0">
              <a:solidFill>
                <a:srgbClr val="000000"/>
              </a:solidFill>
              <a:latin typeface="Times New Roman" pitchFamily="16" charset="0"/>
            </a:endParaRPr>
          </a:p>
        </p:txBody>
      </p:sp>
      <p:sp>
        <p:nvSpPr>
          <p:cNvPr id="74755" name="Text Box 3"/>
          <p:cNvSpPr txBox="1">
            <a:spLocks noChangeArrowheads="1"/>
          </p:cNvSpPr>
          <p:nvPr/>
        </p:nvSpPr>
        <p:spPr bwMode="auto">
          <a:xfrm>
            <a:off x="3881208" y="8686461"/>
            <a:ext cx="2972472" cy="45346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4A58F804-5780-4F7E-888E-EAD911CD4E06}"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34</a:t>
            </a:fld>
            <a:endParaRPr lang="en-IN" sz="1200" dirty="0">
              <a:solidFill>
                <a:srgbClr val="000000"/>
              </a:solidFill>
              <a:latin typeface="Times New Roman" pitchFamily="16" charset="0"/>
            </a:endParaRPr>
          </a:p>
        </p:txBody>
      </p:sp>
      <p:sp>
        <p:nvSpPr>
          <p:cNvPr id="74756" name="Rectangle 4"/>
          <p:cNvSpPr txBox="1">
            <a:spLocks noGrp="1" noRot="1" noChangeAspect="1" noChangeArrowheads="1"/>
          </p:cNvSpPr>
          <p:nvPr>
            <p:ph type="sldImg"/>
          </p:nvPr>
        </p:nvSpPr>
        <p:spPr bwMode="auto">
          <a:xfrm>
            <a:off x="1143000" y="695325"/>
            <a:ext cx="4567238" cy="3425825"/>
          </a:xfrm>
          <a:prstGeom prst="rect">
            <a:avLst/>
          </a:prstGeom>
          <a:solidFill>
            <a:srgbClr val="FFFFFF"/>
          </a:solidFill>
          <a:ln>
            <a:solidFill>
              <a:srgbClr val="000000"/>
            </a:solidFill>
            <a:miter lim="800000"/>
            <a:headEnd/>
            <a:tailEnd/>
          </a:ln>
        </p:spPr>
      </p:sp>
      <p:sp>
        <p:nvSpPr>
          <p:cNvPr id="74757" name="Rectangle 5"/>
          <p:cNvSpPr txBox="1">
            <a:spLocks noGrp="1" noChangeArrowheads="1"/>
          </p:cNvSpPr>
          <p:nvPr>
            <p:ph type="body" idx="1"/>
          </p:nvPr>
        </p:nvSpPr>
        <p:spPr bwMode="auto">
          <a:xfrm>
            <a:off x="685512" y="4343231"/>
            <a:ext cx="5484096" cy="4112423"/>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4"/>
          <p:cNvSpPr>
            <a:spLocks noGrp="1" noChangeArrowheads="1"/>
          </p:cNvSpPr>
          <p:nvPr>
            <p:ph type="sldNum"/>
          </p:nvPr>
        </p:nvSpPr>
        <p:spPr>
          <a:ln/>
        </p:spPr>
        <p:txBody>
          <a:bodyPr/>
          <a:lstStyle/>
          <a:p>
            <a:fld id="{FD8BB0B5-5ACD-4FDC-B952-095187ADFBD9}" type="slidenum">
              <a:rPr lang="en-IN"/>
              <a:pPr/>
              <a:t>38</a:t>
            </a:fld>
            <a:endParaRPr lang="en-IN"/>
          </a:p>
        </p:txBody>
      </p:sp>
      <p:sp>
        <p:nvSpPr>
          <p:cNvPr id="70657" name="Text Box 1"/>
          <p:cNvSpPr txBox="1">
            <a:spLocks noChangeArrowheads="1"/>
          </p:cNvSpPr>
          <p:nvPr/>
        </p:nvSpPr>
        <p:spPr bwMode="auto">
          <a:xfrm>
            <a:off x="3881208" y="8685103"/>
            <a:ext cx="2966711" cy="44803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88268C0B-D626-4FAA-82A1-77417344921D}"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38</a:t>
            </a:fld>
            <a:endParaRPr lang="en-IN" sz="1200" dirty="0">
              <a:solidFill>
                <a:srgbClr val="000000"/>
              </a:solidFill>
              <a:latin typeface="Times New Roman" pitchFamily="16" charset="0"/>
            </a:endParaRPr>
          </a:p>
        </p:txBody>
      </p:sp>
      <p:sp>
        <p:nvSpPr>
          <p:cNvPr id="70658" name="Rectangle 2"/>
          <p:cNvSpPr txBox="1">
            <a:spLocks noGrp="1" noRot="1" noChangeAspect="1" noChangeArrowheads="1"/>
          </p:cNvSpPr>
          <p:nvPr>
            <p:ph type="sldImg"/>
          </p:nvPr>
        </p:nvSpPr>
        <p:spPr bwMode="auto">
          <a:xfrm>
            <a:off x="1143000" y="695325"/>
            <a:ext cx="4560888" cy="3419475"/>
          </a:xfrm>
          <a:prstGeom prst="rect">
            <a:avLst/>
          </a:prstGeom>
          <a:solidFill>
            <a:srgbClr val="FFFFFF"/>
          </a:solidFill>
          <a:ln>
            <a:solidFill>
              <a:srgbClr val="000000"/>
            </a:solidFill>
            <a:miter lim="800000"/>
            <a:headEnd/>
            <a:tailEnd/>
          </a:ln>
        </p:spPr>
      </p:sp>
      <p:sp>
        <p:nvSpPr>
          <p:cNvPr id="70659" name="Rectangle 3"/>
          <p:cNvSpPr txBox="1">
            <a:spLocks noGrp="1" noChangeArrowheads="1"/>
          </p:cNvSpPr>
          <p:nvPr>
            <p:ph type="body" idx="1"/>
          </p:nvPr>
        </p:nvSpPr>
        <p:spPr bwMode="auto">
          <a:xfrm>
            <a:off x="685512" y="4343231"/>
            <a:ext cx="5478335" cy="410699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C7E8883-6E28-402A-9FB4-C3FCC754F0BC}" type="slidenum">
              <a:rPr lang="en-IN" smtClean="0"/>
              <a:pPr/>
              <a:t>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C7E8883-6E28-402A-9FB4-C3FCC754F0BC}" type="slidenum">
              <a:rPr lang="en-IN" smtClean="0"/>
              <a:pPr/>
              <a:t>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30934B1F-E705-490A-903A-8BE096E3C9F5}" type="slidenum">
              <a:rPr lang="en-IN"/>
              <a:pPr/>
              <a:t>8</a:t>
            </a:fld>
            <a:endParaRPr lang="en-IN"/>
          </a:p>
        </p:txBody>
      </p:sp>
      <p:sp>
        <p:nvSpPr>
          <p:cNvPr id="71681" name="Text Box 1"/>
          <p:cNvSpPr txBox="1">
            <a:spLocks noChangeArrowheads="1"/>
          </p:cNvSpPr>
          <p:nvPr/>
        </p:nvSpPr>
        <p:spPr bwMode="auto">
          <a:xfrm>
            <a:off x="3881208" y="8685103"/>
            <a:ext cx="2966711" cy="44803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6B936F86-62A2-4086-A0A1-CFD376C2DFE4}"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8</a:t>
            </a:fld>
            <a:endParaRPr lang="en-IN" sz="1200" dirty="0">
              <a:solidFill>
                <a:srgbClr val="000000"/>
              </a:solidFill>
              <a:latin typeface="Times New Roman" pitchFamily="16" charset="0"/>
            </a:endParaRPr>
          </a:p>
        </p:txBody>
      </p:sp>
      <p:sp>
        <p:nvSpPr>
          <p:cNvPr id="71682" name="Text Box 2"/>
          <p:cNvSpPr txBox="1">
            <a:spLocks noChangeArrowheads="1"/>
          </p:cNvSpPr>
          <p:nvPr/>
        </p:nvSpPr>
        <p:spPr bwMode="auto">
          <a:xfrm>
            <a:off x="3881208" y="8685103"/>
            <a:ext cx="2968151" cy="449393"/>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7EE4C8A3-6812-49DF-AFB8-217ECE35935A}"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8</a:t>
            </a:fld>
            <a:endParaRPr lang="en-IN" sz="1200" dirty="0">
              <a:solidFill>
                <a:srgbClr val="000000"/>
              </a:solidFill>
              <a:latin typeface="Times New Roman" pitchFamily="16" charset="0"/>
            </a:endParaRPr>
          </a:p>
        </p:txBody>
      </p:sp>
      <p:sp>
        <p:nvSpPr>
          <p:cNvPr id="71683" name="Text Box 3"/>
          <p:cNvSpPr txBox="1">
            <a:spLocks noChangeArrowheads="1"/>
          </p:cNvSpPr>
          <p:nvPr/>
        </p:nvSpPr>
        <p:spPr bwMode="auto">
          <a:xfrm>
            <a:off x="3881208" y="8686461"/>
            <a:ext cx="2972472" cy="45346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B48DEFB8-5B98-4033-9A06-CC753E3AEC40}"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8</a:t>
            </a:fld>
            <a:endParaRPr lang="en-IN" sz="1200" dirty="0">
              <a:solidFill>
                <a:srgbClr val="000000"/>
              </a:solidFill>
              <a:latin typeface="Times New Roman" pitchFamily="16" charset="0"/>
            </a:endParaRPr>
          </a:p>
        </p:txBody>
      </p:sp>
      <p:sp>
        <p:nvSpPr>
          <p:cNvPr id="71684" name="Rectangle 4"/>
          <p:cNvSpPr txBox="1">
            <a:spLocks noGrp="1" noRot="1" noChangeAspect="1" noChangeArrowheads="1"/>
          </p:cNvSpPr>
          <p:nvPr>
            <p:ph type="sldImg"/>
          </p:nvPr>
        </p:nvSpPr>
        <p:spPr bwMode="auto">
          <a:xfrm>
            <a:off x="1143000" y="695325"/>
            <a:ext cx="4567238" cy="3425825"/>
          </a:xfrm>
          <a:prstGeom prst="rect">
            <a:avLst/>
          </a:prstGeom>
          <a:solidFill>
            <a:srgbClr val="FFFFFF"/>
          </a:solidFill>
          <a:ln>
            <a:solidFill>
              <a:srgbClr val="000000"/>
            </a:solidFill>
            <a:miter lim="800000"/>
            <a:headEnd/>
            <a:tailEnd/>
          </a:ln>
        </p:spPr>
      </p:sp>
      <p:sp>
        <p:nvSpPr>
          <p:cNvPr id="71685" name="Rectangle 5"/>
          <p:cNvSpPr txBox="1">
            <a:spLocks noGrp="1" noChangeArrowheads="1"/>
          </p:cNvSpPr>
          <p:nvPr>
            <p:ph type="body" idx="1"/>
          </p:nvPr>
        </p:nvSpPr>
        <p:spPr bwMode="auto">
          <a:xfrm>
            <a:off x="685512" y="4343231"/>
            <a:ext cx="5484096" cy="411242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dirty="0" smtClean="0"/>
              <a:t>Optic axis </a:t>
            </a:r>
            <a:r>
              <a:rPr lang="en-IN" sz="1200" dirty="0" smtClean="0"/>
              <a:t>is the axis that has a different index of refraction also called c or crystallographic axis </a:t>
            </a:r>
          </a:p>
          <a:p>
            <a:endParaRPr lang="en-IN" sz="1200" dirty="0" smtClean="0"/>
          </a:p>
          <a:p>
            <a:r>
              <a:rPr lang="en-IN" sz="1200" b="1" dirty="0" smtClean="0"/>
              <a:t>Fast axis: </a:t>
            </a:r>
            <a:r>
              <a:rPr lang="en-IN" sz="1200" dirty="0" smtClean="0"/>
              <a:t>axis with smallest index of refraction ray of light going through </a:t>
            </a:r>
            <a:r>
              <a:rPr lang="en-IN" sz="1200" dirty="0" err="1" smtClean="0"/>
              <a:t>uniaxial</a:t>
            </a:r>
            <a:r>
              <a:rPr lang="en-IN" sz="1200" dirty="0" smtClean="0"/>
              <a:t> crystal is (generally) split into two rays ordinary ray (o-ray) passes the crystal without any deviation</a:t>
            </a:r>
          </a:p>
          <a:p>
            <a:endParaRPr lang="en-IN" sz="1200" dirty="0" smtClean="0"/>
          </a:p>
          <a:p>
            <a:r>
              <a:rPr lang="en-IN" sz="1200" dirty="0" smtClean="0"/>
              <a:t>E</a:t>
            </a:r>
            <a:r>
              <a:rPr lang="en-IN" sz="1200" b="1" dirty="0" smtClean="0"/>
              <a:t>xtraordinary ray</a:t>
            </a:r>
            <a:r>
              <a:rPr lang="en-IN" sz="1200" dirty="0" smtClean="0"/>
              <a:t> (e-ray) is deviated at air-crystal interface two emerging rays have orthogonal polarization states</a:t>
            </a:r>
          </a:p>
          <a:p>
            <a:r>
              <a:rPr lang="en-IN" sz="1200" dirty="0" smtClean="0"/>
              <a:t> ne &lt; no: negative </a:t>
            </a:r>
            <a:r>
              <a:rPr lang="en-IN" sz="1200" dirty="0" err="1" smtClean="0"/>
              <a:t>uniaxial</a:t>
            </a:r>
            <a:r>
              <a:rPr lang="en-IN" sz="1200" dirty="0" smtClean="0"/>
              <a:t> crystal</a:t>
            </a:r>
          </a:p>
          <a:p>
            <a:r>
              <a:rPr lang="en-IN" sz="1200" dirty="0" smtClean="0"/>
              <a:t> ne &gt; no: positive </a:t>
            </a:r>
            <a:r>
              <a:rPr lang="en-IN" sz="1200" dirty="0" err="1" smtClean="0"/>
              <a:t>uniaxial</a:t>
            </a:r>
            <a:r>
              <a:rPr lang="en-IN" sz="1200" dirty="0" smtClean="0"/>
              <a:t> crystal </a:t>
            </a:r>
          </a:p>
          <a:p>
            <a:endParaRPr lang="en-IN" dirty="0"/>
          </a:p>
        </p:txBody>
      </p:sp>
      <p:sp>
        <p:nvSpPr>
          <p:cNvPr id="4" name="Slide Number Placeholder 3"/>
          <p:cNvSpPr>
            <a:spLocks noGrp="1"/>
          </p:cNvSpPr>
          <p:nvPr>
            <p:ph type="sldNum" sz="quarter" idx="10"/>
          </p:nvPr>
        </p:nvSpPr>
        <p:spPr/>
        <p:txBody>
          <a:bodyPr/>
          <a:lstStyle/>
          <a:p>
            <a:fld id="{1C7E8883-6E28-402A-9FB4-C3FCC754F0BC}" type="slidenum">
              <a:rPr lang="en-IN" smtClean="0"/>
              <a:pPr/>
              <a:t>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1 billion (short scale, 10^9) is 100 </a:t>
            </a:r>
            <a:r>
              <a:rPr lang="en-IN" sz="1200" b="0" i="0" kern="1200" dirty="0" err="1" smtClean="0">
                <a:solidFill>
                  <a:schemeClr val="tx1"/>
                </a:solidFill>
                <a:latin typeface="+mn-lt"/>
                <a:ea typeface="+mn-ea"/>
                <a:cs typeface="+mn-cs"/>
              </a:rPr>
              <a:t>crore</a:t>
            </a:r>
            <a:r>
              <a:rPr lang="en-IN" sz="1200" b="0" i="0" kern="1200" dirty="0" smtClean="0">
                <a:solidFill>
                  <a:schemeClr val="tx1"/>
                </a:solidFill>
                <a:latin typeface="+mn-lt"/>
                <a:ea typeface="+mn-ea"/>
                <a:cs typeface="+mn-cs"/>
              </a:rPr>
              <a:t>. </a:t>
            </a:r>
            <a:r>
              <a:rPr lang="en-IN" dirty="0" smtClean="0"/>
              <a:t/>
            </a:r>
            <a:br>
              <a:rPr lang="en-IN" dirty="0" smtClean="0"/>
            </a:br>
            <a:r>
              <a:rPr lang="en-IN" sz="1200" b="0" i="0" kern="1200" dirty="0" smtClean="0">
                <a:solidFill>
                  <a:schemeClr val="tx1"/>
                </a:solidFill>
                <a:latin typeface="+mn-lt"/>
                <a:ea typeface="+mn-ea"/>
                <a:cs typeface="+mn-cs"/>
              </a:rPr>
              <a:t>1 </a:t>
            </a:r>
            <a:r>
              <a:rPr lang="en-IN" sz="1200" b="0" i="0" kern="1200" dirty="0" err="1" smtClean="0">
                <a:solidFill>
                  <a:schemeClr val="tx1"/>
                </a:solidFill>
                <a:latin typeface="+mn-lt"/>
                <a:ea typeface="+mn-ea"/>
                <a:cs typeface="+mn-cs"/>
              </a:rPr>
              <a:t>crore</a:t>
            </a:r>
            <a:r>
              <a:rPr lang="en-IN" sz="1200" b="0" i="0" kern="1200" dirty="0" smtClean="0">
                <a:solidFill>
                  <a:schemeClr val="tx1"/>
                </a:solidFill>
                <a:latin typeface="+mn-lt"/>
                <a:ea typeface="+mn-ea"/>
                <a:cs typeface="+mn-cs"/>
              </a:rPr>
              <a:t> is equal to 100 </a:t>
            </a:r>
            <a:r>
              <a:rPr lang="en-IN" sz="1200" b="0" i="0" kern="1200" dirty="0" err="1" smtClean="0">
                <a:solidFill>
                  <a:schemeClr val="tx1"/>
                </a:solidFill>
                <a:latin typeface="+mn-lt"/>
                <a:ea typeface="+mn-ea"/>
                <a:cs typeface="+mn-cs"/>
              </a:rPr>
              <a:t>lakh</a:t>
            </a:r>
            <a:r>
              <a:rPr lang="en-IN" sz="1200" b="0" i="0" kern="1200" dirty="0" smtClean="0">
                <a:solidFill>
                  <a:schemeClr val="tx1"/>
                </a:solidFill>
                <a:latin typeface="+mn-lt"/>
                <a:ea typeface="+mn-ea"/>
                <a:cs typeface="+mn-cs"/>
              </a:rPr>
              <a:t> or 10 million (10^7). </a:t>
            </a:r>
            <a:r>
              <a:rPr lang="en-IN" dirty="0" smtClean="0"/>
              <a:t/>
            </a:r>
            <a:br>
              <a:rPr lang="en-IN" dirty="0" smtClean="0"/>
            </a:br>
            <a:r>
              <a:rPr lang="en-IN" dirty="0" smtClean="0"/>
              <a:t/>
            </a:r>
            <a:br>
              <a:rPr lang="en-IN" dirty="0" smtClean="0"/>
            </a:br>
            <a:r>
              <a:rPr lang="en-IN" sz="1200" b="0" i="0" kern="1200" dirty="0" smtClean="0">
                <a:solidFill>
                  <a:schemeClr val="tx1"/>
                </a:solidFill>
                <a:latin typeface="+mn-lt"/>
                <a:ea typeface="+mn-ea"/>
                <a:cs typeface="+mn-cs"/>
              </a:rPr>
              <a:t>Short scale </a:t>
            </a:r>
            <a:r>
              <a:rPr lang="en-IN" dirty="0" smtClean="0"/>
              <a:t/>
            </a:r>
            <a:br>
              <a:rPr lang="en-IN" dirty="0" smtClean="0"/>
            </a:br>
            <a:r>
              <a:rPr lang="en-IN" sz="1200" b="0" i="0" kern="1200" dirty="0" smtClean="0">
                <a:solidFill>
                  <a:schemeClr val="tx1"/>
                </a:solidFill>
                <a:latin typeface="+mn-lt"/>
                <a:ea typeface="+mn-ea"/>
                <a:cs typeface="+mn-cs"/>
              </a:rPr>
              <a:t>10^6 = 1 Million (10 </a:t>
            </a:r>
            <a:r>
              <a:rPr lang="en-IN" sz="1200" b="0" i="0" kern="1200" dirty="0" err="1" smtClean="0">
                <a:solidFill>
                  <a:schemeClr val="tx1"/>
                </a:solidFill>
                <a:latin typeface="+mn-lt"/>
                <a:ea typeface="+mn-ea"/>
                <a:cs typeface="+mn-cs"/>
              </a:rPr>
              <a:t>lakh</a:t>
            </a:r>
            <a:r>
              <a:rPr lang="en-IN" sz="1200" b="0" i="0" kern="1200" dirty="0" smtClean="0">
                <a:solidFill>
                  <a:schemeClr val="tx1"/>
                </a:solidFill>
                <a:latin typeface="+mn-lt"/>
                <a:ea typeface="+mn-ea"/>
                <a:cs typeface="+mn-cs"/>
              </a:rPr>
              <a:t>) </a:t>
            </a:r>
            <a:r>
              <a:rPr lang="en-IN" dirty="0" smtClean="0"/>
              <a:t/>
            </a:r>
            <a:br>
              <a:rPr lang="en-IN" dirty="0" smtClean="0"/>
            </a:br>
            <a:r>
              <a:rPr lang="en-IN" sz="1200" b="0" i="0" kern="1200" dirty="0" smtClean="0">
                <a:solidFill>
                  <a:schemeClr val="tx1"/>
                </a:solidFill>
                <a:latin typeface="+mn-lt"/>
                <a:ea typeface="+mn-ea"/>
                <a:cs typeface="+mn-cs"/>
              </a:rPr>
              <a:t>10^9 = 1 Billion (100 </a:t>
            </a:r>
            <a:r>
              <a:rPr lang="en-IN" sz="1200" b="0" i="0" kern="1200" dirty="0" err="1" smtClean="0">
                <a:solidFill>
                  <a:schemeClr val="tx1"/>
                </a:solidFill>
                <a:latin typeface="+mn-lt"/>
                <a:ea typeface="+mn-ea"/>
                <a:cs typeface="+mn-cs"/>
              </a:rPr>
              <a:t>crore</a:t>
            </a:r>
            <a:r>
              <a:rPr lang="en-IN" sz="1200" b="0" i="0" kern="1200" dirty="0" smtClean="0">
                <a:solidFill>
                  <a:schemeClr val="tx1"/>
                </a:solidFill>
                <a:latin typeface="+mn-lt"/>
                <a:ea typeface="+mn-ea"/>
                <a:cs typeface="+mn-cs"/>
              </a:rPr>
              <a:t>) </a:t>
            </a:r>
            <a:r>
              <a:rPr lang="en-IN" dirty="0" smtClean="0"/>
              <a:t/>
            </a:r>
            <a:br>
              <a:rPr lang="en-IN" dirty="0" smtClean="0"/>
            </a:br>
            <a:r>
              <a:rPr lang="en-IN" sz="1200" b="0" i="0" kern="1200" dirty="0" smtClean="0">
                <a:solidFill>
                  <a:schemeClr val="tx1"/>
                </a:solidFill>
                <a:latin typeface="+mn-lt"/>
                <a:ea typeface="+mn-ea"/>
                <a:cs typeface="+mn-cs"/>
              </a:rPr>
              <a:t>10^12 = 1 Trillion (1 </a:t>
            </a:r>
            <a:r>
              <a:rPr lang="en-IN" sz="1200" b="0" i="0" kern="1200" dirty="0" err="1" smtClean="0">
                <a:solidFill>
                  <a:schemeClr val="tx1"/>
                </a:solidFill>
                <a:latin typeface="+mn-lt"/>
                <a:ea typeface="+mn-ea"/>
                <a:cs typeface="+mn-cs"/>
              </a:rPr>
              <a:t>lakh</a:t>
            </a:r>
            <a:r>
              <a:rPr lang="en-IN" sz="1200" b="0" i="0" kern="1200" dirty="0" smtClean="0">
                <a:solidFill>
                  <a:schemeClr val="tx1"/>
                </a:solidFill>
                <a:latin typeface="+mn-lt"/>
                <a:ea typeface="+mn-ea"/>
                <a:cs typeface="+mn-cs"/>
              </a:rPr>
              <a:t> </a:t>
            </a:r>
            <a:r>
              <a:rPr lang="en-IN" sz="1200" b="0" i="0" kern="1200" dirty="0" err="1" smtClean="0">
                <a:solidFill>
                  <a:schemeClr val="tx1"/>
                </a:solidFill>
                <a:latin typeface="+mn-lt"/>
                <a:ea typeface="+mn-ea"/>
                <a:cs typeface="+mn-cs"/>
              </a:rPr>
              <a:t>crore</a:t>
            </a:r>
            <a:r>
              <a:rPr lang="en-IN" sz="1200" b="0" i="0" kern="1200" smtClean="0">
                <a:solidFill>
                  <a:schemeClr val="tx1"/>
                </a:solidFill>
                <a:latin typeface="+mn-lt"/>
                <a:ea typeface="+mn-ea"/>
                <a:cs typeface="+mn-cs"/>
              </a:rPr>
              <a:t>) </a:t>
            </a:r>
            <a:endParaRPr lang="en-IN"/>
          </a:p>
        </p:txBody>
      </p:sp>
      <p:sp>
        <p:nvSpPr>
          <p:cNvPr id="4" name="Slide Number Placeholder 3"/>
          <p:cNvSpPr>
            <a:spLocks noGrp="1"/>
          </p:cNvSpPr>
          <p:nvPr>
            <p:ph type="sldNum" sz="quarter" idx="10"/>
          </p:nvPr>
        </p:nvSpPr>
        <p:spPr/>
        <p:txBody>
          <a:bodyPr/>
          <a:lstStyle/>
          <a:p>
            <a:fld id="{1C7E8883-6E28-402A-9FB4-C3FCC754F0BC}" type="slidenum">
              <a:rPr lang="en-IN" smtClean="0"/>
              <a:pPr/>
              <a:t>10</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i="1" dirty="0" smtClean="0">
                <a:solidFill>
                  <a:srgbClr val="006600"/>
                </a:solidFill>
              </a:rPr>
              <a:t> BECAUSE OF INDERTERMINANCY OF ENERGY AND TIME  IS GIVEN BY </a:t>
            </a:r>
          </a:p>
          <a:p>
            <a:r>
              <a:rPr lang="en-IN" sz="1200" i="1" dirty="0" smtClean="0">
                <a:solidFill>
                  <a:srgbClr val="006600"/>
                </a:solidFill>
              </a:rPr>
              <a:t>E </a:t>
            </a:r>
            <a:r>
              <a:rPr lang="en-IN" sz="1200" i="1" dirty="0" err="1" smtClean="0">
                <a:solidFill>
                  <a:srgbClr val="006600"/>
                </a:solidFill>
              </a:rPr>
              <a:t>deltaT</a:t>
            </a:r>
            <a:r>
              <a:rPr lang="en-IN" sz="1200" i="1" dirty="0" smtClean="0">
                <a:solidFill>
                  <a:srgbClr val="006600"/>
                </a:solidFill>
              </a:rPr>
              <a:t>&gt;=</a:t>
            </a:r>
            <a:r>
              <a:rPr lang="en-IN" sz="1200" i="1" dirty="0" err="1" smtClean="0">
                <a:solidFill>
                  <a:srgbClr val="006600"/>
                </a:solidFill>
              </a:rPr>
              <a:t>plancks</a:t>
            </a:r>
            <a:r>
              <a:rPr lang="en-IN" sz="1200" i="1" baseline="0" dirty="0" smtClean="0">
                <a:solidFill>
                  <a:srgbClr val="006600"/>
                </a:solidFill>
              </a:rPr>
              <a:t> </a:t>
            </a:r>
            <a:r>
              <a:rPr lang="en-IN" sz="1200" i="1" baseline="0" dirty="0" err="1" smtClean="0">
                <a:solidFill>
                  <a:srgbClr val="006600"/>
                </a:solidFill>
              </a:rPr>
              <a:t>constat</a:t>
            </a:r>
            <a:r>
              <a:rPr lang="en-IN" sz="1200" i="1" baseline="0" dirty="0" smtClean="0">
                <a:solidFill>
                  <a:srgbClr val="006600"/>
                </a:solidFill>
              </a:rPr>
              <a:t>/2;</a:t>
            </a:r>
          </a:p>
          <a:p>
            <a:r>
              <a:rPr lang="en-IN" sz="1200" i="1" dirty="0" smtClean="0">
                <a:solidFill>
                  <a:srgbClr val="006600"/>
                </a:solidFill>
              </a:rPr>
              <a:t>For our experimental parameters the uncertainty in time is on</a:t>
            </a:r>
          </a:p>
          <a:p>
            <a:r>
              <a:rPr lang="en-IN" sz="1200" i="1" dirty="0" smtClean="0">
                <a:solidFill>
                  <a:srgbClr val="006600"/>
                </a:solidFill>
              </a:rPr>
              <a:t>the order of 10 </a:t>
            </a:r>
            <a:r>
              <a:rPr lang="en-IN" sz="1200" i="1" dirty="0" err="1" smtClean="0">
                <a:solidFill>
                  <a:srgbClr val="006600"/>
                </a:solidFill>
              </a:rPr>
              <a:t>fs</a:t>
            </a:r>
            <a:r>
              <a:rPr lang="en-IN" sz="1200" i="1" dirty="0" smtClean="0">
                <a:solidFill>
                  <a:srgbClr val="006600"/>
                </a:solidFill>
              </a:rPr>
              <a:t>—a time that is much shorter than our experimental apparatus can</a:t>
            </a:r>
          </a:p>
          <a:p>
            <a:r>
              <a:rPr lang="en-IN" sz="1200" i="1" dirty="0" smtClean="0">
                <a:solidFill>
                  <a:srgbClr val="006600"/>
                </a:solidFill>
              </a:rPr>
              <a:t>resolve.</a:t>
            </a:r>
          </a:p>
          <a:p>
            <a:endParaRPr lang="en-IN" dirty="0"/>
          </a:p>
        </p:txBody>
      </p:sp>
      <p:sp>
        <p:nvSpPr>
          <p:cNvPr id="4" name="Slide Number Placeholder 3"/>
          <p:cNvSpPr>
            <a:spLocks noGrp="1"/>
          </p:cNvSpPr>
          <p:nvPr>
            <p:ph type="sldNum" sz="quarter" idx="10"/>
          </p:nvPr>
        </p:nvSpPr>
        <p:spPr/>
        <p:txBody>
          <a:bodyPr/>
          <a:lstStyle/>
          <a:p>
            <a:fld id="{1C7E8883-6E28-402A-9FB4-C3FCC754F0BC}" type="slidenum">
              <a:rPr lang="en-IN" smtClean="0"/>
              <a:pPr/>
              <a:t>11</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For a given pump frequency ω3, the solutions of energy and momentum conservation,</a:t>
            </a:r>
            <a:r>
              <a:rPr lang="en-IN" baseline="0" dirty="0" smtClean="0"/>
              <a:t> </a:t>
            </a:r>
            <a:r>
              <a:rPr lang="en-IN" dirty="0" smtClean="0"/>
              <a:t>ω1 and ω2, are often plotted versus the angle θ, a plot known as the tuning curve. </a:t>
            </a:r>
            <a:endParaRPr lang="en-IN" dirty="0"/>
          </a:p>
        </p:txBody>
      </p:sp>
      <p:sp>
        <p:nvSpPr>
          <p:cNvPr id="4" name="Slide Number Placeholder 3"/>
          <p:cNvSpPr>
            <a:spLocks noGrp="1"/>
          </p:cNvSpPr>
          <p:nvPr>
            <p:ph type="sldNum" sz="quarter" idx="10"/>
          </p:nvPr>
        </p:nvSpPr>
        <p:spPr/>
        <p:txBody>
          <a:bodyPr/>
          <a:lstStyle/>
          <a:p>
            <a:fld id="{1C7E8883-6E28-402A-9FB4-C3FCC754F0BC}" type="slidenum">
              <a:rPr lang="en-IN" smtClean="0"/>
              <a:pPr/>
              <a:t>12</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4"/>
          <p:cNvSpPr>
            <a:spLocks noGrp="1" noChangeArrowheads="1"/>
          </p:cNvSpPr>
          <p:nvPr>
            <p:ph type="sldNum"/>
          </p:nvPr>
        </p:nvSpPr>
        <p:spPr>
          <a:ln/>
        </p:spPr>
        <p:txBody>
          <a:bodyPr/>
          <a:lstStyle/>
          <a:p>
            <a:fld id="{BE9A7F0D-B4D2-4DCB-9854-4927E8480BB5}" type="slidenum">
              <a:rPr lang="en-IN"/>
              <a:pPr/>
              <a:t>18</a:t>
            </a:fld>
            <a:endParaRPr lang="en-IN"/>
          </a:p>
        </p:txBody>
      </p:sp>
      <p:sp>
        <p:nvSpPr>
          <p:cNvPr id="73729" name="Text Box 1"/>
          <p:cNvSpPr txBox="1">
            <a:spLocks noChangeArrowheads="1"/>
          </p:cNvSpPr>
          <p:nvPr/>
        </p:nvSpPr>
        <p:spPr bwMode="auto">
          <a:xfrm>
            <a:off x="3881208" y="8685103"/>
            <a:ext cx="2966711" cy="448036"/>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ADD5753F-1B8E-4BF3-A39B-11B6A2DBE453}"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18</a:t>
            </a:fld>
            <a:endParaRPr lang="en-IN" sz="1200" dirty="0">
              <a:solidFill>
                <a:srgbClr val="000000"/>
              </a:solidFill>
              <a:latin typeface="Times New Roman" pitchFamily="16" charset="0"/>
            </a:endParaRPr>
          </a:p>
        </p:txBody>
      </p:sp>
      <p:sp>
        <p:nvSpPr>
          <p:cNvPr id="73730" name="Text Box 2"/>
          <p:cNvSpPr txBox="1">
            <a:spLocks noChangeArrowheads="1"/>
          </p:cNvSpPr>
          <p:nvPr/>
        </p:nvSpPr>
        <p:spPr bwMode="auto">
          <a:xfrm>
            <a:off x="3881208" y="8685103"/>
            <a:ext cx="2968151" cy="449393"/>
          </a:xfrm>
          <a:prstGeom prst="rect">
            <a:avLst/>
          </a:prstGeom>
          <a:noFill/>
          <a:ln w="9525">
            <a:noFill/>
            <a:round/>
            <a:headEnd/>
            <a:tailEnd/>
          </a:ln>
          <a:effectLst/>
        </p:spPr>
        <p:txBody>
          <a:bodyPr lIns="0" tIns="0" rIns="0" bIns="0" anchor="b"/>
          <a:lstStyle/>
          <a:p>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fld id="{35CE5EFE-0D7C-442F-8A25-F2AADBFB574C}" type="slidenum">
              <a:rPr lang="en-IN" sz="1200">
                <a:solidFill>
                  <a:srgbClr val="000000"/>
                </a:solidFill>
                <a:latin typeface="Times New Roman" pitchFamily="16" charset="0"/>
              </a:rPr>
              <a:pPr algn="r">
                <a:lnSpc>
                  <a:spcPct val="95000"/>
                </a:lnSpc>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pPr>
              <a:t>18</a:t>
            </a:fld>
            <a:endParaRPr lang="en-IN" sz="1200" dirty="0">
              <a:solidFill>
                <a:srgbClr val="000000"/>
              </a:solidFill>
              <a:latin typeface="Times New Roman" pitchFamily="16" charset="0"/>
            </a:endParaRPr>
          </a:p>
        </p:txBody>
      </p:sp>
      <p:sp>
        <p:nvSpPr>
          <p:cNvPr id="73731" name="Rectangle 3"/>
          <p:cNvSpPr txBox="1">
            <a:spLocks noGrp="1" noRot="1" noChangeAspect="1" noChangeArrowheads="1"/>
          </p:cNvSpPr>
          <p:nvPr>
            <p:ph type="sldImg"/>
          </p:nvPr>
        </p:nvSpPr>
        <p:spPr bwMode="auto">
          <a:xfrm>
            <a:off x="1143000" y="695325"/>
            <a:ext cx="4565650" cy="3424238"/>
          </a:xfrm>
          <a:prstGeom prst="rect">
            <a:avLst/>
          </a:prstGeom>
          <a:solidFill>
            <a:srgbClr val="FFFFFF"/>
          </a:solidFill>
          <a:ln>
            <a:solidFill>
              <a:srgbClr val="000000"/>
            </a:solidFill>
            <a:miter lim="800000"/>
            <a:headEnd/>
            <a:tailEnd/>
          </a:ln>
        </p:spPr>
      </p:sp>
      <p:sp>
        <p:nvSpPr>
          <p:cNvPr id="73732" name="Rectangle 4"/>
          <p:cNvSpPr txBox="1">
            <a:spLocks noGrp="1" noChangeArrowheads="1"/>
          </p:cNvSpPr>
          <p:nvPr>
            <p:ph type="body" idx="1"/>
          </p:nvPr>
        </p:nvSpPr>
        <p:spPr bwMode="auto">
          <a:xfrm>
            <a:off x="685512" y="4343231"/>
            <a:ext cx="5482656" cy="4111066"/>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r>
              <a:rPr lang="en-US"/>
              <a:t>Supriya Das, Bose Institute</a:t>
            </a:r>
            <a:endParaRPr lang="de-DE"/>
          </a:p>
        </p:txBody>
      </p:sp>
      <p:sp>
        <p:nvSpPr>
          <p:cNvPr id="7" name="Footer Placeholder 2"/>
          <p:cNvSpPr>
            <a:spLocks noGrp="1"/>
          </p:cNvSpPr>
          <p:nvPr>
            <p:ph type="ftr" sz="quarter" idx="11"/>
          </p:nvPr>
        </p:nvSpPr>
        <p:spPr/>
        <p:txBody>
          <a:bodyPr/>
          <a:lstStyle>
            <a:lvl1pPr>
              <a:defRPr/>
            </a:lvl1pPr>
          </a:lstStyle>
          <a:p>
            <a:pPr>
              <a:defRPr/>
            </a:pPr>
            <a:r>
              <a:rPr lang="fi-FI"/>
              <a:t>WAPP 2015, Mayapuri, Darjeeling</a:t>
            </a:r>
            <a:endParaRPr lang="de-DE"/>
          </a:p>
        </p:txBody>
      </p:sp>
      <p:sp>
        <p:nvSpPr>
          <p:cNvPr id="8" name="Slide Number Placeholder 22"/>
          <p:cNvSpPr>
            <a:spLocks noGrp="1"/>
          </p:cNvSpPr>
          <p:nvPr>
            <p:ph type="sldNum" sz="quarter" idx="12"/>
          </p:nvPr>
        </p:nvSpPr>
        <p:spPr/>
        <p:txBody>
          <a:bodyPr/>
          <a:lstStyle>
            <a:lvl1pPr>
              <a:defRPr/>
            </a:lvl1pPr>
          </a:lstStyle>
          <a:p>
            <a:fld id="{FD80EBEA-E1A0-4D5C-9E23-E710319202A0}" type="slidenum">
              <a:rPr lang="de-DE"/>
              <a:pPr/>
              <a:t>‹#›</a:t>
            </a:fld>
            <a:endParaRPr lang="de-DE"/>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4FC7C-F427-465B-8091-59A42C827E39}" type="datetimeFigureOut">
              <a:rPr lang="en-IN" smtClean="0"/>
              <a:pPr/>
              <a:t>13-02-2016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D01CA3F-435F-41F4-8181-32D8FD8679D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4FC7C-F427-465B-8091-59A42C827E39}" type="datetimeFigureOut">
              <a:rPr lang="en-IN" smtClean="0"/>
              <a:pPr/>
              <a:t>13-02-2016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1CA3F-435F-41F4-8181-32D8FD8679D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oleObject" Target="../embeddings/oleObject3.bin"/><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cstate="print"/>
          <a:srcRect/>
          <a:stretch>
            <a:fillRect/>
          </a:stretch>
        </p:blipFill>
        <p:spPr bwMode="auto">
          <a:xfrm>
            <a:off x="66675" y="-27384"/>
            <a:ext cx="9010650" cy="2088232"/>
          </a:xfrm>
          <a:prstGeom prst="rect">
            <a:avLst/>
          </a:prstGeom>
          <a:noFill/>
          <a:ln w="9525">
            <a:noFill/>
            <a:miter lim="800000"/>
            <a:headEnd/>
            <a:tailEnd/>
          </a:ln>
        </p:spPr>
      </p:pic>
      <p:sp>
        <p:nvSpPr>
          <p:cNvPr id="5" name="Rectangle 4"/>
          <p:cNvSpPr/>
          <p:nvPr/>
        </p:nvSpPr>
        <p:spPr>
          <a:xfrm>
            <a:off x="288032" y="2082552"/>
            <a:ext cx="8676456"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solidFill>
                  <a:srgbClr val="7030A0"/>
                </a:solidFill>
                <a:effectLst>
                  <a:outerShdw blurRad="38100" dist="38100" dir="2700000" algn="tl">
                    <a:srgbClr val="000000">
                      <a:alpha val="43137"/>
                    </a:srgbClr>
                  </a:outerShdw>
                </a:effectLst>
                <a:latin typeface="Algerian" pitchFamily="82" charset="0"/>
              </a:rPr>
              <a:t>Experimental aspects of optical quantum information</a:t>
            </a:r>
            <a:endParaRPr lang="en-IN" sz="4000" dirty="0">
              <a:solidFill>
                <a:srgbClr val="7030A0"/>
              </a:solidFill>
              <a:effectLst>
                <a:outerShdw blurRad="38100" dist="38100" dir="2700000" algn="tl">
                  <a:srgbClr val="000000">
                    <a:alpha val="43137"/>
                  </a:srgbClr>
                </a:outerShdw>
              </a:effectLst>
              <a:latin typeface="Algerian" pitchFamily="82" charset="0"/>
            </a:endParaRPr>
          </a:p>
        </p:txBody>
      </p:sp>
      <p:pic>
        <p:nvPicPr>
          <p:cNvPr id="6" name="Picture 1"/>
          <p:cNvPicPr>
            <a:picLocks noChangeAspect="1" noChangeArrowheads="1"/>
          </p:cNvPicPr>
          <p:nvPr/>
        </p:nvPicPr>
        <p:blipFill>
          <a:blip r:embed="rId2" cstate="print"/>
          <a:srcRect/>
          <a:stretch>
            <a:fillRect/>
          </a:stretch>
        </p:blipFill>
        <p:spPr bwMode="auto">
          <a:xfrm rot="10800000">
            <a:off x="133350" y="4797152"/>
            <a:ext cx="9010650" cy="2088232"/>
          </a:xfrm>
          <a:prstGeom prst="rect">
            <a:avLst/>
          </a:prstGeom>
          <a:noFill/>
          <a:ln w="9525">
            <a:noFill/>
            <a:miter lim="800000"/>
            <a:headEnd/>
            <a:tailEnd/>
          </a:ln>
        </p:spPr>
      </p:pic>
      <p:sp>
        <p:nvSpPr>
          <p:cNvPr id="7" name="Rectangle 6"/>
          <p:cNvSpPr/>
          <p:nvPr/>
        </p:nvSpPr>
        <p:spPr>
          <a:xfrm>
            <a:off x="1475656" y="4962872"/>
            <a:ext cx="6624736" cy="134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ysClr val="windowText" lastClr="000000"/>
                </a:solidFill>
                <a:effectLst>
                  <a:glow rad="63500">
                    <a:schemeClr val="accent1">
                      <a:satMod val="175000"/>
                      <a:alpha val="40000"/>
                    </a:schemeClr>
                  </a:glow>
                </a:effectLst>
              </a:rPr>
              <a:t>Anindita Banerjee</a:t>
            </a:r>
          </a:p>
          <a:p>
            <a:pPr algn="ctr"/>
            <a:r>
              <a:rPr lang="en-IN" sz="2400" dirty="0" smtClean="0">
                <a:solidFill>
                  <a:sysClr val="windowText" lastClr="000000"/>
                </a:solidFill>
                <a:effectLst>
                  <a:glow rad="63500">
                    <a:schemeClr val="accent1">
                      <a:satMod val="175000"/>
                      <a:alpha val="40000"/>
                    </a:schemeClr>
                  </a:glow>
                </a:effectLst>
              </a:rPr>
              <a:t>Quantum optics Lab </a:t>
            </a:r>
          </a:p>
          <a:p>
            <a:pPr algn="ctr"/>
            <a:r>
              <a:rPr lang="en-IN" sz="2400" dirty="0" smtClean="0">
                <a:solidFill>
                  <a:sysClr val="windowText" lastClr="000000"/>
                </a:solidFill>
                <a:effectLst>
                  <a:glow rad="63500">
                    <a:schemeClr val="accent1">
                      <a:satMod val="175000"/>
                      <a:alpha val="40000"/>
                    </a:schemeClr>
                  </a:glow>
                </a:effectLst>
              </a:rPr>
              <a:t>Department of Physics</a:t>
            </a:r>
          </a:p>
          <a:p>
            <a:pPr algn="ctr"/>
            <a:r>
              <a:rPr lang="en-IN" sz="2400" dirty="0" smtClean="0">
                <a:solidFill>
                  <a:sysClr val="windowText" lastClr="000000"/>
                </a:solidFill>
                <a:effectLst>
                  <a:glow rad="63500">
                    <a:schemeClr val="accent1">
                      <a:satMod val="175000"/>
                      <a:alpha val="40000"/>
                    </a:schemeClr>
                  </a:glow>
                </a:effectLst>
              </a:rPr>
              <a:t>Centre of Astroparticle Physics and Space Science</a:t>
            </a:r>
          </a:p>
          <a:p>
            <a:pPr algn="ctr"/>
            <a:r>
              <a:rPr lang="en-IN" sz="2400" dirty="0" smtClean="0">
                <a:solidFill>
                  <a:sysClr val="windowText" lastClr="000000"/>
                </a:solidFill>
                <a:effectLst>
                  <a:glow rad="63500">
                    <a:schemeClr val="accent1">
                      <a:satMod val="175000"/>
                      <a:alpha val="40000"/>
                    </a:schemeClr>
                  </a:glow>
                </a:effectLst>
              </a:rPr>
              <a:t>Bose Institute</a:t>
            </a:r>
          </a:p>
          <a:p>
            <a:pPr algn="ctr"/>
            <a:endParaRPr lang="en-IN" dirty="0"/>
          </a:p>
        </p:txBody>
      </p:sp>
      <p:pic>
        <p:nvPicPr>
          <p:cNvPr id="9" name="Picture 54"/>
          <p:cNvPicPr>
            <a:picLocks noChangeAspect="1" noChangeArrowheads="1"/>
          </p:cNvPicPr>
          <p:nvPr/>
        </p:nvPicPr>
        <p:blipFill>
          <a:blip r:embed="rId3" cstate="print"/>
          <a:srcRect/>
          <a:stretch>
            <a:fillRect/>
          </a:stretch>
        </p:blipFill>
        <p:spPr bwMode="auto">
          <a:xfrm>
            <a:off x="3923928" y="3088619"/>
            <a:ext cx="1653381" cy="1564517"/>
          </a:xfrm>
          <a:prstGeom prst="rect">
            <a:avLst/>
          </a:prstGeom>
          <a:noFill/>
          <a:ln w="9525">
            <a:noFill/>
            <a:miter lim="800000"/>
            <a:headEnd/>
            <a:tailEnd/>
          </a:ln>
        </p:spPr>
      </p:pic>
      <p:sp>
        <p:nvSpPr>
          <p:cNvPr id="8" name="Rectangle 7"/>
          <p:cNvSpPr/>
          <p:nvPr/>
        </p:nvSpPr>
        <p:spPr>
          <a:xfrm>
            <a:off x="1619672" y="572487"/>
            <a:ext cx="6408712" cy="1200329"/>
          </a:xfrm>
          <a:prstGeom prst="rect">
            <a:avLst/>
          </a:prstGeom>
        </p:spPr>
        <p:txBody>
          <a:bodyPr wrap="square">
            <a:spAutoFit/>
          </a:bodyPr>
          <a:lstStyle/>
          <a:p>
            <a:pPr algn="ctr"/>
            <a:r>
              <a:rPr lang="en-IN" sz="2400" b="1" i="1" dirty="0" smtClean="0">
                <a:solidFill>
                  <a:srgbClr val="00B050"/>
                </a:solidFill>
              </a:rPr>
              <a:t>The International School and Conference on Quantum Information </a:t>
            </a:r>
            <a:endParaRPr lang="en-IN" sz="2400" b="1" i="1" dirty="0" smtClean="0">
              <a:solidFill>
                <a:srgbClr val="00B050"/>
              </a:solidFill>
            </a:endParaRPr>
          </a:p>
          <a:p>
            <a:pPr algn="ctr"/>
            <a:r>
              <a:rPr lang="en-IN" sz="2400" b="1" i="1" dirty="0" smtClean="0">
                <a:solidFill>
                  <a:srgbClr val="00B050"/>
                </a:solidFill>
              </a:rPr>
              <a:t>Institute </a:t>
            </a:r>
            <a:r>
              <a:rPr lang="en-IN" sz="2400" b="1" i="1" dirty="0" smtClean="0">
                <a:solidFill>
                  <a:srgbClr val="00B050"/>
                </a:solidFill>
              </a:rPr>
              <a:t>of Physics (IOP), Bhubaneswar </a:t>
            </a:r>
            <a:endParaRPr lang="en-IN" sz="2400" b="1" i="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Number of down converted photons</a:t>
            </a:r>
            <a:endParaRPr lang="en-IN" dirty="0"/>
          </a:p>
        </p:txBody>
      </p:sp>
      <p:sp>
        <p:nvSpPr>
          <p:cNvPr id="3" name="Content Placeholder 2"/>
          <p:cNvSpPr>
            <a:spLocks noGrp="1"/>
          </p:cNvSpPr>
          <p:nvPr>
            <p:ph idx="1"/>
          </p:nvPr>
        </p:nvSpPr>
        <p:spPr/>
        <p:txBody>
          <a:bodyPr>
            <a:normAutofit fontScale="77500" lnSpcReduction="20000"/>
          </a:bodyPr>
          <a:lstStyle/>
          <a:p>
            <a:pPr>
              <a:buNone/>
            </a:pPr>
            <a:endParaRPr lang="en-IN" dirty="0" smtClean="0"/>
          </a:p>
          <a:p>
            <a:pPr>
              <a:buNone/>
            </a:pPr>
            <a:r>
              <a:rPr lang="en-IN" dirty="0" smtClean="0"/>
              <a:t>Using E = </a:t>
            </a:r>
            <a:r>
              <a:rPr lang="en-IN" dirty="0" err="1" smtClean="0"/>
              <a:t>hc</a:t>
            </a:r>
            <a:r>
              <a:rPr lang="en-IN" dirty="0" smtClean="0"/>
              <a:t>/λ we can find out how much energy a single photon of wavelength 377nm has. </a:t>
            </a:r>
            <a:br>
              <a:rPr lang="en-IN" dirty="0" smtClean="0"/>
            </a:br>
            <a:r>
              <a:rPr lang="en-IN" dirty="0" smtClean="0"/>
              <a:t/>
            </a:r>
            <a:br>
              <a:rPr lang="en-IN" dirty="0" smtClean="0"/>
            </a:br>
            <a:r>
              <a:rPr lang="en-IN" dirty="0" smtClean="0"/>
              <a:t>E = Planck Constant * Speed of Light/377nm </a:t>
            </a:r>
            <a:br>
              <a:rPr lang="en-IN" dirty="0" smtClean="0"/>
            </a:br>
            <a:r>
              <a:rPr lang="en-IN" dirty="0" smtClean="0"/>
              <a:t/>
            </a:r>
            <a:br>
              <a:rPr lang="en-IN" dirty="0" smtClean="0"/>
            </a:br>
            <a:r>
              <a:rPr lang="en-IN" dirty="0" smtClean="0"/>
              <a:t>The number of photons will be total energy over the energy per photon </a:t>
            </a:r>
            <a:br>
              <a:rPr lang="en-IN" dirty="0" smtClean="0"/>
            </a:br>
            <a:r>
              <a:rPr lang="en-IN" dirty="0" smtClean="0"/>
              <a:t/>
            </a:r>
            <a:br>
              <a:rPr lang="en-IN" dirty="0" smtClean="0"/>
            </a:br>
            <a:r>
              <a:rPr lang="en-IN" dirty="0" smtClean="0"/>
              <a:t>n = 2 x 10</a:t>
            </a:r>
            <a:r>
              <a:rPr lang="en-IN" baseline="30000" dirty="0" smtClean="0"/>
              <a:t>16 </a:t>
            </a:r>
            <a:r>
              <a:rPr lang="en-IN" dirty="0" smtClean="0"/>
              <a:t>photons </a:t>
            </a:r>
          </a:p>
          <a:p>
            <a:pPr>
              <a:buNone/>
            </a:pPr>
            <a:r>
              <a:rPr lang="en-IN" dirty="0" smtClean="0"/>
              <a:t>Only one in billion (10</a:t>
            </a:r>
            <a:r>
              <a:rPr lang="en-IN" baseline="30000" dirty="0" smtClean="0"/>
              <a:t>9</a:t>
            </a:r>
            <a:r>
              <a:rPr lang="en-IN" dirty="0" smtClean="0"/>
              <a:t>) will undergo SPDC !</a:t>
            </a:r>
          </a:p>
          <a:p>
            <a:pPr>
              <a:buNone/>
            </a:pPr>
            <a:r>
              <a:rPr lang="en-IN" dirty="0" smtClean="0"/>
              <a:t> i.e. Around some 10</a:t>
            </a:r>
            <a:r>
              <a:rPr lang="en-IN" baseline="30000" dirty="0" smtClean="0"/>
              <a:t>6     </a:t>
            </a:r>
          </a:p>
          <a:p>
            <a:pPr>
              <a:buNone/>
            </a:pPr>
            <a:r>
              <a:rPr lang="en-IN" dirty="0" smtClean="0">
                <a:solidFill>
                  <a:srgbClr val="FF0000"/>
                </a:solidFill>
              </a:rPr>
              <a:t>AND THIS IS MY SOURCE AND ITS FREE SPACE </a:t>
            </a:r>
            <a:endParaRPr lang="en-IN" dirty="0">
              <a:solidFill>
                <a:srgbClr val="FF0000"/>
              </a:solidFill>
            </a:endParaRPr>
          </a:p>
        </p:txBody>
      </p:sp>
      <p:sp>
        <p:nvSpPr>
          <p:cNvPr id="4" name="Rectangle 3"/>
          <p:cNvSpPr/>
          <p:nvPr/>
        </p:nvSpPr>
        <p:spPr>
          <a:xfrm>
            <a:off x="0" y="1412776"/>
            <a:ext cx="9468544" cy="3139321"/>
          </a:xfrm>
          <a:prstGeom prst="rect">
            <a:avLst/>
          </a:prstGeom>
        </p:spPr>
        <p:txBody>
          <a:bodyPr wrap="square">
            <a:spAutoFit/>
          </a:bodyPr>
          <a:lstStyle/>
          <a:p>
            <a:pPr>
              <a:buNone/>
            </a:pPr>
            <a:r>
              <a:rPr lang="en-IN" sz="6600" i="1" dirty="0" smtClean="0">
                <a:latin typeface="AR CHRISTY" pitchFamily="2" charset="0"/>
              </a:rPr>
              <a:t>Can you </a:t>
            </a:r>
            <a:r>
              <a:rPr lang="en-IN" sz="6600" i="1" dirty="0" smtClean="0">
                <a:solidFill>
                  <a:srgbClr val="FF0000"/>
                </a:solidFill>
                <a:latin typeface="AR CHRISTY" pitchFamily="2" charset="0"/>
              </a:rPr>
              <a:t>count </a:t>
            </a:r>
            <a:r>
              <a:rPr lang="en-IN" sz="6600" i="1" dirty="0" smtClean="0">
                <a:latin typeface="AR CHRISTY" pitchFamily="2" charset="0"/>
              </a:rPr>
              <a:t> the Total number of photons in a </a:t>
            </a:r>
            <a:r>
              <a:rPr lang="en-IN" sz="6600" i="1" dirty="0" smtClean="0">
                <a:solidFill>
                  <a:schemeClr val="accent1"/>
                </a:solidFill>
                <a:latin typeface="AR CHRISTY" pitchFamily="2" charset="0"/>
              </a:rPr>
              <a:t>377nm</a:t>
            </a:r>
            <a:r>
              <a:rPr lang="en-IN" sz="6600" i="1" dirty="0" smtClean="0">
                <a:latin typeface="AR CHRISTY" pitchFamily="2" charset="0"/>
              </a:rPr>
              <a:t> laser at </a:t>
            </a:r>
            <a:r>
              <a:rPr lang="en-IN" sz="6600" i="1" dirty="0" smtClean="0">
                <a:solidFill>
                  <a:schemeClr val="accent1"/>
                </a:solidFill>
                <a:latin typeface="AR CHRISTY" pitchFamily="2" charset="0"/>
              </a:rPr>
              <a:t>10mW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08520" y="1628800"/>
            <a:ext cx="8916223" cy="1372683"/>
          </a:xfrm>
          <a:prstGeom prst="rect">
            <a:avLst/>
          </a:prstGeom>
          <a:noFill/>
        </p:spPr>
        <p:txBody>
          <a:bodyPr wrap="none" rtlCol="0">
            <a:spAutoFit/>
          </a:bodyPr>
          <a:lstStyle/>
          <a:p>
            <a:pPr>
              <a:buNone/>
            </a:pPr>
            <a:r>
              <a:rPr lang="en-IN" sz="4000" dirty="0" smtClean="0">
                <a:solidFill>
                  <a:srgbClr val="FF0000"/>
                </a:solidFill>
                <a:latin typeface="AR BERKLEY" pitchFamily="2" charset="0"/>
              </a:rPr>
              <a:t>Photons are produced at the same time</a:t>
            </a:r>
          </a:p>
          <a:p>
            <a:pPr>
              <a:buNone/>
            </a:pPr>
            <a:r>
              <a:rPr lang="en-IN" sz="3600" dirty="0" smtClean="0">
                <a:solidFill>
                  <a:srgbClr val="FF0000"/>
                </a:solidFill>
                <a:latin typeface="AR BERKLEY" pitchFamily="2" charset="0"/>
              </a:rPr>
              <a:t>BUT NOT EXACTLY SAME TIME</a:t>
            </a:r>
            <a:endParaRPr lang="en-IN" sz="3600" dirty="0">
              <a:solidFill>
                <a:srgbClr val="FF0000"/>
              </a:solidFill>
              <a:latin typeface="AR BERKLEY" pitchFamily="2" charset="0"/>
            </a:endParaRPr>
          </a:p>
        </p:txBody>
      </p:sp>
      <p:sp>
        <p:nvSpPr>
          <p:cNvPr id="6" name="Title 5"/>
          <p:cNvSpPr>
            <a:spLocks noGrp="1"/>
          </p:cNvSpPr>
          <p:nvPr>
            <p:ph type="title"/>
          </p:nvPr>
        </p:nvSpPr>
        <p:spPr/>
        <p:txBody>
          <a:bodyPr/>
          <a:lstStyle/>
          <a:p>
            <a:r>
              <a:rPr lang="en-IN" dirty="0" smtClean="0">
                <a:solidFill>
                  <a:srgbClr val="FF0000"/>
                </a:solidFill>
              </a:rPr>
              <a:t>Timing</a:t>
            </a:r>
            <a:endParaRPr lang="en-IN" dirty="0">
              <a:solidFill>
                <a:srgbClr val="FF0000"/>
              </a:solidFill>
            </a:endParaRPr>
          </a:p>
        </p:txBody>
      </p:sp>
      <p:graphicFrame>
        <p:nvGraphicFramePr>
          <p:cNvPr id="60418" name="Object 2"/>
          <p:cNvGraphicFramePr>
            <a:graphicFrameLocks noChangeAspect="1"/>
          </p:cNvGraphicFramePr>
          <p:nvPr/>
        </p:nvGraphicFramePr>
        <p:xfrm>
          <a:off x="3995936" y="4744243"/>
          <a:ext cx="1752600" cy="989013"/>
        </p:xfrm>
        <a:graphic>
          <a:graphicData uri="http://schemas.openxmlformats.org/presentationml/2006/ole">
            <p:oleObj spid="_x0000_s60418" name="Equation" r:id="rId4" imgW="990360" imgH="558720" progId="Equation.3">
              <p:embed/>
            </p:oleObj>
          </a:graphicData>
        </a:graphic>
      </p:graphicFrame>
      <p:sp>
        <p:nvSpPr>
          <p:cNvPr id="8" name="Rectangle 7"/>
          <p:cNvSpPr/>
          <p:nvPr/>
        </p:nvSpPr>
        <p:spPr>
          <a:xfrm>
            <a:off x="467544" y="3664123"/>
            <a:ext cx="8208912" cy="830997"/>
          </a:xfrm>
          <a:prstGeom prst="rect">
            <a:avLst/>
          </a:prstGeom>
        </p:spPr>
        <p:txBody>
          <a:bodyPr wrap="square">
            <a:spAutoFit/>
          </a:bodyPr>
          <a:lstStyle/>
          <a:p>
            <a:r>
              <a:rPr lang="en-IN" sz="2400" dirty="0" smtClean="0"/>
              <a:t>The uncertainty in the time is given approximately by the inverse of the bandwidth of the down converted light:</a:t>
            </a:r>
            <a:endParaRPr lang="en-IN" sz="2400" dirty="0"/>
          </a:p>
        </p:txBody>
      </p:sp>
      <p:pic>
        <p:nvPicPr>
          <p:cNvPr id="60420" name="Picture 4"/>
          <p:cNvPicPr>
            <a:picLocks noChangeAspect="1" noChangeArrowheads="1"/>
          </p:cNvPicPr>
          <p:nvPr/>
        </p:nvPicPr>
        <p:blipFill>
          <a:blip r:embed="rId5" cstate="print"/>
          <a:srcRect/>
          <a:stretch>
            <a:fillRect/>
          </a:stretch>
        </p:blipFill>
        <p:spPr bwMode="auto">
          <a:xfrm>
            <a:off x="7610475" y="476672"/>
            <a:ext cx="153352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11669"/>
            <a:ext cx="8712968" cy="646331"/>
          </a:xfrm>
          <a:prstGeom prst="rect">
            <a:avLst/>
          </a:prstGeom>
        </p:spPr>
        <p:txBody>
          <a:bodyPr wrap="square">
            <a:spAutoFit/>
          </a:bodyPr>
          <a:lstStyle/>
          <a:p>
            <a:r>
              <a:rPr lang="en-IN" dirty="0" smtClean="0"/>
              <a:t>http://www.castech.com/products_detail/&amp;productId=0d072b30-2679-41d5-ba54-d433913b10b9.html</a:t>
            </a:r>
            <a:endParaRPr lang="en-IN" dirty="0"/>
          </a:p>
        </p:txBody>
      </p:sp>
      <p:sp>
        <p:nvSpPr>
          <p:cNvPr id="6" name="Rectangle 5"/>
          <p:cNvSpPr/>
          <p:nvPr/>
        </p:nvSpPr>
        <p:spPr>
          <a:xfrm>
            <a:off x="144016" y="908720"/>
            <a:ext cx="8892480" cy="923330"/>
          </a:xfrm>
          <a:prstGeom prst="rect">
            <a:avLst/>
          </a:prstGeom>
        </p:spPr>
        <p:txBody>
          <a:bodyPr wrap="square">
            <a:spAutoFit/>
          </a:bodyPr>
          <a:lstStyle/>
          <a:p>
            <a:r>
              <a:rPr lang="en-IN" dirty="0" smtClean="0"/>
              <a:t>BBO is a negative </a:t>
            </a:r>
            <a:r>
              <a:rPr lang="en-IN" dirty="0" err="1" smtClean="0"/>
              <a:t>uniaxial</a:t>
            </a:r>
            <a:r>
              <a:rPr lang="en-IN" dirty="0" smtClean="0"/>
              <a:t> crystal, with ordinary refractive-index(n</a:t>
            </a:r>
            <a:r>
              <a:rPr lang="en-IN" baseline="-25000" dirty="0" smtClean="0"/>
              <a:t>o</a:t>
            </a:r>
            <a:r>
              <a:rPr lang="en-IN" dirty="0" smtClean="0"/>
              <a:t>) larger than extraordinary refractive-index(n</a:t>
            </a:r>
            <a:r>
              <a:rPr lang="en-IN" baseline="-25000" dirty="0" smtClean="0"/>
              <a:t>e</a:t>
            </a:r>
            <a:r>
              <a:rPr lang="en-IN" dirty="0" smtClean="0"/>
              <a:t>).Both type I and type II phase-matching can be reached by angle-tuning. The phase matching angles of frequency doubling are shown</a:t>
            </a:r>
            <a:endParaRPr lang="en-IN" dirty="0"/>
          </a:p>
        </p:txBody>
      </p:sp>
      <p:sp>
        <p:nvSpPr>
          <p:cNvPr id="7" name="TextBox 6"/>
          <p:cNvSpPr txBox="1"/>
          <p:nvPr/>
        </p:nvSpPr>
        <p:spPr>
          <a:xfrm>
            <a:off x="1835696" y="260648"/>
            <a:ext cx="5505931" cy="523220"/>
          </a:xfrm>
          <a:prstGeom prst="rect">
            <a:avLst/>
          </a:prstGeom>
          <a:noFill/>
        </p:spPr>
        <p:txBody>
          <a:bodyPr wrap="none" rtlCol="0">
            <a:spAutoFit/>
          </a:bodyPr>
          <a:lstStyle/>
          <a:p>
            <a:r>
              <a:rPr lang="en-IN" sz="2800" b="1" dirty="0" smtClean="0">
                <a:solidFill>
                  <a:srgbClr val="0070C0"/>
                </a:solidFill>
              </a:rPr>
              <a:t>Beta-Barium Borate (</a:t>
            </a:r>
            <a:r>
              <a:rPr lang="el-GR" sz="2800" b="1" dirty="0" smtClean="0">
                <a:solidFill>
                  <a:srgbClr val="0070C0"/>
                </a:solidFill>
              </a:rPr>
              <a:t>β-</a:t>
            </a:r>
            <a:r>
              <a:rPr lang="en-IN" sz="2800" b="1" dirty="0" smtClean="0">
                <a:solidFill>
                  <a:srgbClr val="0070C0"/>
                </a:solidFill>
              </a:rPr>
              <a:t>BaB</a:t>
            </a:r>
            <a:r>
              <a:rPr lang="en-IN" sz="2800" b="1" baseline="-25000" dirty="0" smtClean="0">
                <a:solidFill>
                  <a:srgbClr val="0070C0"/>
                </a:solidFill>
              </a:rPr>
              <a:t>2</a:t>
            </a:r>
            <a:r>
              <a:rPr lang="en-IN" sz="2800" b="1" dirty="0" smtClean="0">
                <a:solidFill>
                  <a:srgbClr val="0070C0"/>
                </a:solidFill>
              </a:rPr>
              <a:t>O</a:t>
            </a:r>
            <a:r>
              <a:rPr lang="en-IN" sz="2800" b="1" baseline="-25000" dirty="0" smtClean="0">
                <a:solidFill>
                  <a:srgbClr val="0070C0"/>
                </a:solidFill>
              </a:rPr>
              <a:t>4</a:t>
            </a:r>
            <a:r>
              <a:rPr lang="en-IN" sz="2800" b="1" dirty="0" smtClean="0">
                <a:solidFill>
                  <a:srgbClr val="0070C0"/>
                </a:solidFill>
              </a:rPr>
              <a:t>,BBO</a:t>
            </a:r>
            <a:r>
              <a:rPr lang="en-IN" dirty="0" smtClean="0"/>
              <a:t>)</a:t>
            </a:r>
            <a:endParaRPr lang="en-IN" dirty="0"/>
          </a:p>
        </p:txBody>
      </p:sp>
      <p:sp>
        <p:nvSpPr>
          <p:cNvPr id="8" name="Rectangle 7"/>
          <p:cNvSpPr/>
          <p:nvPr/>
        </p:nvSpPr>
        <p:spPr>
          <a:xfrm>
            <a:off x="1763688" y="1772816"/>
            <a:ext cx="5832648" cy="369332"/>
          </a:xfrm>
          <a:prstGeom prst="rect">
            <a:avLst/>
          </a:prstGeom>
        </p:spPr>
        <p:txBody>
          <a:bodyPr wrap="square">
            <a:spAutoFit/>
          </a:bodyPr>
          <a:lstStyle/>
          <a:p>
            <a:r>
              <a:rPr lang="en-IN" dirty="0" smtClean="0"/>
              <a:t>The phase matching angles of frequency doubling</a:t>
            </a:r>
            <a:endParaRPr lang="en-IN" dirty="0"/>
          </a:p>
        </p:txBody>
      </p:sp>
      <p:pic>
        <p:nvPicPr>
          <p:cNvPr id="68610" name="Picture 2"/>
          <p:cNvPicPr>
            <a:picLocks noChangeAspect="1" noChangeArrowheads="1"/>
          </p:cNvPicPr>
          <p:nvPr/>
        </p:nvPicPr>
        <p:blipFill>
          <a:blip r:embed="rId3" cstate="print"/>
          <a:srcRect/>
          <a:stretch>
            <a:fillRect/>
          </a:stretch>
        </p:blipFill>
        <p:spPr bwMode="auto">
          <a:xfrm>
            <a:off x="3005138" y="2089026"/>
            <a:ext cx="3574543" cy="2564110"/>
          </a:xfrm>
          <a:prstGeom prst="rect">
            <a:avLst/>
          </a:prstGeom>
          <a:noFill/>
          <a:ln w="9525">
            <a:noFill/>
            <a:miter lim="800000"/>
            <a:headEnd/>
            <a:tailEnd/>
          </a:ln>
        </p:spPr>
      </p:pic>
      <p:sp>
        <p:nvSpPr>
          <p:cNvPr id="9" name="Rectangle 8"/>
          <p:cNvSpPr/>
          <p:nvPr/>
        </p:nvSpPr>
        <p:spPr>
          <a:xfrm>
            <a:off x="0" y="5085184"/>
            <a:ext cx="8748464" cy="923330"/>
          </a:xfrm>
          <a:prstGeom prst="rect">
            <a:avLst/>
          </a:prstGeom>
        </p:spPr>
        <p:txBody>
          <a:bodyPr wrap="square">
            <a:spAutoFit/>
          </a:bodyPr>
          <a:lstStyle/>
          <a:p>
            <a:r>
              <a:rPr lang="en-IN" dirty="0" smtClean="0"/>
              <a:t>PRECAUSIONS: BBO has a low susceptibility to the moisture. The user is advised to provide dry conditions for both the use and preservation of BBO. BBO is relatively soft and therefore requires precautions to protect its polished surfaces.</a:t>
            </a:r>
            <a:endParaRPr lang="en-IN" dirty="0"/>
          </a:p>
        </p:txBody>
      </p:sp>
      <p:sp>
        <p:nvSpPr>
          <p:cNvPr id="10" name="Rectangle 9"/>
          <p:cNvSpPr/>
          <p:nvPr/>
        </p:nvSpPr>
        <p:spPr>
          <a:xfrm>
            <a:off x="3419872" y="4509120"/>
            <a:ext cx="2657972" cy="369332"/>
          </a:xfrm>
          <a:prstGeom prst="rect">
            <a:avLst/>
          </a:prstGeom>
        </p:spPr>
        <p:txBody>
          <a:bodyPr wrap="none">
            <a:spAutoFit/>
          </a:bodyPr>
          <a:lstStyle/>
          <a:p>
            <a:r>
              <a:rPr lang="en-IN" dirty="0" smtClean="0"/>
              <a:t>SHG tuning curves of BBO</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LASER</a:t>
            </a:r>
            <a:endParaRPr lang="en-IN" dirty="0"/>
          </a:p>
        </p:txBody>
      </p:sp>
      <p:sp>
        <p:nvSpPr>
          <p:cNvPr id="4" name="Text Box 2"/>
          <p:cNvSpPr txBox="1">
            <a:spLocks noChangeArrowheads="1"/>
          </p:cNvSpPr>
          <p:nvPr/>
        </p:nvSpPr>
        <p:spPr bwMode="auto">
          <a:xfrm>
            <a:off x="547200" y="1143480"/>
            <a:ext cx="923040" cy="707115"/>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 Laser-1</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407nm</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50mW</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sp>
        <p:nvSpPr>
          <p:cNvPr id="5" name="Text Box 3"/>
          <p:cNvSpPr txBox="1">
            <a:spLocks noChangeArrowheads="1"/>
          </p:cNvSpPr>
          <p:nvPr/>
        </p:nvSpPr>
        <p:spPr bwMode="auto">
          <a:xfrm>
            <a:off x="6321600" y="1160762"/>
            <a:ext cx="923040" cy="544377"/>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 Laser-2</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377nm</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16mW</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pic>
        <p:nvPicPr>
          <p:cNvPr id="6" name="Picture 4"/>
          <p:cNvPicPr>
            <a:picLocks noChangeAspect="1" noChangeArrowheads="1"/>
          </p:cNvPicPr>
          <p:nvPr/>
        </p:nvPicPr>
        <p:blipFill>
          <a:blip r:embed="rId2" cstate="print"/>
          <a:srcRect/>
          <a:stretch>
            <a:fillRect/>
          </a:stretch>
        </p:blipFill>
        <p:spPr bwMode="auto">
          <a:xfrm>
            <a:off x="4788024" y="2456898"/>
            <a:ext cx="4024776" cy="4401102"/>
          </a:xfrm>
          <a:prstGeom prst="rect">
            <a:avLst/>
          </a:prstGeom>
          <a:noFill/>
          <a:ln w="9525">
            <a:noFill/>
            <a:round/>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424800" y="2420888"/>
            <a:ext cx="3931176" cy="4437112"/>
          </a:xfrm>
          <a:prstGeom prst="rect">
            <a:avLst/>
          </a:prstGeom>
          <a:noFill/>
          <a:ln w="9525">
            <a:noFill/>
            <a:round/>
            <a:headEnd/>
            <a:tailEnd/>
          </a:ln>
          <a:effectLst/>
        </p:spPr>
      </p:pic>
      <p:sp>
        <p:nvSpPr>
          <p:cNvPr id="8" name="Text Box 6"/>
          <p:cNvSpPr txBox="1">
            <a:spLocks noChangeArrowheads="1"/>
          </p:cNvSpPr>
          <p:nvPr/>
        </p:nvSpPr>
        <p:spPr bwMode="auto">
          <a:xfrm>
            <a:off x="2964960" y="1614410"/>
            <a:ext cx="2213382" cy="362732"/>
          </a:xfrm>
          <a:prstGeom prst="rect">
            <a:avLst/>
          </a:prstGeom>
          <a:noFill/>
          <a:ln w="9525">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Semiconductor Lasers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404664"/>
            <a:ext cx="2993192" cy="707886"/>
          </a:xfrm>
          <a:prstGeom prst="rect">
            <a:avLst/>
          </a:prstGeom>
          <a:noFill/>
        </p:spPr>
        <p:txBody>
          <a:bodyPr wrap="none" rtlCol="0">
            <a:spAutoFit/>
          </a:bodyPr>
          <a:lstStyle/>
          <a:p>
            <a:r>
              <a:rPr lang="en-IN" sz="4000" dirty="0" smtClean="0"/>
              <a:t>Beam Splitter</a:t>
            </a:r>
            <a:endParaRPr lang="en-IN" sz="4000" dirty="0"/>
          </a:p>
        </p:txBody>
      </p:sp>
      <p:pic>
        <p:nvPicPr>
          <p:cNvPr id="8" name="Picture 14" descr="C:\Users\User\OneDrive\Pictures\GOPA MOBILE\IMG_20160211_141619.jpg"/>
          <p:cNvPicPr>
            <a:picLocks noChangeAspect="1" noChangeArrowheads="1"/>
          </p:cNvPicPr>
          <p:nvPr/>
        </p:nvPicPr>
        <p:blipFill>
          <a:blip r:embed="rId2" cstate="print"/>
          <a:srcRect/>
          <a:stretch>
            <a:fillRect/>
          </a:stretch>
        </p:blipFill>
        <p:spPr bwMode="auto">
          <a:xfrm rot="5400000">
            <a:off x="-198277" y="1251015"/>
            <a:ext cx="4464497" cy="4067945"/>
          </a:xfrm>
          <a:prstGeom prst="rect">
            <a:avLst/>
          </a:prstGeom>
          <a:noFill/>
        </p:spPr>
      </p:pic>
      <p:pic>
        <p:nvPicPr>
          <p:cNvPr id="11" name="Picture 18" descr="C:\Users\User\OneDrive\Pictures\GOPA MOBILE\IMG_20160211_141736.jpg"/>
          <p:cNvPicPr>
            <a:picLocks noChangeAspect="1" noChangeArrowheads="1"/>
          </p:cNvPicPr>
          <p:nvPr/>
        </p:nvPicPr>
        <p:blipFill>
          <a:blip r:embed="rId3" cstate="print"/>
          <a:srcRect/>
          <a:stretch>
            <a:fillRect/>
          </a:stretch>
        </p:blipFill>
        <p:spPr bwMode="auto">
          <a:xfrm>
            <a:off x="4067944" y="1484784"/>
            <a:ext cx="5280587" cy="3960440"/>
          </a:xfrm>
          <a:prstGeom prst="rect">
            <a:avLst/>
          </a:prstGeom>
          <a:noFill/>
        </p:spPr>
      </p:pic>
      <p:cxnSp>
        <p:nvCxnSpPr>
          <p:cNvPr id="6" name="Straight Arrow Connector 5"/>
          <p:cNvCxnSpPr/>
          <p:nvPr/>
        </p:nvCxnSpPr>
        <p:spPr>
          <a:xfrm flipH="1">
            <a:off x="6660232" y="620688"/>
            <a:ext cx="1152128" cy="29523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Users\User\OneDrive\Pictures\GOPA MOBILE\IMG_20160211_141523.jpg"/>
          <p:cNvPicPr>
            <a:picLocks noChangeAspect="1" noChangeArrowheads="1"/>
          </p:cNvPicPr>
          <p:nvPr/>
        </p:nvPicPr>
        <p:blipFill>
          <a:blip r:embed="rId2" cstate="print"/>
          <a:srcRect/>
          <a:stretch>
            <a:fillRect/>
          </a:stretch>
        </p:blipFill>
        <p:spPr bwMode="auto">
          <a:xfrm>
            <a:off x="395536" y="3501008"/>
            <a:ext cx="3035829" cy="2276872"/>
          </a:xfrm>
          <a:prstGeom prst="rect">
            <a:avLst/>
          </a:prstGeom>
          <a:noFill/>
        </p:spPr>
      </p:pic>
      <p:pic>
        <p:nvPicPr>
          <p:cNvPr id="4" name="Picture 12" descr="C:\Users\User\OneDrive\Pictures\GOPA MOBILE\IMG_20160211_141135.jpg"/>
          <p:cNvPicPr>
            <a:picLocks noChangeAspect="1" noChangeArrowheads="1"/>
          </p:cNvPicPr>
          <p:nvPr/>
        </p:nvPicPr>
        <p:blipFill>
          <a:blip r:embed="rId3" cstate="print"/>
          <a:srcRect/>
          <a:stretch>
            <a:fillRect/>
          </a:stretch>
        </p:blipFill>
        <p:spPr bwMode="auto">
          <a:xfrm rot="16200000">
            <a:off x="3983936" y="1280760"/>
            <a:ext cx="4968553" cy="4944549"/>
          </a:xfrm>
          <a:prstGeom prst="rect">
            <a:avLst/>
          </a:prstGeom>
          <a:noFill/>
        </p:spPr>
      </p:pic>
      <p:sp>
        <p:nvSpPr>
          <p:cNvPr id="5" name="TextBox 4"/>
          <p:cNvSpPr txBox="1"/>
          <p:nvPr/>
        </p:nvSpPr>
        <p:spPr>
          <a:xfrm>
            <a:off x="1907704" y="260648"/>
            <a:ext cx="5122941" cy="707886"/>
          </a:xfrm>
          <a:prstGeom prst="rect">
            <a:avLst/>
          </a:prstGeom>
          <a:noFill/>
        </p:spPr>
        <p:txBody>
          <a:bodyPr wrap="none" rtlCol="0">
            <a:spAutoFit/>
          </a:bodyPr>
          <a:lstStyle/>
          <a:p>
            <a:r>
              <a:rPr lang="en-IN" sz="4000" dirty="0" smtClean="0"/>
              <a:t>Polarizing Beam Splitter</a:t>
            </a:r>
            <a:endParaRPr lang="en-IN"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User\OneDrive\Pictures\GOPA MOBILE\IMG_20160211_134234.jpg"/>
          <p:cNvPicPr>
            <a:picLocks noChangeAspect="1" noChangeArrowheads="1"/>
          </p:cNvPicPr>
          <p:nvPr/>
        </p:nvPicPr>
        <p:blipFill>
          <a:blip r:embed="rId2" cstate="print"/>
          <a:srcRect/>
          <a:stretch>
            <a:fillRect/>
          </a:stretch>
        </p:blipFill>
        <p:spPr bwMode="auto">
          <a:xfrm>
            <a:off x="2555776" y="3881669"/>
            <a:ext cx="2232248" cy="2976331"/>
          </a:xfrm>
          <a:prstGeom prst="rect">
            <a:avLst/>
          </a:prstGeom>
          <a:noFill/>
        </p:spPr>
      </p:pic>
      <p:pic>
        <p:nvPicPr>
          <p:cNvPr id="5" name="Picture 8" descr="C:\Users\User\OneDrive\Pictures\GOPA MOBILE\IMG_20160211_134240.jpg"/>
          <p:cNvPicPr>
            <a:picLocks noChangeAspect="1" noChangeArrowheads="1"/>
          </p:cNvPicPr>
          <p:nvPr/>
        </p:nvPicPr>
        <p:blipFill>
          <a:blip r:embed="rId3" cstate="print"/>
          <a:srcRect/>
          <a:stretch>
            <a:fillRect/>
          </a:stretch>
        </p:blipFill>
        <p:spPr bwMode="auto">
          <a:xfrm>
            <a:off x="5220072" y="3021294"/>
            <a:ext cx="2877530" cy="3836706"/>
          </a:xfrm>
          <a:prstGeom prst="rect">
            <a:avLst/>
          </a:prstGeom>
          <a:noFill/>
        </p:spPr>
      </p:pic>
      <p:pic>
        <p:nvPicPr>
          <p:cNvPr id="6" name="Picture 9" descr="C:\Users\User\OneDrive\Pictures\GOPA MOBILE\IMG_20160211_134250.jpg"/>
          <p:cNvPicPr>
            <a:picLocks noChangeAspect="1" noChangeArrowheads="1"/>
          </p:cNvPicPr>
          <p:nvPr/>
        </p:nvPicPr>
        <p:blipFill>
          <a:blip r:embed="rId4" cstate="print"/>
          <a:srcRect/>
          <a:stretch>
            <a:fillRect/>
          </a:stretch>
        </p:blipFill>
        <p:spPr bwMode="auto">
          <a:xfrm>
            <a:off x="0" y="3689648"/>
            <a:ext cx="2376264" cy="3168352"/>
          </a:xfrm>
          <a:prstGeom prst="rect">
            <a:avLst/>
          </a:prstGeom>
          <a:noFill/>
        </p:spPr>
      </p:pic>
      <p:pic>
        <p:nvPicPr>
          <p:cNvPr id="7" name="Picture 10" descr="C:\Users\User\OneDrive\Pictures\GOPA MOBILE\IMG_20160211_134821.jpg"/>
          <p:cNvPicPr>
            <a:picLocks noChangeAspect="1" noChangeArrowheads="1"/>
          </p:cNvPicPr>
          <p:nvPr/>
        </p:nvPicPr>
        <p:blipFill>
          <a:blip r:embed="rId5" cstate="print"/>
          <a:srcRect/>
          <a:stretch>
            <a:fillRect/>
          </a:stretch>
        </p:blipFill>
        <p:spPr bwMode="auto">
          <a:xfrm>
            <a:off x="0" y="476672"/>
            <a:ext cx="2267744" cy="3023658"/>
          </a:xfrm>
          <a:prstGeom prst="rect">
            <a:avLst/>
          </a:prstGeom>
          <a:noFill/>
        </p:spPr>
      </p:pic>
      <p:pic>
        <p:nvPicPr>
          <p:cNvPr id="8" name="Picture 11" descr="C:\Users\User\OneDrive\Pictures\GOPA MOBILE\IMG_20160211_134917.jpg"/>
          <p:cNvPicPr>
            <a:picLocks noChangeAspect="1" noChangeArrowheads="1"/>
          </p:cNvPicPr>
          <p:nvPr/>
        </p:nvPicPr>
        <p:blipFill>
          <a:blip r:embed="rId6" cstate="print"/>
          <a:srcRect/>
          <a:stretch>
            <a:fillRect/>
          </a:stretch>
        </p:blipFill>
        <p:spPr bwMode="auto">
          <a:xfrm>
            <a:off x="6804248" y="404664"/>
            <a:ext cx="1816173" cy="2421564"/>
          </a:xfrm>
          <a:prstGeom prst="rect">
            <a:avLst/>
          </a:prstGeom>
          <a:noFill/>
        </p:spPr>
      </p:pic>
      <p:sp>
        <p:nvSpPr>
          <p:cNvPr id="9" name="TextBox 8"/>
          <p:cNvSpPr txBox="1"/>
          <p:nvPr/>
        </p:nvSpPr>
        <p:spPr>
          <a:xfrm>
            <a:off x="2411760" y="620688"/>
            <a:ext cx="3158429" cy="1077218"/>
          </a:xfrm>
          <a:prstGeom prst="rect">
            <a:avLst/>
          </a:prstGeom>
          <a:noFill/>
        </p:spPr>
        <p:txBody>
          <a:bodyPr wrap="none" rtlCol="0">
            <a:spAutoFit/>
          </a:bodyPr>
          <a:lstStyle/>
          <a:p>
            <a:r>
              <a:rPr lang="en-IN" sz="3200" b="1" dirty="0" smtClean="0">
                <a:solidFill>
                  <a:srgbClr val="FF0000"/>
                </a:solidFill>
              </a:rPr>
              <a:t>Some Linear</a:t>
            </a:r>
          </a:p>
          <a:p>
            <a:r>
              <a:rPr lang="en-IN" sz="3200" b="1" dirty="0" smtClean="0">
                <a:solidFill>
                  <a:srgbClr val="FF0000"/>
                </a:solidFill>
              </a:rPr>
              <a:t>Optical  elements</a:t>
            </a:r>
            <a:endParaRPr lang="en-IN" sz="32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99592" y="1628800"/>
            <a:ext cx="6273756" cy="3312368"/>
          </a:xfrm>
          <a:prstGeom prst="rect">
            <a:avLst/>
          </a:prstGeom>
          <a:noFill/>
          <a:ln w="9525">
            <a:noFill/>
            <a:miter lim="800000"/>
            <a:headEnd/>
            <a:tailEnd/>
          </a:ln>
        </p:spPr>
      </p:pic>
      <p:sp>
        <p:nvSpPr>
          <p:cNvPr id="3" name="Rectangle 2"/>
          <p:cNvSpPr/>
          <p:nvPr/>
        </p:nvSpPr>
        <p:spPr>
          <a:xfrm rot="2400000">
            <a:off x="4927013" y="1187702"/>
            <a:ext cx="4572000" cy="1200329"/>
          </a:xfrm>
          <a:prstGeom prst="rect">
            <a:avLst/>
          </a:prstGeom>
        </p:spPr>
        <p:txBody>
          <a:bodyPr>
            <a:spAutoFit/>
          </a:bodyPr>
          <a:lstStyle/>
          <a:p>
            <a:r>
              <a:rPr lang="en-IN" dirty="0" smtClean="0"/>
              <a:t>Single photon detectors are very important for the implementation of the protocols for quantum computation and</a:t>
            </a:r>
          </a:p>
          <a:p>
            <a:r>
              <a:rPr lang="en-IN" dirty="0" smtClean="0"/>
              <a:t>secure quantum communication</a:t>
            </a:r>
            <a:endParaRPr lang="en-IN" dirty="0"/>
          </a:p>
        </p:txBody>
      </p:sp>
      <p:sp>
        <p:nvSpPr>
          <p:cNvPr id="4" name="TextBox 3"/>
          <p:cNvSpPr txBox="1"/>
          <p:nvPr/>
        </p:nvSpPr>
        <p:spPr>
          <a:xfrm>
            <a:off x="755576" y="404664"/>
            <a:ext cx="3852337" cy="1107996"/>
          </a:xfrm>
          <a:prstGeom prst="rect">
            <a:avLst/>
          </a:prstGeom>
          <a:noFill/>
        </p:spPr>
        <p:txBody>
          <a:bodyPr wrap="none" rtlCol="0">
            <a:spAutoFit/>
          </a:bodyPr>
          <a:lstStyle/>
          <a:p>
            <a:r>
              <a:rPr lang="en-IN" sz="6600" dirty="0" smtClean="0">
                <a:latin typeface="AR DARLING" pitchFamily="2" charset="0"/>
              </a:rPr>
              <a:t>Detectors</a:t>
            </a:r>
            <a:endParaRPr lang="en-IN" sz="6600" dirty="0">
              <a:latin typeface="AR DARLING" pitchFamily="2" charset="0"/>
            </a:endParaRPr>
          </a:p>
        </p:txBody>
      </p:sp>
      <p:cxnSp>
        <p:nvCxnSpPr>
          <p:cNvPr id="6" name="Straight Arrow Connector 5"/>
          <p:cNvCxnSpPr/>
          <p:nvPr/>
        </p:nvCxnSpPr>
        <p:spPr>
          <a:xfrm>
            <a:off x="0" y="1988840"/>
            <a:ext cx="2123728" cy="0"/>
          </a:xfrm>
          <a:prstGeom prst="straightConnector1">
            <a:avLst/>
          </a:prstGeom>
          <a:ln w="76200">
            <a:solidFill>
              <a:srgbClr val="FF0000"/>
            </a:solidFill>
            <a:tailEnd type="arrow"/>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868144" y="5445224"/>
            <a:ext cx="12241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PMT  not </a:t>
            </a:r>
            <a:r>
              <a:rPr lang="en-IN" dirty="0" err="1" smtClean="0"/>
              <a:t>preffered</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056481" y="272190"/>
            <a:ext cx="1005120" cy="544377"/>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 Single Photon Detector</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sp>
        <p:nvSpPr>
          <p:cNvPr id="32770" name="Text Box 2"/>
          <p:cNvSpPr txBox="1">
            <a:spLocks noChangeArrowheads="1"/>
          </p:cNvSpPr>
          <p:nvPr/>
        </p:nvSpPr>
        <p:spPr bwMode="auto">
          <a:xfrm>
            <a:off x="218880" y="4844669"/>
            <a:ext cx="164160" cy="544377"/>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pic>
        <p:nvPicPr>
          <p:cNvPr id="32772" name="Picture 4"/>
          <p:cNvPicPr>
            <a:picLocks noChangeAspect="1" noChangeArrowheads="1"/>
          </p:cNvPicPr>
          <p:nvPr/>
        </p:nvPicPr>
        <p:blipFill>
          <a:blip r:embed="rId3" cstate="print"/>
          <a:srcRect/>
          <a:stretch>
            <a:fillRect/>
          </a:stretch>
        </p:blipFill>
        <p:spPr bwMode="auto">
          <a:xfrm>
            <a:off x="489600" y="2137187"/>
            <a:ext cx="7211082" cy="4388157"/>
          </a:xfrm>
          <a:prstGeom prst="rect">
            <a:avLst/>
          </a:prstGeom>
          <a:noFill/>
          <a:ln w="9525">
            <a:noFill/>
            <a:round/>
            <a:headEnd/>
            <a:tailEnd/>
          </a:ln>
          <a:effectLst/>
        </p:spPr>
      </p:pic>
      <p:sp>
        <p:nvSpPr>
          <p:cNvPr id="32773" name="Text Box 5"/>
          <p:cNvSpPr txBox="1">
            <a:spLocks noChangeArrowheads="1"/>
          </p:cNvSpPr>
          <p:nvPr/>
        </p:nvSpPr>
        <p:spPr bwMode="auto">
          <a:xfrm>
            <a:off x="4108321" y="653829"/>
            <a:ext cx="3729600" cy="312513"/>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Detects 20 million photons per second </a:t>
            </a:r>
            <a:endParaRPr lang="en-IN" dirty="0" smtClean="0">
              <a:solidFill>
                <a:srgbClr val="000000"/>
              </a:solidFill>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smtClean="0">
              <a:solidFill>
                <a:srgbClr val="000000"/>
              </a:solidFill>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Active area 0.25mm</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pic>
        <p:nvPicPr>
          <p:cNvPr id="32777" name="Picture 9"/>
          <p:cNvPicPr>
            <a:picLocks noChangeAspect="1" noChangeArrowheads="1"/>
          </p:cNvPicPr>
          <p:nvPr/>
        </p:nvPicPr>
        <p:blipFill>
          <a:blip r:embed="rId4" cstate="print"/>
          <a:srcRect/>
          <a:stretch>
            <a:fillRect/>
          </a:stretch>
        </p:blipFill>
        <p:spPr bwMode="auto">
          <a:xfrm>
            <a:off x="293760" y="33123"/>
            <a:ext cx="3126112" cy="237922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50400" y="1484784"/>
            <a:ext cx="1578240" cy="312513"/>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Detector Signal</a:t>
            </a:r>
          </a:p>
        </p:txBody>
      </p:sp>
      <p:pic>
        <p:nvPicPr>
          <p:cNvPr id="3" name="Picture 7"/>
          <p:cNvPicPr>
            <a:picLocks noChangeAspect="1" noChangeArrowheads="1"/>
          </p:cNvPicPr>
          <p:nvPr/>
        </p:nvPicPr>
        <p:blipFill>
          <a:blip r:embed="rId2" cstate="print"/>
          <a:srcRect/>
          <a:stretch>
            <a:fillRect/>
          </a:stretch>
        </p:blipFill>
        <p:spPr bwMode="auto">
          <a:xfrm>
            <a:off x="158400" y="1797297"/>
            <a:ext cx="4125568" cy="3090336"/>
          </a:xfrm>
          <a:prstGeom prst="rect">
            <a:avLst/>
          </a:prstGeom>
          <a:noFill/>
          <a:ln w="9525">
            <a:noFill/>
            <a:round/>
            <a:headEnd/>
            <a:tailEnd/>
          </a:ln>
          <a:effectLst/>
        </p:spPr>
      </p:pic>
      <p:pic>
        <p:nvPicPr>
          <p:cNvPr id="4" name="Picture 8"/>
          <p:cNvPicPr>
            <a:picLocks noChangeAspect="1" noChangeArrowheads="1"/>
          </p:cNvPicPr>
          <p:nvPr/>
        </p:nvPicPr>
        <p:blipFill>
          <a:blip r:embed="rId3" cstate="print"/>
          <a:srcRect/>
          <a:stretch>
            <a:fillRect/>
          </a:stretch>
        </p:blipFill>
        <p:spPr bwMode="auto">
          <a:xfrm>
            <a:off x="4407840" y="620688"/>
            <a:ext cx="4736159" cy="5047282"/>
          </a:xfrm>
          <a:prstGeom prst="rect">
            <a:avLst/>
          </a:prstGeom>
          <a:noFill/>
          <a:ln w="9525">
            <a:noFill/>
            <a:round/>
            <a:headEnd/>
            <a:tailEnd/>
          </a:ln>
          <a:effectLst/>
        </p:spPr>
      </p:pic>
      <p:sp>
        <p:nvSpPr>
          <p:cNvPr id="5" name="Text Box 6"/>
          <p:cNvSpPr txBox="1">
            <a:spLocks noChangeArrowheads="1"/>
          </p:cNvSpPr>
          <p:nvPr/>
        </p:nvSpPr>
        <p:spPr bwMode="auto">
          <a:xfrm>
            <a:off x="683568" y="0"/>
            <a:ext cx="5152320" cy="544377"/>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As a photon is detected a TTL  pulse </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of 2.5V high in a 50 ohm load  and 15ns </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 wide is given at the </a:t>
            </a:r>
            <a:r>
              <a:rPr lang="en-IN" dirty="0" smtClean="0">
                <a:solidFill>
                  <a:srgbClr val="000000"/>
                </a:solidFill>
              </a:rPr>
              <a:t>output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326881" y="5551784"/>
            <a:ext cx="8745120" cy="1039789"/>
          </a:xfrm>
          <a:prstGeom prst="rect">
            <a:avLst/>
          </a:prstGeom>
          <a:noFill/>
          <a:ln w="9525">
            <a:noFill/>
            <a:round/>
            <a:headEnd/>
            <a:tailEnd/>
          </a:ln>
          <a:effectLst/>
        </p:spPr>
        <p:txBody>
          <a:bodyPr wrap="none" lIns="82945" tIns="41473" rIns="82945" bIns="41473" anchor="ctr"/>
          <a:lstStyle/>
          <a:p>
            <a:endParaRPr lang="en-IN" dirty="0"/>
          </a:p>
        </p:txBody>
      </p:sp>
      <p:sp>
        <p:nvSpPr>
          <p:cNvPr id="26626" name="Text Box 2"/>
          <p:cNvSpPr txBox="1">
            <a:spLocks noChangeArrowheads="1"/>
          </p:cNvSpPr>
          <p:nvPr/>
        </p:nvSpPr>
        <p:spPr bwMode="auto">
          <a:xfrm>
            <a:off x="2843808" y="260648"/>
            <a:ext cx="3960440" cy="652388"/>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sz="2500" b="1" dirty="0">
                <a:solidFill>
                  <a:schemeClr val="accent3">
                    <a:lumMod val="75000"/>
                  </a:schemeClr>
                </a:solidFill>
              </a:rPr>
              <a:t>Quantum Optics Lab</a:t>
            </a:r>
          </a:p>
        </p:txBody>
      </p:sp>
      <p:pic>
        <p:nvPicPr>
          <p:cNvPr id="26628" name="Picture 4"/>
          <p:cNvPicPr>
            <a:picLocks noChangeAspect="1" noChangeArrowheads="1"/>
          </p:cNvPicPr>
          <p:nvPr/>
        </p:nvPicPr>
        <p:blipFill>
          <a:blip r:embed="rId3" cstate="print"/>
          <a:srcRect/>
          <a:stretch>
            <a:fillRect/>
          </a:stretch>
        </p:blipFill>
        <p:spPr bwMode="auto">
          <a:xfrm>
            <a:off x="251520" y="836712"/>
            <a:ext cx="8640960" cy="5181258"/>
          </a:xfrm>
          <a:prstGeom prst="rect">
            <a:avLst/>
          </a:prstGeom>
          <a:noFill/>
          <a:ln w="9525">
            <a:noFill/>
            <a:round/>
            <a:headEnd/>
            <a:tailEnd/>
          </a:ln>
          <a:effectLst/>
        </p:spPr>
      </p:pic>
      <p:sp>
        <p:nvSpPr>
          <p:cNvPr id="26630" name="Text Box 6"/>
          <p:cNvSpPr txBox="1">
            <a:spLocks noChangeArrowheads="1"/>
          </p:cNvSpPr>
          <p:nvPr/>
        </p:nvSpPr>
        <p:spPr bwMode="auto">
          <a:xfrm>
            <a:off x="326880" y="5978068"/>
            <a:ext cx="8663040" cy="390281"/>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IN" sz="2200" b="1" u="sng" dirty="0">
                <a:solidFill>
                  <a:srgbClr val="C5000B"/>
                </a:solidFill>
              </a:rPr>
              <a:t>We aim to do quantum optics experiments </a:t>
            </a:r>
            <a:r>
              <a:rPr lang="en-IN" sz="2200" b="1" u="sng" dirty="0" smtClean="0">
                <a:solidFill>
                  <a:srgbClr val="C5000B"/>
                </a:solidFill>
              </a:rPr>
              <a:t> at undergraduate level</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IN" sz="2200" b="1" u="sng" dirty="0" smtClean="0">
                <a:solidFill>
                  <a:srgbClr val="C5000B"/>
                </a:solidFill>
              </a:rPr>
              <a:t>using </a:t>
            </a:r>
            <a:r>
              <a:rPr lang="en-IN" sz="2200" b="1" u="sng" dirty="0">
                <a:solidFill>
                  <a:srgbClr val="C5000B"/>
                </a:solidFill>
              </a:rPr>
              <a:t>single photons.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OneDrive\Pictures\GOPA MOBILE\IMG_20160211_132550.jpg"/>
          <p:cNvPicPr>
            <a:picLocks noChangeAspect="1" noChangeArrowheads="1"/>
          </p:cNvPicPr>
          <p:nvPr/>
        </p:nvPicPr>
        <p:blipFill>
          <a:blip r:embed="rId3" cstate="print"/>
          <a:srcRect/>
          <a:stretch>
            <a:fillRect/>
          </a:stretch>
        </p:blipFill>
        <p:spPr bwMode="auto">
          <a:xfrm>
            <a:off x="707571" y="620688"/>
            <a:ext cx="7536837" cy="56526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2828723" cy="830997"/>
          </a:xfrm>
          <a:prstGeom prst="rect">
            <a:avLst/>
          </a:prstGeom>
          <a:noFill/>
        </p:spPr>
        <p:txBody>
          <a:bodyPr wrap="none" rtlCol="0">
            <a:spAutoFit/>
          </a:bodyPr>
          <a:lstStyle/>
          <a:p>
            <a:r>
              <a:rPr lang="en-IN" sz="4800" b="1" dirty="0" smtClean="0">
                <a:solidFill>
                  <a:srgbClr val="FF0000"/>
                </a:solidFill>
              </a:rPr>
              <a:t>Alignment</a:t>
            </a:r>
            <a:endParaRPr lang="en-IN" sz="4800" b="1" dirty="0">
              <a:solidFill>
                <a:srgbClr val="FF0000"/>
              </a:solidFill>
            </a:endParaRPr>
          </a:p>
        </p:txBody>
      </p:sp>
      <p:sp>
        <p:nvSpPr>
          <p:cNvPr id="3" name="TextBox 2"/>
          <p:cNvSpPr txBox="1"/>
          <p:nvPr/>
        </p:nvSpPr>
        <p:spPr>
          <a:xfrm>
            <a:off x="709255" y="836712"/>
            <a:ext cx="8530925" cy="3385542"/>
          </a:xfrm>
          <a:prstGeom prst="rect">
            <a:avLst/>
          </a:prstGeom>
          <a:noFill/>
        </p:spPr>
        <p:txBody>
          <a:bodyPr wrap="none" rtlCol="0">
            <a:spAutoFit/>
          </a:bodyPr>
          <a:lstStyle/>
          <a:p>
            <a:r>
              <a:rPr lang="en-IN" sz="2800" b="1" dirty="0" smtClean="0">
                <a:solidFill>
                  <a:schemeClr val="accent1">
                    <a:lumMod val="75000"/>
                  </a:schemeClr>
                </a:solidFill>
              </a:rPr>
              <a:t>Beam should be parallel to the table.</a:t>
            </a:r>
          </a:p>
          <a:p>
            <a:r>
              <a:rPr lang="en-IN" sz="2800" b="1" dirty="0" smtClean="0">
                <a:solidFill>
                  <a:schemeClr val="accent1">
                    <a:lumMod val="75000"/>
                  </a:schemeClr>
                </a:solidFill>
              </a:rPr>
              <a:t>Beam should of the same height throughout.</a:t>
            </a:r>
          </a:p>
          <a:p>
            <a:r>
              <a:rPr lang="en-IN" sz="2800" b="1" dirty="0" smtClean="0">
                <a:solidFill>
                  <a:schemeClr val="accent1">
                    <a:lumMod val="75000"/>
                  </a:schemeClr>
                </a:solidFill>
              </a:rPr>
              <a:t>Components should  be placed orthogonal to the optics.</a:t>
            </a:r>
          </a:p>
          <a:p>
            <a:r>
              <a:rPr lang="en-IN" sz="2800" b="1" dirty="0" smtClean="0">
                <a:solidFill>
                  <a:schemeClr val="accent1">
                    <a:lumMod val="75000"/>
                  </a:schemeClr>
                </a:solidFill>
              </a:rPr>
              <a:t>Laser should be falling at the centre of  the optics. </a:t>
            </a:r>
          </a:p>
          <a:p>
            <a:r>
              <a:rPr lang="en-IN" sz="2800" b="1" dirty="0" smtClean="0">
                <a:solidFill>
                  <a:schemeClr val="accent1">
                    <a:lumMod val="75000"/>
                  </a:schemeClr>
                </a:solidFill>
              </a:rPr>
              <a:t>And Some Rules for Electronics</a:t>
            </a:r>
          </a:p>
          <a:p>
            <a:r>
              <a:rPr lang="en-IN" sz="2800" b="1" dirty="0" smtClean="0">
                <a:solidFill>
                  <a:schemeClr val="accent1">
                    <a:lumMod val="75000"/>
                  </a:schemeClr>
                </a:solidFill>
              </a:rPr>
              <a:t> And Some rules for Detector</a:t>
            </a:r>
          </a:p>
          <a:p>
            <a:endParaRPr lang="en-IN" sz="2800" b="1" dirty="0" smtClean="0">
              <a:solidFill>
                <a:schemeClr val="accent1">
                  <a:lumMod val="75000"/>
                </a:schemeClr>
              </a:solidFill>
            </a:endParaRPr>
          </a:p>
          <a:p>
            <a:endParaRPr lang="en-IN" dirty="0"/>
          </a:p>
        </p:txBody>
      </p:sp>
      <p:pic>
        <p:nvPicPr>
          <p:cNvPr id="75778" name="Picture 2"/>
          <p:cNvPicPr>
            <a:picLocks noChangeAspect="1" noChangeArrowheads="1"/>
          </p:cNvPicPr>
          <p:nvPr/>
        </p:nvPicPr>
        <p:blipFill>
          <a:blip r:embed="rId2" cstate="print"/>
          <a:srcRect/>
          <a:stretch>
            <a:fillRect/>
          </a:stretch>
        </p:blipFill>
        <p:spPr bwMode="auto">
          <a:xfrm>
            <a:off x="5436096" y="3565497"/>
            <a:ext cx="2808312" cy="3292503"/>
          </a:xfrm>
          <a:prstGeom prst="rect">
            <a:avLst/>
          </a:prstGeom>
          <a:noFill/>
          <a:ln w="9525">
            <a:noFill/>
            <a:miter lim="800000"/>
            <a:headEnd/>
            <a:tailEnd/>
          </a:ln>
        </p:spPr>
      </p:pic>
      <p:pic>
        <p:nvPicPr>
          <p:cNvPr id="75779" name="Picture 3"/>
          <p:cNvPicPr>
            <a:picLocks noChangeAspect="1" noChangeArrowheads="1"/>
          </p:cNvPicPr>
          <p:nvPr/>
        </p:nvPicPr>
        <p:blipFill>
          <a:blip r:embed="rId3" cstate="print"/>
          <a:srcRect/>
          <a:stretch>
            <a:fillRect/>
          </a:stretch>
        </p:blipFill>
        <p:spPr bwMode="auto">
          <a:xfrm>
            <a:off x="1043608" y="3543300"/>
            <a:ext cx="2581275" cy="3314700"/>
          </a:xfrm>
          <a:prstGeom prst="rect">
            <a:avLst/>
          </a:prstGeom>
          <a:noFill/>
          <a:ln w="9525">
            <a:noFill/>
            <a:miter lim="800000"/>
            <a:headEnd/>
            <a:tailEnd/>
          </a:ln>
        </p:spPr>
      </p:pic>
      <p:cxnSp>
        <p:nvCxnSpPr>
          <p:cNvPr id="8" name="Straight Arrow Connector 7"/>
          <p:cNvCxnSpPr/>
          <p:nvPr/>
        </p:nvCxnSpPr>
        <p:spPr>
          <a:xfrm>
            <a:off x="4499992" y="4581128"/>
            <a:ext cx="72008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79912" y="4581128"/>
            <a:ext cx="72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3848" y="4149080"/>
            <a:ext cx="3015249" cy="369332"/>
          </a:xfrm>
          <a:prstGeom prst="rect">
            <a:avLst/>
          </a:prstGeom>
          <a:noFill/>
        </p:spPr>
        <p:txBody>
          <a:bodyPr wrap="none" rtlCol="0">
            <a:spAutoFit/>
          </a:bodyPr>
          <a:lstStyle/>
          <a:p>
            <a:r>
              <a:rPr lang="en-IN" dirty="0" smtClean="0"/>
              <a:t>DOWN CONVERTED PHOTONS</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88975" y="3765485"/>
            <a:ext cx="8459788" cy="2554288"/>
          </a:xfrm>
          <a:prstGeom prst="rect">
            <a:avLst/>
          </a:prstGeom>
          <a:noFill/>
          <a:ln w="9525">
            <a:noFill/>
            <a:miter lim="800000"/>
            <a:headEnd/>
            <a:tailEnd/>
          </a:ln>
        </p:spPr>
        <p:txBody>
          <a:bodyPr wrap="none">
            <a:spAutoFit/>
          </a:bodyPr>
          <a:lstStyle/>
          <a:p>
            <a:r>
              <a:rPr lang="en-US" sz="3200" dirty="0">
                <a:solidFill>
                  <a:srgbClr val="FF0000"/>
                </a:solidFill>
                <a:latin typeface="Comic Sans MS" pitchFamily="66" charset="0"/>
              </a:rPr>
              <a:t>Measure what is measurable, </a:t>
            </a:r>
          </a:p>
          <a:p>
            <a:r>
              <a:rPr lang="en-US" sz="3200" dirty="0">
                <a:solidFill>
                  <a:srgbClr val="FF0000"/>
                </a:solidFill>
                <a:latin typeface="Comic Sans MS" pitchFamily="66" charset="0"/>
              </a:rPr>
              <a:t>           and make measurable what is not so.</a:t>
            </a:r>
          </a:p>
          <a:p>
            <a:endParaRPr lang="en-US" sz="3200" dirty="0">
              <a:solidFill>
                <a:srgbClr val="FF0000"/>
              </a:solidFill>
              <a:latin typeface="Comic Sans MS" pitchFamily="66" charset="0"/>
            </a:endParaRPr>
          </a:p>
          <a:p>
            <a:endParaRPr lang="en-US" sz="3200" dirty="0">
              <a:solidFill>
                <a:srgbClr val="FF0000"/>
              </a:solidFill>
              <a:latin typeface="Comic Sans MS" pitchFamily="66" charset="0"/>
            </a:endParaRPr>
          </a:p>
          <a:p>
            <a:r>
              <a:rPr lang="en-US" dirty="0">
                <a:solidFill>
                  <a:srgbClr val="FF0000"/>
                </a:solidFill>
                <a:latin typeface="Comic Sans MS" pitchFamily="66" charset="0"/>
              </a:rPr>
              <a:t>					</a:t>
            </a:r>
            <a:r>
              <a:rPr lang="en-US" sz="3200" b="1" dirty="0">
                <a:solidFill>
                  <a:srgbClr val="FF0000"/>
                </a:solidFill>
                <a:latin typeface="Comic Sans MS" pitchFamily="66" charset="0"/>
              </a:rPr>
              <a:t>- Galileo </a:t>
            </a:r>
            <a:r>
              <a:rPr lang="en-US" sz="3200" b="1" dirty="0" err="1">
                <a:solidFill>
                  <a:srgbClr val="FF0000"/>
                </a:solidFill>
                <a:latin typeface="Comic Sans MS" pitchFamily="66" charset="0"/>
              </a:rPr>
              <a:t>Galilei</a:t>
            </a:r>
            <a:endParaRPr lang="en-US" sz="3200" b="1" dirty="0">
              <a:solidFill>
                <a:srgbClr val="FF0000"/>
              </a:solidFill>
              <a:latin typeface="Comic Sans MS" pitchFamily="66" charset="0"/>
            </a:endParaRPr>
          </a:p>
        </p:txBody>
      </p:sp>
      <p:pic>
        <p:nvPicPr>
          <p:cNvPr id="70658" name="Picture 2"/>
          <p:cNvPicPr>
            <a:picLocks noChangeAspect="1" noChangeArrowheads="1"/>
          </p:cNvPicPr>
          <p:nvPr/>
        </p:nvPicPr>
        <p:blipFill>
          <a:blip r:embed="rId2" cstate="print"/>
          <a:srcRect/>
          <a:stretch>
            <a:fillRect/>
          </a:stretch>
        </p:blipFill>
        <p:spPr bwMode="auto">
          <a:xfrm>
            <a:off x="1619672" y="4879141"/>
            <a:ext cx="1944216" cy="1790219"/>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5996880" y="1524000"/>
            <a:ext cx="2895600" cy="1628775"/>
          </a:xfrm>
          <a:prstGeom prst="rect">
            <a:avLst/>
          </a:prstGeom>
          <a:noFill/>
          <a:ln w="9525">
            <a:noFill/>
            <a:miter lim="800000"/>
            <a:headEnd/>
            <a:tailEnd/>
          </a:ln>
        </p:spPr>
      </p:pic>
      <p:pic>
        <p:nvPicPr>
          <p:cNvPr id="70660" name="Picture 4"/>
          <p:cNvPicPr>
            <a:picLocks noChangeAspect="1" noChangeArrowheads="1"/>
          </p:cNvPicPr>
          <p:nvPr/>
        </p:nvPicPr>
        <p:blipFill>
          <a:blip r:embed="rId4" cstate="print"/>
          <a:srcRect/>
          <a:stretch>
            <a:fillRect/>
          </a:stretch>
        </p:blipFill>
        <p:spPr bwMode="auto">
          <a:xfrm>
            <a:off x="0" y="1484784"/>
            <a:ext cx="2790825" cy="1905000"/>
          </a:xfrm>
          <a:prstGeom prst="rect">
            <a:avLst/>
          </a:prstGeom>
          <a:noFill/>
          <a:ln w="9525">
            <a:noFill/>
            <a:miter lim="800000"/>
            <a:headEnd/>
            <a:tailEnd/>
          </a:ln>
        </p:spPr>
      </p:pic>
      <p:sp>
        <p:nvSpPr>
          <p:cNvPr id="2" name="TextBox 1"/>
          <p:cNvSpPr txBox="1"/>
          <p:nvPr/>
        </p:nvSpPr>
        <p:spPr>
          <a:xfrm>
            <a:off x="2267744" y="476672"/>
            <a:ext cx="4044056" cy="923330"/>
          </a:xfrm>
          <a:prstGeom prst="rect">
            <a:avLst/>
          </a:prstGeom>
          <a:noFill/>
        </p:spPr>
        <p:txBody>
          <a:bodyPr wrap="none" rtlCol="0">
            <a:spAutoFit/>
            <a:scene3d>
              <a:camera prst="orthographicFront"/>
              <a:lightRig rig="threePt" dir="t"/>
            </a:scene3d>
            <a:sp3d extrusionH="57150">
              <a:bevelT w="38100" h="38100" prst="relaxedInset"/>
            </a:sp3d>
          </a:bodyPr>
          <a:lstStyle/>
          <a:p>
            <a:r>
              <a:rPr lang="en-IN" sz="5400" b="1" dirty="0" smtClean="0">
                <a:solidFill>
                  <a:srgbClr val="FFC000"/>
                </a:solidFill>
              </a:rPr>
              <a:t>ELECTRONICS</a:t>
            </a:r>
            <a:endParaRPr lang="en-IN" sz="5400" b="1"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152400"/>
            <a:ext cx="8229600" cy="1139825"/>
          </a:xfrm>
        </p:spPr>
        <p:txBody>
          <a:bodyPr>
            <a:normAutofit/>
          </a:bodyPr>
          <a:lstStyle/>
          <a:p>
            <a:pPr eaLnBrk="1" fontAlgn="auto" hangingPunct="1">
              <a:spcAft>
                <a:spcPts val="0"/>
              </a:spcAft>
              <a:defRPr/>
            </a:pPr>
            <a:r>
              <a:rPr lang="de-DE" smtClean="0">
                <a:solidFill>
                  <a:schemeClr val="tx2">
                    <a:satMod val="200000"/>
                  </a:schemeClr>
                </a:solidFill>
                <a:ea typeface="+mj-ea"/>
                <a:cs typeface="+mj-cs"/>
              </a:rPr>
              <a:t>Pulse : Where are the information?</a:t>
            </a:r>
          </a:p>
        </p:txBody>
      </p:sp>
      <p:sp>
        <p:nvSpPr>
          <p:cNvPr id="275461" name="Rectangle 5"/>
          <p:cNvSpPr>
            <a:spLocks noChangeArrowheads="1"/>
          </p:cNvSpPr>
          <p:nvPr/>
        </p:nvSpPr>
        <p:spPr bwMode="auto">
          <a:xfrm>
            <a:off x="374650" y="919163"/>
            <a:ext cx="8395247" cy="646331"/>
          </a:xfrm>
          <a:prstGeom prst="rect">
            <a:avLst/>
          </a:prstGeom>
          <a:noFill/>
          <a:ln w="9525">
            <a:noFill/>
            <a:miter lim="800000"/>
            <a:headEnd/>
            <a:tailEnd/>
          </a:ln>
          <a:effectLst/>
        </p:spPr>
        <p:txBody>
          <a:bodyPr wrap="none">
            <a:spAutoFit/>
          </a:bodyPr>
          <a:lstStyle/>
          <a:p>
            <a:r>
              <a:rPr lang="de-DE" dirty="0">
                <a:effectLst>
                  <a:outerShdw blurRad="38100" dist="38100" dir="2700000" algn="tl">
                    <a:srgbClr val="4E5B6F"/>
                  </a:outerShdw>
                </a:effectLst>
                <a:latin typeface="Bookman Old Style" pitchFamily="18" charset="0"/>
                <a:cs typeface="Arial" pitchFamily="34" charset="0"/>
              </a:rPr>
              <a:t>Brief surges of current or voltage in which information may be </a:t>
            </a:r>
            <a:r>
              <a:rPr lang="de-DE" dirty="0" smtClean="0">
                <a:effectLst>
                  <a:outerShdw blurRad="38100" dist="38100" dir="2700000" algn="tl">
                    <a:srgbClr val="4E5B6F"/>
                  </a:outerShdw>
                </a:effectLst>
                <a:latin typeface="Bookman Old Style" pitchFamily="18" charset="0"/>
                <a:cs typeface="Arial" pitchFamily="34" charset="0"/>
              </a:rPr>
              <a:t>contained</a:t>
            </a:r>
          </a:p>
          <a:p>
            <a:r>
              <a:rPr lang="de-DE" dirty="0" smtClean="0">
                <a:effectLst>
                  <a:outerShdw blurRad="38100" dist="38100" dir="2700000" algn="tl">
                    <a:srgbClr val="4E5B6F"/>
                  </a:outerShdw>
                </a:effectLst>
                <a:latin typeface="Bookman Old Style" pitchFamily="18" charset="0"/>
                <a:cs typeface="Arial" pitchFamily="34" charset="0"/>
              </a:rPr>
              <a:t> </a:t>
            </a:r>
            <a:r>
              <a:rPr lang="de-DE" dirty="0">
                <a:effectLst>
                  <a:outerShdw blurRad="38100" dist="38100" dir="2700000" algn="tl">
                    <a:srgbClr val="4E5B6F"/>
                  </a:outerShdw>
                </a:effectLst>
                <a:latin typeface="Bookman Old Style" pitchFamily="18" charset="0"/>
                <a:cs typeface="Arial" pitchFamily="34" charset="0"/>
              </a:rPr>
              <a:t>in one or </a:t>
            </a:r>
            <a:r>
              <a:rPr lang="de-DE" dirty="0" smtClean="0">
                <a:effectLst>
                  <a:outerShdw blurRad="38100" dist="38100" dir="2700000" algn="tl">
                    <a:srgbClr val="4E5B6F"/>
                  </a:outerShdw>
                </a:effectLst>
                <a:latin typeface="Bookman Old Style" pitchFamily="18" charset="0"/>
                <a:cs typeface="Arial" pitchFamily="34" charset="0"/>
              </a:rPr>
              <a:t>more </a:t>
            </a:r>
            <a:r>
              <a:rPr lang="de-DE" dirty="0">
                <a:effectLst>
                  <a:outerShdw blurRad="38100" dist="38100" dir="2700000" algn="tl">
                    <a:srgbClr val="4E5B6F"/>
                  </a:outerShdw>
                </a:effectLst>
                <a:latin typeface="Bookman Old Style" pitchFamily="18" charset="0"/>
                <a:cs typeface="Arial" pitchFamily="34" charset="0"/>
              </a:rPr>
              <a:t>of its characteristics – polarity, amplitude, shape </a:t>
            </a:r>
            <a:r>
              <a:rPr lang="de-DE" i="1" dirty="0">
                <a:effectLst>
                  <a:outerShdw blurRad="38100" dist="38100" dir="2700000" algn="tl">
                    <a:srgbClr val="4E5B6F"/>
                  </a:outerShdw>
                </a:effectLst>
                <a:latin typeface="Bookman Old Style" pitchFamily="18" charset="0"/>
                <a:cs typeface="Arial" pitchFamily="34" charset="0"/>
              </a:rPr>
              <a:t>etc.</a:t>
            </a:r>
          </a:p>
        </p:txBody>
      </p:sp>
      <p:sp>
        <p:nvSpPr>
          <p:cNvPr id="275462" name="Text Box 6"/>
          <p:cNvSpPr txBox="1">
            <a:spLocks noChangeArrowheads="1"/>
          </p:cNvSpPr>
          <p:nvPr/>
        </p:nvSpPr>
        <p:spPr bwMode="auto">
          <a:xfrm>
            <a:off x="306388" y="5348288"/>
            <a:ext cx="1229824" cy="461665"/>
          </a:xfrm>
          <a:prstGeom prst="rect">
            <a:avLst/>
          </a:prstGeom>
          <a:noFill/>
          <a:ln w="9525">
            <a:noFill/>
            <a:miter lim="800000"/>
            <a:headEnd/>
            <a:tailEnd/>
          </a:ln>
        </p:spPr>
        <p:txBody>
          <a:bodyPr wrap="none">
            <a:spAutoFit/>
          </a:bodyPr>
          <a:lstStyle/>
          <a:p>
            <a:r>
              <a:rPr lang="de-DE" sz="2400" dirty="0">
                <a:solidFill>
                  <a:srgbClr val="FF0000"/>
                </a:solidFill>
              </a:rPr>
              <a:t>Baseline</a:t>
            </a:r>
          </a:p>
        </p:txBody>
      </p:sp>
      <p:sp>
        <p:nvSpPr>
          <p:cNvPr id="275463" name="Text Box 7"/>
          <p:cNvSpPr txBox="1">
            <a:spLocks noChangeArrowheads="1"/>
          </p:cNvSpPr>
          <p:nvPr/>
        </p:nvSpPr>
        <p:spPr bwMode="auto">
          <a:xfrm>
            <a:off x="2803525" y="5348288"/>
            <a:ext cx="3424655" cy="461665"/>
          </a:xfrm>
          <a:prstGeom prst="rect">
            <a:avLst/>
          </a:prstGeom>
          <a:noFill/>
          <a:ln w="9525">
            <a:noFill/>
            <a:miter lim="800000"/>
            <a:headEnd/>
            <a:tailEnd/>
          </a:ln>
        </p:spPr>
        <p:txBody>
          <a:bodyPr wrap="none">
            <a:spAutoFit/>
          </a:bodyPr>
          <a:lstStyle/>
          <a:p>
            <a:r>
              <a:rPr lang="de-DE" sz="2400">
                <a:solidFill>
                  <a:srgbClr val="FF0000"/>
                </a:solidFill>
              </a:rPr>
              <a:t>Pulse height or Amplitude</a:t>
            </a:r>
          </a:p>
        </p:txBody>
      </p:sp>
      <p:sp>
        <p:nvSpPr>
          <p:cNvPr id="275464" name="Text Box 8"/>
          <p:cNvSpPr txBox="1">
            <a:spLocks noChangeArrowheads="1"/>
          </p:cNvSpPr>
          <p:nvPr/>
        </p:nvSpPr>
        <p:spPr bwMode="auto">
          <a:xfrm>
            <a:off x="6477000" y="5348288"/>
            <a:ext cx="1705916" cy="461665"/>
          </a:xfrm>
          <a:prstGeom prst="rect">
            <a:avLst/>
          </a:prstGeom>
          <a:noFill/>
          <a:ln w="9525">
            <a:noFill/>
            <a:miter lim="800000"/>
            <a:headEnd/>
            <a:tailEnd/>
          </a:ln>
        </p:spPr>
        <p:txBody>
          <a:bodyPr wrap="none">
            <a:spAutoFit/>
          </a:bodyPr>
          <a:lstStyle/>
          <a:p>
            <a:r>
              <a:rPr lang="de-DE" sz="2400">
                <a:solidFill>
                  <a:srgbClr val="FF0000"/>
                </a:solidFill>
              </a:rPr>
              <a:t>Signal width</a:t>
            </a:r>
          </a:p>
        </p:txBody>
      </p:sp>
      <p:sp>
        <p:nvSpPr>
          <p:cNvPr id="275465" name="Text Box 9"/>
          <p:cNvSpPr txBox="1">
            <a:spLocks noChangeArrowheads="1"/>
          </p:cNvSpPr>
          <p:nvPr/>
        </p:nvSpPr>
        <p:spPr bwMode="auto">
          <a:xfrm>
            <a:off x="334963" y="5975350"/>
            <a:ext cx="3669531" cy="461665"/>
          </a:xfrm>
          <a:prstGeom prst="rect">
            <a:avLst/>
          </a:prstGeom>
          <a:noFill/>
          <a:ln w="9525">
            <a:noFill/>
            <a:miter lim="800000"/>
            <a:headEnd/>
            <a:tailEnd/>
          </a:ln>
        </p:spPr>
        <p:txBody>
          <a:bodyPr wrap="none">
            <a:spAutoFit/>
          </a:bodyPr>
          <a:lstStyle/>
          <a:p>
            <a:r>
              <a:rPr lang="de-DE" sz="2400">
                <a:solidFill>
                  <a:srgbClr val="FF0000"/>
                </a:solidFill>
              </a:rPr>
              <a:t>Leading edge / Trailing edge</a:t>
            </a:r>
          </a:p>
        </p:txBody>
      </p:sp>
      <p:sp>
        <p:nvSpPr>
          <p:cNvPr id="275466" name="Text Box 10"/>
          <p:cNvSpPr txBox="1">
            <a:spLocks noChangeArrowheads="1"/>
          </p:cNvSpPr>
          <p:nvPr/>
        </p:nvSpPr>
        <p:spPr bwMode="auto">
          <a:xfrm>
            <a:off x="4175125" y="5975350"/>
            <a:ext cx="2656240" cy="461665"/>
          </a:xfrm>
          <a:prstGeom prst="rect">
            <a:avLst/>
          </a:prstGeom>
          <a:noFill/>
          <a:ln w="9525">
            <a:noFill/>
            <a:miter lim="800000"/>
            <a:headEnd/>
            <a:tailEnd/>
          </a:ln>
        </p:spPr>
        <p:txBody>
          <a:bodyPr wrap="none">
            <a:spAutoFit/>
          </a:bodyPr>
          <a:lstStyle/>
          <a:p>
            <a:r>
              <a:rPr lang="de-DE" sz="2400">
                <a:solidFill>
                  <a:srgbClr val="FF0000"/>
                </a:solidFill>
              </a:rPr>
              <a:t>Rise time / Fall time</a:t>
            </a:r>
          </a:p>
        </p:txBody>
      </p:sp>
      <p:sp>
        <p:nvSpPr>
          <p:cNvPr id="275467" name="Text Box 11"/>
          <p:cNvSpPr txBox="1">
            <a:spLocks noChangeArrowheads="1"/>
          </p:cNvSpPr>
          <p:nvPr/>
        </p:nvSpPr>
        <p:spPr bwMode="auto">
          <a:xfrm>
            <a:off x="6934200" y="5975350"/>
            <a:ext cx="2406428" cy="461665"/>
          </a:xfrm>
          <a:prstGeom prst="rect">
            <a:avLst/>
          </a:prstGeom>
          <a:noFill/>
          <a:ln w="9525">
            <a:noFill/>
            <a:miter lim="800000"/>
            <a:headEnd/>
            <a:tailEnd/>
          </a:ln>
        </p:spPr>
        <p:txBody>
          <a:bodyPr wrap="none">
            <a:spAutoFit/>
          </a:bodyPr>
          <a:lstStyle/>
          <a:p>
            <a:r>
              <a:rPr lang="de-DE" sz="2400" dirty="0">
                <a:solidFill>
                  <a:srgbClr val="FF0000"/>
                </a:solidFill>
              </a:rPr>
              <a:t>Unipolar / Bipolar</a:t>
            </a:r>
          </a:p>
        </p:txBody>
      </p:sp>
      <p:pic>
        <p:nvPicPr>
          <p:cNvPr id="275469" name="Picture 13" descr="nai_amp_uni"/>
          <p:cNvPicPr>
            <a:picLocks noChangeAspect="1" noChangeArrowheads="1"/>
          </p:cNvPicPr>
          <p:nvPr/>
        </p:nvPicPr>
        <p:blipFill>
          <a:blip r:embed="rId2" cstate="print"/>
          <a:srcRect/>
          <a:stretch>
            <a:fillRect/>
          </a:stretch>
        </p:blipFill>
        <p:spPr bwMode="auto">
          <a:xfrm>
            <a:off x="1447800" y="1600200"/>
            <a:ext cx="58674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3175"/>
            <a:ext cx="8229600" cy="1139825"/>
          </a:xfrm>
        </p:spPr>
        <p:txBody>
          <a:bodyPr/>
          <a:lstStyle/>
          <a:p>
            <a:pPr eaLnBrk="1" fontAlgn="auto" hangingPunct="1">
              <a:spcAft>
                <a:spcPts val="0"/>
              </a:spcAft>
              <a:defRPr/>
            </a:pPr>
            <a:r>
              <a:rPr lang="de-DE" dirty="0" smtClean="0">
                <a:solidFill>
                  <a:schemeClr val="tx2">
                    <a:satMod val="200000"/>
                  </a:schemeClr>
                </a:solidFill>
                <a:ea typeface="+mj-ea"/>
                <a:cs typeface="+mj-cs"/>
              </a:rPr>
              <a:t>Pulse : How do they look?</a:t>
            </a:r>
          </a:p>
        </p:txBody>
      </p:sp>
      <p:sp>
        <p:nvSpPr>
          <p:cNvPr id="21509" name="Line 5"/>
          <p:cNvSpPr>
            <a:spLocks noChangeShapeType="1"/>
          </p:cNvSpPr>
          <p:nvPr/>
        </p:nvSpPr>
        <p:spPr bwMode="auto">
          <a:xfrm>
            <a:off x="4495800" y="1143000"/>
            <a:ext cx="0" cy="4876800"/>
          </a:xfrm>
          <a:prstGeom prst="line">
            <a:avLst/>
          </a:prstGeom>
          <a:noFill/>
          <a:ln w="9525">
            <a:solidFill>
              <a:schemeClr val="tx1"/>
            </a:solidFill>
            <a:round/>
            <a:headEnd/>
            <a:tailEnd/>
          </a:ln>
        </p:spPr>
        <p:txBody>
          <a:bodyPr/>
          <a:lstStyle/>
          <a:p>
            <a:endParaRPr lang="en-IN"/>
          </a:p>
        </p:txBody>
      </p:sp>
      <p:sp>
        <p:nvSpPr>
          <p:cNvPr id="21510" name="Text Box 6"/>
          <p:cNvSpPr txBox="1">
            <a:spLocks noChangeArrowheads="1"/>
          </p:cNvSpPr>
          <p:nvPr/>
        </p:nvSpPr>
        <p:spPr bwMode="auto">
          <a:xfrm>
            <a:off x="6080125" y="700088"/>
            <a:ext cx="1692275" cy="366712"/>
          </a:xfrm>
          <a:prstGeom prst="rect">
            <a:avLst/>
          </a:prstGeom>
          <a:noFill/>
          <a:ln w="9525">
            <a:noFill/>
            <a:miter lim="800000"/>
            <a:headEnd/>
            <a:tailEnd/>
          </a:ln>
        </p:spPr>
        <p:txBody>
          <a:bodyPr wrap="none">
            <a:spAutoFit/>
          </a:bodyPr>
          <a:lstStyle/>
          <a:p>
            <a:r>
              <a:rPr lang="de-DE">
                <a:solidFill>
                  <a:srgbClr val="FF00FF"/>
                </a:solidFill>
              </a:rPr>
              <a:t>Fast or slow?</a:t>
            </a:r>
          </a:p>
        </p:txBody>
      </p:sp>
      <p:grpSp>
        <p:nvGrpSpPr>
          <p:cNvPr id="2" name="Group 19"/>
          <p:cNvGrpSpPr>
            <a:grpSpLocks/>
          </p:cNvGrpSpPr>
          <p:nvPr/>
        </p:nvGrpSpPr>
        <p:grpSpPr bwMode="auto">
          <a:xfrm>
            <a:off x="5089525" y="1066800"/>
            <a:ext cx="3598863" cy="2743200"/>
            <a:chOff x="3206" y="624"/>
            <a:chExt cx="2267" cy="1728"/>
          </a:xfrm>
        </p:grpSpPr>
        <p:sp>
          <p:nvSpPr>
            <p:cNvPr id="21523" name="Text Box 9"/>
            <p:cNvSpPr txBox="1">
              <a:spLocks noChangeArrowheads="1"/>
            </p:cNvSpPr>
            <p:nvPr/>
          </p:nvSpPr>
          <p:spPr bwMode="auto">
            <a:xfrm>
              <a:off x="3206" y="2160"/>
              <a:ext cx="2267" cy="192"/>
            </a:xfrm>
            <a:prstGeom prst="rect">
              <a:avLst/>
            </a:prstGeom>
            <a:noFill/>
            <a:ln w="9525">
              <a:noFill/>
              <a:miter lim="800000"/>
              <a:headEnd/>
              <a:tailEnd/>
            </a:ln>
          </p:spPr>
          <p:txBody>
            <a:bodyPr wrap="none">
              <a:spAutoFit/>
            </a:bodyPr>
            <a:lstStyle/>
            <a:p>
              <a:r>
                <a:rPr lang="de-DE" sz="1400"/>
                <a:t>Rise time – a few nanoseconds or less</a:t>
              </a:r>
            </a:p>
          </p:txBody>
        </p:sp>
        <p:pic>
          <p:nvPicPr>
            <p:cNvPr id="21524" name="Picture 11" descr="pmt_d"/>
            <p:cNvPicPr>
              <a:picLocks noChangeAspect="1" noChangeArrowheads="1"/>
            </p:cNvPicPr>
            <p:nvPr/>
          </p:nvPicPr>
          <p:blipFill>
            <a:blip r:embed="rId3" cstate="print"/>
            <a:srcRect/>
            <a:stretch>
              <a:fillRect/>
            </a:stretch>
          </p:blipFill>
          <p:spPr bwMode="auto">
            <a:xfrm>
              <a:off x="3360" y="624"/>
              <a:ext cx="2016" cy="1512"/>
            </a:xfrm>
            <a:prstGeom prst="rect">
              <a:avLst/>
            </a:prstGeom>
            <a:noFill/>
            <a:ln w="9525">
              <a:noFill/>
              <a:miter lim="800000"/>
              <a:headEnd/>
              <a:tailEnd/>
            </a:ln>
          </p:spPr>
        </p:pic>
      </p:grpSp>
      <p:grpSp>
        <p:nvGrpSpPr>
          <p:cNvPr id="3" name="Group 17"/>
          <p:cNvGrpSpPr>
            <a:grpSpLocks/>
          </p:cNvGrpSpPr>
          <p:nvPr/>
        </p:nvGrpSpPr>
        <p:grpSpPr bwMode="auto">
          <a:xfrm>
            <a:off x="5029200" y="3848100"/>
            <a:ext cx="3781425" cy="2857500"/>
            <a:chOff x="3168" y="2376"/>
            <a:chExt cx="2382" cy="1800"/>
          </a:xfrm>
        </p:grpSpPr>
        <p:sp>
          <p:nvSpPr>
            <p:cNvPr id="21521" name="Text Box 10"/>
            <p:cNvSpPr txBox="1">
              <a:spLocks noChangeArrowheads="1"/>
            </p:cNvSpPr>
            <p:nvPr/>
          </p:nvSpPr>
          <p:spPr bwMode="auto">
            <a:xfrm>
              <a:off x="3168" y="3850"/>
              <a:ext cx="2382" cy="326"/>
            </a:xfrm>
            <a:prstGeom prst="rect">
              <a:avLst/>
            </a:prstGeom>
            <a:noFill/>
            <a:ln w="9525">
              <a:noFill/>
              <a:miter lim="800000"/>
              <a:headEnd/>
              <a:tailEnd/>
            </a:ln>
          </p:spPr>
          <p:txBody>
            <a:bodyPr wrap="none">
              <a:spAutoFit/>
            </a:bodyPr>
            <a:lstStyle/>
            <a:p>
              <a:r>
                <a:rPr lang="de-DE" sz="1400"/>
                <a:t>Rise time – hundreds of nanoseconds or</a:t>
              </a:r>
            </a:p>
            <a:p>
              <a:r>
                <a:rPr lang="de-DE" sz="1400"/>
                <a:t>greater</a:t>
              </a:r>
            </a:p>
          </p:txBody>
        </p:sp>
        <p:pic>
          <p:nvPicPr>
            <p:cNvPr id="21522" name="Picture 12" descr="nai_pmt"/>
            <p:cNvPicPr>
              <a:picLocks noChangeAspect="1" noChangeArrowheads="1"/>
            </p:cNvPicPr>
            <p:nvPr/>
          </p:nvPicPr>
          <p:blipFill>
            <a:blip r:embed="rId4" cstate="print"/>
            <a:srcRect/>
            <a:stretch>
              <a:fillRect/>
            </a:stretch>
          </p:blipFill>
          <p:spPr bwMode="auto">
            <a:xfrm>
              <a:off x="3360" y="2376"/>
              <a:ext cx="2016" cy="1512"/>
            </a:xfrm>
            <a:prstGeom prst="rect">
              <a:avLst/>
            </a:prstGeom>
            <a:noFill/>
            <a:ln w="9525">
              <a:noFill/>
              <a:miter lim="800000"/>
              <a:headEnd/>
              <a:tailEnd/>
            </a:ln>
          </p:spPr>
        </p:pic>
      </p:grpSp>
      <p:sp>
        <p:nvSpPr>
          <p:cNvPr id="21513" name="Text Box 4"/>
          <p:cNvSpPr txBox="1">
            <a:spLocks noChangeArrowheads="1"/>
          </p:cNvSpPr>
          <p:nvPr/>
        </p:nvSpPr>
        <p:spPr bwMode="auto">
          <a:xfrm>
            <a:off x="857250" y="685800"/>
            <a:ext cx="2190750" cy="366713"/>
          </a:xfrm>
          <a:prstGeom prst="rect">
            <a:avLst/>
          </a:prstGeom>
          <a:noFill/>
          <a:ln w="9525">
            <a:noFill/>
            <a:miter lim="800000"/>
            <a:headEnd/>
            <a:tailEnd/>
          </a:ln>
        </p:spPr>
        <p:txBody>
          <a:bodyPr wrap="none">
            <a:spAutoFit/>
          </a:bodyPr>
          <a:lstStyle/>
          <a:p>
            <a:r>
              <a:rPr lang="de-DE">
                <a:solidFill>
                  <a:srgbClr val="FF00FF"/>
                </a:solidFill>
              </a:rPr>
              <a:t>Analog or digital?</a:t>
            </a:r>
          </a:p>
        </p:txBody>
      </p:sp>
      <p:grpSp>
        <p:nvGrpSpPr>
          <p:cNvPr id="4" name="Group 18"/>
          <p:cNvGrpSpPr>
            <a:grpSpLocks/>
          </p:cNvGrpSpPr>
          <p:nvPr/>
        </p:nvGrpSpPr>
        <p:grpSpPr bwMode="auto">
          <a:xfrm>
            <a:off x="304800" y="1066800"/>
            <a:ext cx="4114800" cy="2514600"/>
            <a:chOff x="192" y="672"/>
            <a:chExt cx="2592" cy="1584"/>
          </a:xfrm>
        </p:grpSpPr>
        <p:sp>
          <p:nvSpPr>
            <p:cNvPr id="21519" name="Text Box 7"/>
            <p:cNvSpPr txBox="1">
              <a:spLocks noChangeArrowheads="1"/>
            </p:cNvSpPr>
            <p:nvPr/>
          </p:nvSpPr>
          <p:spPr bwMode="auto">
            <a:xfrm>
              <a:off x="192" y="1662"/>
              <a:ext cx="2592" cy="594"/>
            </a:xfrm>
            <a:prstGeom prst="rect">
              <a:avLst/>
            </a:prstGeom>
            <a:noFill/>
            <a:ln w="9525">
              <a:noFill/>
              <a:miter lim="800000"/>
              <a:headEnd/>
              <a:tailEnd/>
            </a:ln>
          </p:spPr>
          <p:txBody>
            <a:bodyPr>
              <a:spAutoFit/>
            </a:bodyPr>
            <a:lstStyle/>
            <a:p>
              <a:r>
                <a:rPr lang="de-DE" sz="1400"/>
                <a:t>Amplitude or shape varies continuously</a:t>
              </a:r>
            </a:p>
            <a:p>
              <a:r>
                <a:rPr lang="de-DE" sz="1400"/>
                <a:t>Proportionately with the information</a:t>
              </a:r>
            </a:p>
            <a:p>
              <a:pPr lvl="1">
                <a:buClr>
                  <a:srgbClr val="FF00FF"/>
                </a:buClr>
                <a:buFontTx/>
                <a:buChar char="•"/>
              </a:pPr>
              <a:r>
                <a:rPr lang="de-DE" sz="1400"/>
                <a:t> signal from microphone</a:t>
              </a:r>
            </a:p>
            <a:p>
              <a:pPr lvl="1">
                <a:buClr>
                  <a:srgbClr val="FF00FF"/>
                </a:buClr>
                <a:buFontTx/>
                <a:buChar char="•"/>
              </a:pPr>
              <a:r>
                <a:rPr lang="de-DE" sz="1400"/>
                <a:t> signal from proportional chamber</a:t>
              </a:r>
            </a:p>
          </p:txBody>
        </p:sp>
        <p:pic>
          <p:nvPicPr>
            <p:cNvPr id="21520" name="Picture 13" descr="nai_amp_uni"/>
            <p:cNvPicPr>
              <a:picLocks noChangeAspect="1" noChangeArrowheads="1"/>
            </p:cNvPicPr>
            <p:nvPr/>
          </p:nvPicPr>
          <p:blipFill>
            <a:blip r:embed="rId5" cstate="print"/>
            <a:srcRect/>
            <a:stretch>
              <a:fillRect/>
            </a:stretch>
          </p:blipFill>
          <p:spPr bwMode="auto">
            <a:xfrm>
              <a:off x="528" y="672"/>
              <a:ext cx="1488" cy="1008"/>
            </a:xfrm>
            <a:prstGeom prst="rect">
              <a:avLst/>
            </a:prstGeom>
            <a:noFill/>
            <a:ln w="9525">
              <a:noFill/>
              <a:miter lim="800000"/>
              <a:headEnd/>
              <a:tailEnd/>
            </a:ln>
          </p:spPr>
        </p:pic>
      </p:grpSp>
      <p:pic>
        <p:nvPicPr>
          <p:cNvPr id="276494" name="Picture 14" descr="nai_amp"/>
          <p:cNvPicPr>
            <a:picLocks noChangeAspect="1" noChangeArrowheads="1"/>
          </p:cNvPicPr>
          <p:nvPr/>
        </p:nvPicPr>
        <p:blipFill>
          <a:blip r:embed="rId6" cstate="print"/>
          <a:srcRect/>
          <a:stretch>
            <a:fillRect/>
          </a:stretch>
        </p:blipFill>
        <p:spPr bwMode="auto">
          <a:xfrm>
            <a:off x="762000" y="1066800"/>
            <a:ext cx="2438400" cy="1600200"/>
          </a:xfrm>
          <a:prstGeom prst="rect">
            <a:avLst/>
          </a:prstGeom>
          <a:noFill/>
          <a:ln w="9525">
            <a:noFill/>
            <a:miter lim="800000"/>
            <a:headEnd/>
            <a:tailEnd/>
          </a:ln>
        </p:spPr>
      </p:pic>
      <p:grpSp>
        <p:nvGrpSpPr>
          <p:cNvPr id="5" name="Group 22"/>
          <p:cNvGrpSpPr>
            <a:grpSpLocks/>
          </p:cNvGrpSpPr>
          <p:nvPr/>
        </p:nvGrpSpPr>
        <p:grpSpPr bwMode="auto">
          <a:xfrm>
            <a:off x="287338" y="3960813"/>
            <a:ext cx="3979862" cy="2668587"/>
            <a:chOff x="181" y="2495"/>
            <a:chExt cx="2507" cy="1681"/>
          </a:xfrm>
        </p:grpSpPr>
        <p:sp>
          <p:nvSpPr>
            <p:cNvPr id="21517" name="Text Box 8"/>
            <p:cNvSpPr txBox="1">
              <a:spLocks noChangeArrowheads="1"/>
            </p:cNvSpPr>
            <p:nvPr/>
          </p:nvSpPr>
          <p:spPr bwMode="auto">
            <a:xfrm>
              <a:off x="181" y="3716"/>
              <a:ext cx="2507" cy="460"/>
            </a:xfrm>
            <a:prstGeom prst="rect">
              <a:avLst/>
            </a:prstGeom>
            <a:noFill/>
            <a:ln w="9525">
              <a:noFill/>
              <a:miter lim="800000"/>
              <a:headEnd/>
              <a:tailEnd/>
            </a:ln>
          </p:spPr>
          <p:txBody>
            <a:bodyPr wrap="none">
              <a:spAutoFit/>
            </a:bodyPr>
            <a:lstStyle/>
            <a:p>
              <a:r>
                <a:rPr lang="de-DE" sz="1400" dirty="0"/>
                <a:t>Quantized information in discrete number </a:t>
              </a:r>
            </a:p>
            <a:p>
              <a:r>
                <a:rPr lang="de-DE" sz="1400" dirty="0"/>
                <a:t>of states (practically </a:t>
              </a:r>
              <a:r>
                <a:rPr lang="de-DE" sz="1400" i="1" dirty="0"/>
                <a:t>two</a:t>
              </a:r>
              <a:r>
                <a:rPr lang="de-DE" sz="1400" dirty="0"/>
                <a:t>)</a:t>
              </a:r>
            </a:p>
            <a:p>
              <a:pPr lvl="1">
                <a:buClr>
                  <a:srgbClr val="FF00FF"/>
                </a:buClr>
                <a:buFontTx/>
                <a:buChar char="•"/>
              </a:pPr>
              <a:r>
                <a:rPr lang="de-DE" sz="1400" dirty="0"/>
                <a:t> pulse after discriminator</a:t>
              </a:r>
            </a:p>
          </p:txBody>
        </p:sp>
        <p:pic>
          <p:nvPicPr>
            <p:cNvPr id="21518" name="Picture 20" descr="digital_pulse"/>
            <p:cNvPicPr>
              <a:picLocks noChangeAspect="1" noChangeArrowheads="1"/>
            </p:cNvPicPr>
            <p:nvPr/>
          </p:nvPicPr>
          <p:blipFill>
            <a:blip r:embed="rId7" cstate="print"/>
            <a:srcRect/>
            <a:stretch>
              <a:fillRect/>
            </a:stretch>
          </p:blipFill>
          <p:spPr bwMode="auto">
            <a:xfrm>
              <a:off x="480" y="2495"/>
              <a:ext cx="1536" cy="1153"/>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76494"/>
                                        </p:tgtEl>
                                        <p:attrNameLst>
                                          <p:attrName>style.visibility</p:attrName>
                                        </p:attrNameLst>
                                      </p:cBhvr>
                                      <p:to>
                                        <p:strVal val="visible"/>
                                      </p:to>
                                    </p:set>
                                    <p:anim calcmode="lin" valueType="num">
                                      <p:cBhvr>
                                        <p:cTn id="12" dur="500" fill="hold"/>
                                        <p:tgtEl>
                                          <p:spTgt spid="276494"/>
                                        </p:tgtEl>
                                        <p:attrNameLst>
                                          <p:attrName>ppt_w</p:attrName>
                                        </p:attrNameLst>
                                      </p:cBhvr>
                                      <p:tavLst>
                                        <p:tav tm="0">
                                          <p:val>
                                            <p:fltVal val="0"/>
                                          </p:val>
                                        </p:tav>
                                        <p:tav tm="100000">
                                          <p:val>
                                            <p:strVal val="#ppt_w"/>
                                          </p:val>
                                        </p:tav>
                                      </p:tavLst>
                                    </p:anim>
                                    <p:anim calcmode="lin" valueType="num">
                                      <p:cBhvr>
                                        <p:cTn id="13" dur="500" fill="hold"/>
                                        <p:tgtEl>
                                          <p:spTgt spid="27649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73025"/>
            <a:ext cx="8229600" cy="1139825"/>
          </a:xfrm>
        </p:spPr>
        <p:txBody>
          <a:bodyPr/>
          <a:lstStyle/>
          <a:p>
            <a:pPr eaLnBrk="1" fontAlgn="auto" hangingPunct="1">
              <a:spcAft>
                <a:spcPts val="0"/>
              </a:spcAft>
              <a:defRPr/>
            </a:pPr>
            <a:r>
              <a:rPr lang="de-DE" dirty="0" smtClean="0">
                <a:solidFill>
                  <a:schemeClr val="tx2">
                    <a:satMod val="200000"/>
                  </a:schemeClr>
                </a:solidFill>
                <a:ea typeface="+mj-ea"/>
                <a:cs typeface="+mj-cs"/>
              </a:rPr>
              <a:t>Logic standards</a:t>
            </a:r>
          </a:p>
        </p:txBody>
      </p:sp>
      <p:graphicFrame>
        <p:nvGraphicFramePr>
          <p:cNvPr id="277714" name="Group 210"/>
          <p:cNvGraphicFramePr>
            <a:graphicFrameLocks noGrp="1"/>
          </p:cNvGraphicFramePr>
          <p:nvPr>
            <p:ph sz="half" idx="1"/>
          </p:nvPr>
        </p:nvGraphicFramePr>
        <p:xfrm>
          <a:off x="381000" y="2057400"/>
          <a:ext cx="4114800" cy="1711326"/>
        </p:xfrm>
        <a:graphic>
          <a:graphicData uri="http://schemas.openxmlformats.org/drawingml/2006/table">
            <a:tbl>
              <a:tblPr/>
              <a:tblGrid>
                <a:gridCol w="1371600"/>
                <a:gridCol w="1371600"/>
                <a:gridCol w="1371600"/>
              </a:tblGrid>
              <a:tr h="541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O/P must deliver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I/P must accept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Logic 1 (high)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-14 mA to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-18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-12 mA to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-36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Logic 0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 mA to</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-4 mA to</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+20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7715" name="Group 211"/>
          <p:cNvGraphicFramePr>
            <a:graphicFrameLocks noGrp="1"/>
          </p:cNvGraphicFramePr>
          <p:nvPr>
            <p:ph sz="quarter" idx="2"/>
          </p:nvPr>
        </p:nvGraphicFramePr>
        <p:xfrm>
          <a:off x="4953000" y="2057400"/>
          <a:ext cx="4038600" cy="1711326"/>
        </p:xfrm>
        <a:graphic>
          <a:graphicData uri="http://schemas.openxmlformats.org/drawingml/2006/table">
            <a:tbl>
              <a:tblPr/>
              <a:tblGrid>
                <a:gridCol w="1346200"/>
                <a:gridCol w="1346200"/>
                <a:gridCol w="1346200"/>
              </a:tblGrid>
              <a:tr h="541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O/P must deliver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I/P must accept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Logic 1 (high)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+4 V to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+12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+3 V to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+12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Logic 0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 V to</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-2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+1.5 V to</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-2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7724" name="Group 220"/>
          <p:cNvGraphicFramePr>
            <a:graphicFrameLocks noGrp="1"/>
          </p:cNvGraphicFramePr>
          <p:nvPr>
            <p:ph sz="quarter" idx="3"/>
          </p:nvPr>
        </p:nvGraphicFramePr>
        <p:xfrm>
          <a:off x="2209800" y="4876800"/>
          <a:ext cx="5105400" cy="1639836"/>
        </p:xfrm>
        <a:graphic>
          <a:graphicData uri="http://schemas.openxmlformats.org/drawingml/2006/table">
            <a:tbl>
              <a:tblPr/>
              <a:tblGrid>
                <a:gridCol w="1701800"/>
                <a:gridCol w="1727200"/>
                <a:gridCol w="1676400"/>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TTL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ECL</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Logic 1</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(high)</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2 – 5 V</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- 1.75 V</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Logic 0</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(low)</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0 – 0.8 V</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de-DE" sz="1400" b="0" i="0" u="none" strike="noStrike" cap="none" normalizeH="0" baseline="0" smtClean="0">
                          <a:ln>
                            <a:noFill/>
                          </a:ln>
                          <a:solidFill>
                            <a:schemeClr val="tx1"/>
                          </a:solidFill>
                          <a:effectLst>
                            <a:outerShdw blurRad="38100" dist="38100" dir="2700000" algn="tl">
                              <a:srgbClr val="4E5B6F"/>
                            </a:outerShdw>
                          </a:effectLst>
                          <a:latin typeface="Verdana" pitchFamily="34" charset="0"/>
                          <a:ea typeface="MS PGothic" pitchFamily="34" charset="-128"/>
                          <a:cs typeface="Arial" pitchFamily="34" charset="0"/>
                        </a:rPr>
                        <a:t>-0.90 V</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87" name="Text Box 5"/>
          <p:cNvSpPr txBox="1">
            <a:spLocks noChangeArrowheads="1"/>
          </p:cNvSpPr>
          <p:nvPr/>
        </p:nvSpPr>
        <p:spPr bwMode="auto">
          <a:xfrm>
            <a:off x="2133600" y="762000"/>
            <a:ext cx="4638675" cy="366713"/>
          </a:xfrm>
          <a:prstGeom prst="rect">
            <a:avLst/>
          </a:prstGeom>
          <a:noFill/>
          <a:ln w="9525">
            <a:noFill/>
            <a:miter lim="800000"/>
            <a:headEnd/>
            <a:tailEnd/>
          </a:ln>
        </p:spPr>
        <p:txBody>
          <a:bodyPr wrap="none">
            <a:spAutoFit/>
          </a:bodyPr>
          <a:lstStyle/>
          <a:p>
            <a:r>
              <a:rPr lang="de-DE">
                <a:solidFill>
                  <a:srgbClr val="FF00FF"/>
                </a:solidFill>
              </a:rPr>
              <a:t>Nuclear Instrumentation Module (NIM)</a:t>
            </a:r>
          </a:p>
        </p:txBody>
      </p:sp>
      <p:sp>
        <p:nvSpPr>
          <p:cNvPr id="22588" name="Text Box 127"/>
          <p:cNvSpPr txBox="1">
            <a:spLocks noChangeArrowheads="1"/>
          </p:cNvSpPr>
          <p:nvPr/>
        </p:nvSpPr>
        <p:spPr bwMode="auto">
          <a:xfrm>
            <a:off x="935038" y="1581150"/>
            <a:ext cx="2036762" cy="336550"/>
          </a:xfrm>
          <a:prstGeom prst="rect">
            <a:avLst/>
          </a:prstGeom>
          <a:noFill/>
          <a:ln w="9525">
            <a:noFill/>
            <a:miter lim="800000"/>
            <a:headEnd/>
            <a:tailEnd/>
          </a:ln>
        </p:spPr>
        <p:txBody>
          <a:bodyPr wrap="none">
            <a:spAutoFit/>
          </a:bodyPr>
          <a:lstStyle/>
          <a:p>
            <a:r>
              <a:rPr lang="de-DE" sz="1600">
                <a:solidFill>
                  <a:srgbClr val="FF00FF"/>
                </a:solidFill>
              </a:rPr>
              <a:t>Fast negative NIM</a:t>
            </a:r>
          </a:p>
        </p:txBody>
      </p:sp>
      <p:sp>
        <p:nvSpPr>
          <p:cNvPr id="22589" name="Text Box 128"/>
          <p:cNvSpPr txBox="1">
            <a:spLocks noChangeArrowheads="1"/>
          </p:cNvSpPr>
          <p:nvPr/>
        </p:nvSpPr>
        <p:spPr bwMode="auto">
          <a:xfrm>
            <a:off x="5562600" y="1568450"/>
            <a:ext cx="2011363" cy="336550"/>
          </a:xfrm>
          <a:prstGeom prst="rect">
            <a:avLst/>
          </a:prstGeom>
          <a:noFill/>
          <a:ln w="9525">
            <a:noFill/>
            <a:miter lim="800000"/>
            <a:headEnd/>
            <a:tailEnd/>
          </a:ln>
        </p:spPr>
        <p:txBody>
          <a:bodyPr wrap="none">
            <a:spAutoFit/>
          </a:bodyPr>
          <a:lstStyle/>
          <a:p>
            <a:r>
              <a:rPr lang="de-DE" sz="1600">
                <a:solidFill>
                  <a:srgbClr val="FF00FF"/>
                </a:solidFill>
              </a:rPr>
              <a:t>Slow positive NIM</a:t>
            </a:r>
          </a:p>
        </p:txBody>
      </p:sp>
      <p:sp>
        <p:nvSpPr>
          <p:cNvPr id="22590" name="Text Box 221"/>
          <p:cNvSpPr txBox="1">
            <a:spLocks noChangeArrowheads="1"/>
          </p:cNvSpPr>
          <p:nvPr/>
        </p:nvSpPr>
        <p:spPr bwMode="auto">
          <a:xfrm>
            <a:off x="838200" y="4357688"/>
            <a:ext cx="7859713" cy="366712"/>
          </a:xfrm>
          <a:prstGeom prst="rect">
            <a:avLst/>
          </a:prstGeom>
          <a:noFill/>
          <a:ln w="9525">
            <a:noFill/>
            <a:miter lim="800000"/>
            <a:headEnd/>
            <a:tailEnd/>
          </a:ln>
        </p:spPr>
        <p:txBody>
          <a:bodyPr wrap="none">
            <a:spAutoFit/>
          </a:bodyPr>
          <a:lstStyle/>
          <a:p>
            <a:r>
              <a:rPr lang="de-DE">
                <a:solidFill>
                  <a:srgbClr val="FF00FF"/>
                </a:solidFill>
              </a:rPr>
              <a:t>Transistor-Transistor Logic (TTL) and Emitter Coupled Logic (ECL) </a:t>
            </a: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152400"/>
            <a:ext cx="8229600" cy="1139825"/>
          </a:xfrm>
        </p:spPr>
        <p:txBody>
          <a:bodyPr/>
          <a:lstStyle/>
          <a:p>
            <a:pPr eaLnBrk="1" fontAlgn="auto" hangingPunct="1">
              <a:spcAft>
                <a:spcPts val="0"/>
              </a:spcAft>
              <a:defRPr/>
            </a:pPr>
            <a:r>
              <a:rPr lang="de-DE" dirty="0" smtClean="0">
                <a:solidFill>
                  <a:schemeClr val="tx2">
                    <a:satMod val="200000"/>
                  </a:schemeClr>
                </a:solidFill>
                <a:ea typeface="+mj-ea"/>
                <a:cs typeface="+mj-cs"/>
              </a:rPr>
              <a:t>Signal transmission</a:t>
            </a:r>
          </a:p>
        </p:txBody>
      </p:sp>
      <p:sp>
        <p:nvSpPr>
          <p:cNvPr id="285700" name="Text Box 4"/>
          <p:cNvSpPr txBox="1">
            <a:spLocks noChangeArrowheads="1"/>
          </p:cNvSpPr>
          <p:nvPr/>
        </p:nvSpPr>
        <p:spPr bwMode="auto">
          <a:xfrm>
            <a:off x="92075" y="838200"/>
            <a:ext cx="6642652" cy="646331"/>
          </a:xfrm>
          <a:prstGeom prst="rect">
            <a:avLst/>
          </a:prstGeom>
          <a:noFill/>
          <a:ln w="9525">
            <a:noFill/>
            <a:miter lim="800000"/>
            <a:headEnd/>
            <a:tailEnd/>
          </a:ln>
        </p:spPr>
        <p:txBody>
          <a:bodyPr wrap="none">
            <a:spAutoFit/>
          </a:bodyPr>
          <a:lstStyle/>
          <a:p>
            <a:r>
              <a:rPr lang="en-US" dirty="0">
                <a:solidFill>
                  <a:srgbClr val="FF00FF"/>
                </a:solidFill>
              </a:rPr>
              <a:t>Signal is produced at the detector – one needs to carry it till the Data</a:t>
            </a:r>
          </a:p>
          <a:p>
            <a:r>
              <a:rPr lang="en-US" dirty="0">
                <a:solidFill>
                  <a:srgbClr val="FF00FF"/>
                </a:solidFill>
              </a:rPr>
              <a:t>Acquisition system – How? </a:t>
            </a:r>
          </a:p>
        </p:txBody>
      </p:sp>
      <p:sp>
        <p:nvSpPr>
          <p:cNvPr id="285702" name="Text Box 6"/>
          <p:cNvSpPr txBox="1">
            <a:spLocks noChangeArrowheads="1"/>
          </p:cNvSpPr>
          <p:nvPr/>
        </p:nvSpPr>
        <p:spPr bwMode="auto">
          <a:xfrm>
            <a:off x="509588" y="2132856"/>
            <a:ext cx="8634412" cy="1279525"/>
          </a:xfrm>
          <a:prstGeom prst="rect">
            <a:avLst/>
          </a:prstGeom>
          <a:noFill/>
          <a:ln w="9525">
            <a:noFill/>
            <a:miter lim="800000"/>
            <a:headEnd/>
            <a:tailEnd/>
          </a:ln>
        </p:spPr>
        <p:txBody>
          <a:bodyPr wrap="none">
            <a:spAutoFit/>
          </a:bodyPr>
          <a:lstStyle/>
          <a:p>
            <a:r>
              <a:rPr lang="en-US" dirty="0">
                <a:solidFill>
                  <a:srgbClr val="FF00FF"/>
                </a:solidFill>
              </a:rPr>
              <a:t>One solution (the best one), Coaxial cable :</a:t>
            </a:r>
          </a:p>
          <a:p>
            <a:endParaRPr lang="en-US" dirty="0">
              <a:solidFill>
                <a:srgbClr val="FF00FF"/>
              </a:solidFill>
            </a:endParaRPr>
          </a:p>
          <a:p>
            <a:r>
              <a:rPr lang="en-US" sz="1400" dirty="0"/>
              <a:t>Two concentric cylindrical conductors separated by a dielectric material – the outer conductor </a:t>
            </a:r>
          </a:p>
          <a:p>
            <a:r>
              <a:rPr lang="en-US" sz="1400" dirty="0"/>
              <a:t>besides serving as the ground return, serves as a shield to the central one from stray </a:t>
            </a:r>
          </a:p>
          <a:p>
            <a:r>
              <a:rPr lang="en-US" sz="1400" dirty="0"/>
              <a:t>electromagnetic fields.</a:t>
            </a:r>
            <a:endParaRPr lang="de-DE" sz="1400" dirty="0"/>
          </a:p>
        </p:txBody>
      </p:sp>
      <p:sp>
        <p:nvSpPr>
          <p:cNvPr id="16" name="Text Box 4"/>
          <p:cNvSpPr txBox="1">
            <a:spLocks noChangeArrowheads="1"/>
          </p:cNvSpPr>
          <p:nvPr/>
        </p:nvSpPr>
        <p:spPr bwMode="auto">
          <a:xfrm>
            <a:off x="988815" y="3974678"/>
            <a:ext cx="3300412" cy="366713"/>
          </a:xfrm>
          <a:prstGeom prst="rect">
            <a:avLst/>
          </a:prstGeom>
          <a:noFill/>
          <a:ln w="9525">
            <a:noFill/>
            <a:miter lim="800000"/>
            <a:headEnd/>
            <a:tailEnd/>
          </a:ln>
        </p:spPr>
        <p:txBody>
          <a:bodyPr wrap="none">
            <a:spAutoFit/>
          </a:bodyPr>
          <a:lstStyle/>
          <a:p>
            <a:r>
              <a:rPr lang="en-US" dirty="0">
                <a:solidFill>
                  <a:srgbClr val="FF00FF"/>
                </a:solidFill>
              </a:rPr>
              <a:t>Characteristic Impedance :</a:t>
            </a:r>
            <a:endParaRPr lang="de-DE" dirty="0">
              <a:solidFill>
                <a:srgbClr val="FF00FF"/>
              </a:solidFill>
            </a:endParaRPr>
          </a:p>
        </p:txBody>
      </p:sp>
      <p:sp>
        <p:nvSpPr>
          <p:cNvPr id="17" name="Text Box 10"/>
          <p:cNvSpPr txBox="1">
            <a:spLocks noChangeArrowheads="1"/>
          </p:cNvSpPr>
          <p:nvPr/>
        </p:nvSpPr>
        <p:spPr bwMode="auto">
          <a:xfrm>
            <a:off x="539552" y="4643016"/>
            <a:ext cx="6748258" cy="369332"/>
          </a:xfrm>
          <a:prstGeom prst="rect">
            <a:avLst/>
          </a:prstGeom>
          <a:noFill/>
          <a:ln w="9525">
            <a:noFill/>
            <a:miter lim="800000"/>
            <a:headEnd/>
            <a:tailEnd/>
          </a:ln>
        </p:spPr>
        <p:txBody>
          <a:bodyPr wrap="none">
            <a:spAutoFit/>
          </a:bodyPr>
          <a:lstStyle/>
          <a:p>
            <a:r>
              <a:rPr lang="en-US" dirty="0" smtClean="0"/>
              <a:t>All </a:t>
            </a:r>
            <a:r>
              <a:rPr lang="en-US" dirty="0"/>
              <a:t>coaxial cables are limited to the range between 50 – 200 </a:t>
            </a:r>
            <a:r>
              <a:rPr lang="en-US" dirty="0">
                <a:latin typeface="Symbol" pitchFamily="18" charset="2"/>
              </a:rPr>
              <a:t>W. </a:t>
            </a:r>
            <a:r>
              <a:rPr lang="en-US" dirty="0"/>
              <a:t> Why? </a:t>
            </a:r>
            <a:endParaRPr lang="de-DE" dirty="0"/>
          </a:p>
        </p:txBody>
      </p:sp>
      <p:graphicFrame>
        <p:nvGraphicFramePr>
          <p:cNvPr id="18" name="Object 17"/>
          <p:cNvGraphicFramePr>
            <a:graphicFrameLocks noChangeAspect="1"/>
          </p:cNvGraphicFramePr>
          <p:nvPr/>
        </p:nvGraphicFramePr>
        <p:xfrm>
          <a:off x="3810323" y="3861048"/>
          <a:ext cx="812800" cy="609600"/>
        </p:xfrm>
        <a:graphic>
          <a:graphicData uri="http://schemas.openxmlformats.org/presentationml/2006/ole">
            <p:oleObj spid="_x0000_s68614" name="Equation" r:id="rId3" imgW="812520" imgH="60948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blinds(horizontal)">
                                      <p:cBhvr>
                                        <p:cTn id="7" dur="500"/>
                                        <p:tgtEl>
                                          <p:spTgt spid="285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5702"/>
                                        </p:tgtEl>
                                        <p:attrNameLst>
                                          <p:attrName>style.visibility</p:attrName>
                                        </p:attrNameLst>
                                      </p:cBhvr>
                                      <p:to>
                                        <p:strVal val="visible"/>
                                      </p:to>
                                    </p:set>
                                    <p:animEffect transition="in" filter="blinds(horizontal)">
                                      <p:cBhvr>
                                        <p:cTn id="12" dur="500"/>
                                        <p:tgtEl>
                                          <p:spTgt spid="2857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P spid="285702"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5" name="Rectangle 11"/>
          <p:cNvSpPr>
            <a:spLocks noGrp="1" noChangeArrowheads="1"/>
          </p:cNvSpPr>
          <p:nvPr>
            <p:ph type="title"/>
          </p:nvPr>
        </p:nvSpPr>
        <p:spPr>
          <a:xfrm>
            <a:off x="457200" y="3175"/>
            <a:ext cx="8229600" cy="1139825"/>
          </a:xfrm>
        </p:spPr>
        <p:txBody>
          <a:bodyPr/>
          <a:lstStyle/>
          <a:p>
            <a:pPr eaLnBrk="1" fontAlgn="auto" hangingPunct="1">
              <a:spcAft>
                <a:spcPts val="0"/>
              </a:spcAft>
              <a:defRPr/>
            </a:pPr>
            <a:r>
              <a:rPr lang="en-US" dirty="0" smtClean="0">
                <a:solidFill>
                  <a:schemeClr val="tx2">
                    <a:satMod val="200000"/>
                  </a:schemeClr>
                </a:solidFill>
                <a:ea typeface="+mj-ea"/>
                <a:cs typeface="+mj-cs"/>
              </a:rPr>
              <a:t>Pulse processing - instruments</a:t>
            </a:r>
            <a:endParaRPr lang="de-DE" dirty="0" smtClean="0">
              <a:solidFill>
                <a:schemeClr val="tx2">
                  <a:satMod val="200000"/>
                </a:schemeClr>
              </a:solidFill>
              <a:ea typeface="+mj-ea"/>
              <a:cs typeface="+mj-cs"/>
            </a:endParaRPr>
          </a:p>
        </p:txBody>
      </p:sp>
      <p:pic>
        <p:nvPicPr>
          <p:cNvPr id="43010" name="Picture 4"/>
          <p:cNvPicPr>
            <a:picLocks noGrp="1" noChangeAspect="1" noChangeArrowheads="1"/>
          </p:cNvPicPr>
          <p:nvPr>
            <p:ph sz="half" idx="1"/>
          </p:nvPr>
        </p:nvPicPr>
        <p:blipFill>
          <a:blip r:embed="rId2" cstate="print"/>
          <a:srcRect/>
          <a:stretch>
            <a:fillRect/>
          </a:stretch>
        </p:blipFill>
        <p:spPr>
          <a:xfrm>
            <a:off x="914400" y="1219200"/>
            <a:ext cx="2943225" cy="1800225"/>
          </a:xfrm>
          <a:noFill/>
        </p:spPr>
      </p:pic>
      <p:pic>
        <p:nvPicPr>
          <p:cNvPr id="43011" name="Picture 7"/>
          <p:cNvPicPr>
            <a:picLocks noGrp="1" noChangeAspect="1" noChangeArrowheads="1"/>
          </p:cNvPicPr>
          <p:nvPr>
            <p:ph sz="quarter" idx="2"/>
          </p:nvPr>
        </p:nvPicPr>
        <p:blipFill>
          <a:blip r:embed="rId3" cstate="print"/>
          <a:srcRect/>
          <a:stretch>
            <a:fillRect/>
          </a:stretch>
        </p:blipFill>
        <p:spPr>
          <a:xfrm>
            <a:off x="5029200" y="1219200"/>
            <a:ext cx="685800" cy="3886200"/>
          </a:xfrm>
          <a:noFill/>
        </p:spPr>
      </p:pic>
      <p:pic>
        <p:nvPicPr>
          <p:cNvPr id="43012" name="Picture 10"/>
          <p:cNvPicPr>
            <a:picLocks noGrp="1" noChangeAspect="1" noChangeArrowheads="1"/>
          </p:cNvPicPr>
          <p:nvPr>
            <p:ph sz="quarter" idx="3"/>
          </p:nvPr>
        </p:nvPicPr>
        <p:blipFill>
          <a:blip r:embed="rId4" cstate="print"/>
          <a:srcRect/>
          <a:stretch>
            <a:fillRect/>
          </a:stretch>
        </p:blipFill>
        <p:spPr>
          <a:xfrm>
            <a:off x="6705600" y="1219200"/>
            <a:ext cx="636588" cy="3886200"/>
          </a:xfrm>
          <a:noFill/>
        </p:spPr>
      </p:pic>
      <p:sp>
        <p:nvSpPr>
          <p:cNvPr id="43016" name="Text Box 13"/>
          <p:cNvSpPr txBox="1">
            <a:spLocks noChangeArrowheads="1"/>
          </p:cNvSpPr>
          <p:nvPr/>
        </p:nvSpPr>
        <p:spPr bwMode="auto">
          <a:xfrm>
            <a:off x="365125" y="3536950"/>
            <a:ext cx="4071938" cy="1190625"/>
          </a:xfrm>
          <a:prstGeom prst="rect">
            <a:avLst/>
          </a:prstGeom>
          <a:noFill/>
          <a:ln w="9525">
            <a:noFill/>
            <a:miter lim="800000"/>
            <a:headEnd/>
            <a:tailEnd/>
          </a:ln>
        </p:spPr>
        <p:txBody>
          <a:bodyPr wrap="none">
            <a:spAutoFit/>
          </a:bodyPr>
          <a:lstStyle/>
          <a:p>
            <a:r>
              <a:rPr lang="en-US"/>
              <a:t>Physical/mechanical parameters :</a:t>
            </a:r>
          </a:p>
          <a:p>
            <a:pPr lvl="1">
              <a:buFontTx/>
              <a:buChar char="•"/>
            </a:pPr>
            <a:r>
              <a:rPr lang="en-US"/>
              <a:t> width – 19</a:t>
            </a:r>
            <a:r>
              <a:rPr lang="ja-JP" altLang="en-US"/>
              <a:t>”</a:t>
            </a:r>
            <a:r>
              <a:rPr lang="en-US" altLang="ja-JP"/>
              <a:t> (full crate)</a:t>
            </a:r>
          </a:p>
          <a:p>
            <a:pPr lvl="1">
              <a:buFontTx/>
              <a:buChar char="•"/>
            </a:pPr>
            <a:r>
              <a:rPr lang="en-US"/>
              <a:t> width of the slot – 1.35</a:t>
            </a:r>
            <a:r>
              <a:rPr lang="ja-JP" altLang="en-US"/>
              <a:t>”</a:t>
            </a:r>
            <a:endParaRPr lang="en-US" altLang="ja-JP"/>
          </a:p>
          <a:p>
            <a:pPr lvl="1">
              <a:buFontTx/>
              <a:buChar char="•"/>
            </a:pPr>
            <a:r>
              <a:rPr lang="en-US"/>
              <a:t> height – 8.75</a:t>
            </a:r>
            <a:r>
              <a:rPr lang="ja-JP" altLang="en-US"/>
              <a:t>”</a:t>
            </a:r>
            <a:endParaRPr lang="de-DE"/>
          </a:p>
        </p:txBody>
      </p:sp>
      <p:sp>
        <p:nvSpPr>
          <p:cNvPr id="43017" name="Text Box 14"/>
          <p:cNvSpPr txBox="1">
            <a:spLocks noChangeArrowheads="1"/>
          </p:cNvSpPr>
          <p:nvPr/>
        </p:nvSpPr>
        <p:spPr bwMode="auto">
          <a:xfrm>
            <a:off x="288925" y="5408613"/>
            <a:ext cx="6011863" cy="915987"/>
          </a:xfrm>
          <a:prstGeom prst="rect">
            <a:avLst/>
          </a:prstGeom>
          <a:noFill/>
          <a:ln w="9525">
            <a:noFill/>
            <a:miter lim="800000"/>
            <a:headEnd/>
            <a:tailEnd/>
          </a:ln>
        </p:spPr>
        <p:txBody>
          <a:bodyPr wrap="none">
            <a:spAutoFit/>
          </a:bodyPr>
          <a:lstStyle/>
          <a:p>
            <a:r>
              <a:rPr lang="en-US"/>
              <a:t>Electrical parameters :</a:t>
            </a:r>
          </a:p>
          <a:p>
            <a:endParaRPr lang="en-US"/>
          </a:p>
          <a:p>
            <a:r>
              <a:rPr lang="en-US"/>
              <a:t>+/- 24 V, +/- 12 V, +/- 6 V, +/- 3 V (sometimes) </a:t>
            </a:r>
            <a:endParaRPr lang="de-DE"/>
          </a:p>
        </p:txBody>
      </p:sp>
      <p:sp>
        <p:nvSpPr>
          <p:cNvPr id="43018" name="Text Box 15"/>
          <p:cNvSpPr txBox="1">
            <a:spLocks noChangeArrowheads="1"/>
          </p:cNvSpPr>
          <p:nvPr/>
        </p:nvSpPr>
        <p:spPr bwMode="auto">
          <a:xfrm>
            <a:off x="7391400" y="5943600"/>
            <a:ext cx="1311275" cy="366713"/>
          </a:xfrm>
          <a:prstGeom prst="rect">
            <a:avLst/>
          </a:prstGeom>
          <a:noFill/>
          <a:ln w="9525">
            <a:noFill/>
            <a:miter lim="800000"/>
            <a:headEnd/>
            <a:tailEnd/>
          </a:ln>
        </p:spPr>
        <p:txBody>
          <a:bodyPr wrap="none">
            <a:spAutoFit/>
          </a:bodyPr>
          <a:lstStyle/>
          <a:p>
            <a:r>
              <a:rPr lang="en-US"/>
              <a:t>connector</a:t>
            </a:r>
            <a:endParaRPr lang="de-DE"/>
          </a:p>
        </p:txBody>
      </p:sp>
      <p:sp>
        <p:nvSpPr>
          <p:cNvPr id="43019" name="Line 16"/>
          <p:cNvSpPr>
            <a:spLocks noChangeShapeType="1"/>
          </p:cNvSpPr>
          <p:nvPr/>
        </p:nvSpPr>
        <p:spPr bwMode="auto">
          <a:xfrm flipH="1" flipV="1">
            <a:off x="3276600" y="2286000"/>
            <a:ext cx="4495800" cy="3657600"/>
          </a:xfrm>
          <a:prstGeom prst="line">
            <a:avLst/>
          </a:prstGeom>
          <a:noFill/>
          <a:ln w="25400">
            <a:solidFill>
              <a:srgbClr val="FF00FF"/>
            </a:solidFill>
            <a:round/>
            <a:headEnd/>
            <a:tailEnd type="triangle" w="med" len="med"/>
          </a:ln>
        </p:spPr>
        <p:txBody>
          <a:bodyPr/>
          <a:lstStyle/>
          <a:p>
            <a:endParaRPr lang="en-IN"/>
          </a:p>
        </p:txBody>
      </p:sp>
      <p:sp>
        <p:nvSpPr>
          <p:cNvPr id="43020" name="Line 17"/>
          <p:cNvSpPr>
            <a:spLocks noChangeShapeType="1"/>
          </p:cNvSpPr>
          <p:nvPr/>
        </p:nvSpPr>
        <p:spPr bwMode="auto">
          <a:xfrm flipH="1" flipV="1">
            <a:off x="7086600" y="4343400"/>
            <a:ext cx="685800" cy="1600200"/>
          </a:xfrm>
          <a:prstGeom prst="line">
            <a:avLst/>
          </a:prstGeom>
          <a:noFill/>
          <a:ln w="25400">
            <a:solidFill>
              <a:srgbClr val="FF00FF"/>
            </a:solidFill>
            <a:round/>
            <a:headEnd/>
            <a:tailEnd type="triangle" w="med" len="med"/>
          </a:ln>
        </p:spPr>
        <p:txBody>
          <a:bodyPr/>
          <a:lstStyle/>
          <a:p>
            <a:endParaRPr lang="en-IN"/>
          </a:p>
        </p:txBody>
      </p:sp>
      <p:sp>
        <p:nvSpPr>
          <p:cNvPr id="43021" name="Line 18"/>
          <p:cNvSpPr>
            <a:spLocks noChangeShapeType="1"/>
          </p:cNvSpPr>
          <p:nvPr/>
        </p:nvSpPr>
        <p:spPr bwMode="auto">
          <a:xfrm flipH="1" flipV="1">
            <a:off x="3276600" y="2286000"/>
            <a:ext cx="4495800" cy="3657600"/>
          </a:xfrm>
          <a:prstGeom prst="line">
            <a:avLst/>
          </a:prstGeom>
          <a:noFill/>
          <a:ln w="25400">
            <a:solidFill>
              <a:srgbClr val="FF00FF"/>
            </a:solidFill>
            <a:round/>
            <a:headEnd/>
            <a:tailEnd type="triangle" w="med" len="med"/>
          </a:ln>
        </p:spPr>
        <p:txBody>
          <a:bodyPr/>
          <a:lstStyle/>
          <a:p>
            <a:endParaRPr lang="en-IN"/>
          </a:p>
        </p:txBody>
      </p:sp>
      <p:sp>
        <p:nvSpPr>
          <p:cNvPr id="43022" name="Line 19"/>
          <p:cNvSpPr>
            <a:spLocks noChangeShapeType="1"/>
          </p:cNvSpPr>
          <p:nvPr/>
        </p:nvSpPr>
        <p:spPr bwMode="auto">
          <a:xfrm flipH="1" flipV="1">
            <a:off x="7086600" y="4343400"/>
            <a:ext cx="685800" cy="1600200"/>
          </a:xfrm>
          <a:prstGeom prst="line">
            <a:avLst/>
          </a:prstGeom>
          <a:noFill/>
          <a:ln w="25400">
            <a:solidFill>
              <a:srgbClr val="FF00FF"/>
            </a:solidFill>
            <a:round/>
            <a:headEnd/>
            <a:tailEnd type="triangle" w="med" len="med"/>
          </a:ln>
        </p:spPr>
        <p:txBody>
          <a:bodyPr/>
          <a:lstStyle/>
          <a:p>
            <a:endParaRPr lang="en-IN"/>
          </a:p>
        </p:txBody>
      </p:sp>
      <p:grpSp>
        <p:nvGrpSpPr>
          <p:cNvPr id="2" name="Group 23"/>
          <p:cNvGrpSpPr>
            <a:grpSpLocks/>
          </p:cNvGrpSpPr>
          <p:nvPr/>
        </p:nvGrpSpPr>
        <p:grpSpPr bwMode="auto">
          <a:xfrm>
            <a:off x="3276600" y="2286000"/>
            <a:ext cx="5426075" cy="4024313"/>
            <a:chOff x="2064" y="1440"/>
            <a:chExt cx="3418" cy="2535"/>
          </a:xfrm>
        </p:grpSpPr>
        <p:sp>
          <p:nvSpPr>
            <p:cNvPr id="43025" name="Text Box 20"/>
            <p:cNvSpPr txBox="1">
              <a:spLocks noChangeArrowheads="1"/>
            </p:cNvSpPr>
            <p:nvPr/>
          </p:nvSpPr>
          <p:spPr bwMode="auto">
            <a:xfrm>
              <a:off x="4656" y="3744"/>
              <a:ext cx="826" cy="231"/>
            </a:xfrm>
            <a:prstGeom prst="rect">
              <a:avLst/>
            </a:prstGeom>
            <a:noFill/>
            <a:ln w="9525">
              <a:noFill/>
              <a:miter lim="800000"/>
              <a:headEnd/>
              <a:tailEnd/>
            </a:ln>
          </p:spPr>
          <p:txBody>
            <a:bodyPr wrap="none">
              <a:spAutoFit/>
            </a:bodyPr>
            <a:lstStyle/>
            <a:p>
              <a:r>
                <a:rPr lang="en-US"/>
                <a:t>connector</a:t>
              </a:r>
              <a:endParaRPr lang="de-DE"/>
            </a:p>
          </p:txBody>
        </p:sp>
        <p:sp>
          <p:nvSpPr>
            <p:cNvPr id="43026" name="Line 21"/>
            <p:cNvSpPr>
              <a:spLocks noChangeShapeType="1"/>
            </p:cNvSpPr>
            <p:nvPr/>
          </p:nvSpPr>
          <p:spPr bwMode="auto">
            <a:xfrm flipH="1" flipV="1">
              <a:off x="2064" y="1440"/>
              <a:ext cx="2832" cy="2304"/>
            </a:xfrm>
            <a:prstGeom prst="line">
              <a:avLst/>
            </a:prstGeom>
            <a:noFill/>
            <a:ln w="25400">
              <a:solidFill>
                <a:srgbClr val="FF00FF"/>
              </a:solidFill>
              <a:round/>
              <a:headEnd/>
              <a:tailEnd type="triangle" w="med" len="med"/>
            </a:ln>
          </p:spPr>
          <p:txBody>
            <a:bodyPr/>
            <a:lstStyle/>
            <a:p>
              <a:endParaRPr lang="en-IN"/>
            </a:p>
          </p:txBody>
        </p:sp>
        <p:sp>
          <p:nvSpPr>
            <p:cNvPr id="43027" name="Line 22"/>
            <p:cNvSpPr>
              <a:spLocks noChangeShapeType="1"/>
            </p:cNvSpPr>
            <p:nvPr/>
          </p:nvSpPr>
          <p:spPr bwMode="auto">
            <a:xfrm flipH="1" flipV="1">
              <a:off x="4464" y="2736"/>
              <a:ext cx="432" cy="1008"/>
            </a:xfrm>
            <a:prstGeom prst="line">
              <a:avLst/>
            </a:prstGeom>
            <a:noFill/>
            <a:ln w="25400">
              <a:solidFill>
                <a:srgbClr val="FF00FF"/>
              </a:solidFill>
              <a:round/>
              <a:headEnd/>
              <a:tailEnd type="triangle" w="med" len="med"/>
            </a:ln>
          </p:spPr>
          <p:txBody>
            <a:bodyPr/>
            <a:lstStyle/>
            <a:p>
              <a:endParaRPr lang="en-IN"/>
            </a:p>
          </p:txBody>
        </p:sp>
      </p:grpSp>
      <p:sp>
        <p:nvSpPr>
          <p:cNvPr id="43024" name="Text Box 24"/>
          <p:cNvSpPr txBox="1">
            <a:spLocks noChangeArrowheads="1"/>
          </p:cNvSpPr>
          <p:nvPr/>
        </p:nvSpPr>
        <p:spPr bwMode="auto">
          <a:xfrm>
            <a:off x="4079875" y="717550"/>
            <a:ext cx="644525" cy="366713"/>
          </a:xfrm>
          <a:prstGeom prst="rect">
            <a:avLst/>
          </a:prstGeom>
          <a:noFill/>
          <a:ln w="9525">
            <a:noFill/>
            <a:miter lim="800000"/>
            <a:headEnd/>
            <a:tailEnd/>
          </a:ln>
        </p:spPr>
        <p:txBody>
          <a:bodyPr wrap="none">
            <a:spAutoFit/>
          </a:bodyPr>
          <a:lstStyle/>
          <a:p>
            <a:r>
              <a:rPr lang="en-US">
                <a:solidFill>
                  <a:srgbClr val="FF00FF"/>
                </a:solidFill>
              </a:rPr>
              <a:t>NIM</a:t>
            </a:r>
            <a:endParaRPr lang="de-DE">
              <a:solidFill>
                <a:srgbClr val="FF00FF"/>
              </a:solidFill>
            </a:endParaRPr>
          </a:p>
        </p:txBody>
      </p: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0" y="1411790"/>
            <a:ext cx="8964488" cy="3745402"/>
          </a:xfrm>
          <a:prstGeom prst="rect">
            <a:avLst/>
          </a:prstGeom>
          <a:noFill/>
          <a:ln w="9525">
            <a:noFill/>
            <a:round/>
            <a:headEnd/>
            <a:tailEnd/>
          </a:ln>
          <a:effectLst/>
        </p:spPr>
      </p:pic>
      <p:sp>
        <p:nvSpPr>
          <p:cNvPr id="6" name="Rectangle 5"/>
          <p:cNvSpPr/>
          <p:nvPr/>
        </p:nvSpPr>
        <p:spPr>
          <a:xfrm>
            <a:off x="3059832" y="404664"/>
            <a:ext cx="2124171" cy="523220"/>
          </a:xfrm>
          <a:prstGeom prst="rect">
            <a:avLst/>
          </a:prstGeom>
        </p:spPr>
        <p:txBody>
          <a:bodyPr wrap="none">
            <a:spAutoFit/>
          </a:bodyPr>
          <a:lstStyle/>
          <a:p>
            <a:r>
              <a:rPr lang="en-IN" sz="2800" dirty="0" smtClean="0"/>
              <a:t>Experiment 1</a:t>
            </a:r>
            <a:endParaRPr lang="en-IN"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0070C0"/>
                </a:solidFill>
              </a:rPr>
              <a:t>Working of BBO</a:t>
            </a:r>
            <a:r>
              <a:rPr lang="en-IN" dirty="0" smtClean="0"/>
              <a:t/>
            </a:r>
            <a:br>
              <a:rPr lang="en-IN" dirty="0" smtClean="0"/>
            </a:br>
            <a:endParaRPr lang="en-IN" dirty="0"/>
          </a:p>
        </p:txBody>
      </p:sp>
      <p:pic>
        <p:nvPicPr>
          <p:cNvPr id="7" name="Picture 5"/>
          <p:cNvPicPr>
            <a:picLocks noChangeAspect="1" noChangeArrowheads="1"/>
          </p:cNvPicPr>
          <p:nvPr/>
        </p:nvPicPr>
        <p:blipFill>
          <a:blip r:embed="rId2" cstate="print"/>
          <a:srcRect/>
          <a:stretch>
            <a:fillRect/>
          </a:stretch>
        </p:blipFill>
        <p:spPr bwMode="auto">
          <a:xfrm>
            <a:off x="683568" y="1340768"/>
            <a:ext cx="3692352" cy="4464496"/>
          </a:xfrm>
          <a:prstGeom prst="rect">
            <a:avLst/>
          </a:prstGeom>
          <a:noFill/>
          <a:ln w="9525">
            <a:noFill/>
            <a:round/>
            <a:headEnd/>
            <a:tailEnd/>
          </a:ln>
          <a:effectLst/>
        </p:spPr>
      </p:pic>
      <p:sp>
        <p:nvSpPr>
          <p:cNvPr id="6" name="TextBox 5"/>
          <p:cNvSpPr txBox="1"/>
          <p:nvPr/>
        </p:nvSpPr>
        <p:spPr>
          <a:xfrm>
            <a:off x="4644008" y="2708920"/>
            <a:ext cx="4175054" cy="923330"/>
          </a:xfrm>
          <a:prstGeom prst="rect">
            <a:avLst/>
          </a:prstGeom>
          <a:noFill/>
        </p:spPr>
        <p:txBody>
          <a:bodyPr wrap="none" rtlCol="0">
            <a:spAutoFit/>
          </a:bodyPr>
          <a:lstStyle/>
          <a:p>
            <a:pPr marL="342900" indent="-342900">
              <a:buAutoNum type="arabicPeriod"/>
            </a:pPr>
            <a:r>
              <a:rPr lang="en-IN" dirty="0" smtClean="0"/>
              <a:t>Rotated placing in inside circular frame</a:t>
            </a:r>
          </a:p>
          <a:p>
            <a:pPr marL="342900" indent="-342900">
              <a:buAutoNum type="arabicPeriod"/>
            </a:pPr>
            <a:r>
              <a:rPr lang="en-IN" dirty="0" smtClean="0"/>
              <a:t>Rotated  it in angular  mount</a:t>
            </a:r>
          </a:p>
          <a:p>
            <a:pPr marL="342900" indent="-342900"/>
            <a:endParaRPr lang="en-IN"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r>
              <a:rPr lang="en-IN" sz="3600" dirty="0" smtClean="0"/>
              <a:t>Groups working on single photon experiments for undergraduate laboratory</a:t>
            </a:r>
            <a:endParaRPr lang="en-IN" sz="3600" dirty="0"/>
          </a:p>
        </p:txBody>
      </p:sp>
      <p:sp>
        <p:nvSpPr>
          <p:cNvPr id="10" name="Text Box 7"/>
          <p:cNvSpPr txBox="1">
            <a:spLocks noChangeArrowheads="1"/>
          </p:cNvSpPr>
          <p:nvPr/>
        </p:nvSpPr>
        <p:spPr bwMode="auto">
          <a:xfrm>
            <a:off x="318112" y="3212976"/>
            <a:ext cx="3101760" cy="2376264"/>
          </a:xfrm>
          <a:prstGeom prst="rect">
            <a:avLst/>
          </a:prstGeom>
          <a:noFill/>
          <a:ln w="9525">
            <a:noFill/>
            <a:round/>
            <a:headEnd/>
            <a:tailEnd/>
          </a:ln>
          <a:effectLst/>
        </p:spPr>
        <p:txBody>
          <a:bodyPr lIns="0" tIns="10450" rIns="0" bIns="0"/>
          <a:lstStyle/>
          <a:p>
            <a: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Prof. Mark Beck</a:t>
            </a:r>
          </a:p>
          <a:p>
            <a: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Whitman College, </a:t>
            </a:r>
          </a:p>
          <a:p>
            <a: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Walla Walla, WA </a:t>
            </a:r>
          </a:p>
          <a:p>
            <a: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i="1" dirty="0" smtClean="0">
                <a:solidFill>
                  <a:srgbClr val="000000"/>
                </a:solidFill>
              </a:rPr>
              <a:t>Modern </a:t>
            </a:r>
            <a:r>
              <a:rPr lang="en-IN" i="1" dirty="0">
                <a:solidFill>
                  <a:srgbClr val="000000"/>
                </a:solidFill>
              </a:rPr>
              <a:t>Undergraduate Quantum </a:t>
            </a:r>
            <a:r>
              <a:rPr lang="en-IN" i="1" dirty="0" smtClean="0">
                <a:solidFill>
                  <a:srgbClr val="000000"/>
                </a:solidFill>
              </a:rPr>
              <a:t>Mechanics </a:t>
            </a:r>
            <a:r>
              <a:rPr lang="en-IN" i="1" dirty="0">
                <a:solidFill>
                  <a:srgbClr val="000000"/>
                </a:solidFill>
              </a:rPr>
              <a:t>Experiments</a:t>
            </a:r>
            <a:r>
              <a:rPr lang="en-IN" i="1" dirty="0" smtClean="0">
                <a:solidFill>
                  <a:srgbClr val="000000"/>
                </a:solidFill>
              </a:rPr>
              <a:t>, </a:t>
            </a:r>
          </a:p>
          <a:p>
            <a:pPr>
              <a:lnSpc>
                <a:spcPct val="95000"/>
              </a:lnSpc>
              <a:spcBef>
                <a:spcPts val="806"/>
              </a:spcBef>
              <a:spcAft>
                <a:spcPts val="806"/>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b="1" dirty="0">
              <a:solidFill>
                <a:srgbClr val="000000"/>
              </a:solidFill>
              <a:latin typeface="Times New Roman" pitchFamily="16" charset="0"/>
            </a:endParaRPr>
          </a:p>
          <a:p>
            <a:pPr>
              <a:lnSpc>
                <a:spcPct val="95000"/>
              </a:lnSpc>
              <a:spcBef>
                <a:spcPts val="806"/>
              </a:spcBef>
              <a:spcAft>
                <a:spcPts val="806"/>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sz="1500" b="1" dirty="0">
              <a:solidFill>
                <a:srgbClr val="000000"/>
              </a:solidFill>
              <a:latin typeface="Times New Roman" pitchFamily="16" charset="0"/>
            </a:endParaRPr>
          </a:p>
        </p:txBody>
      </p:sp>
      <p:sp>
        <p:nvSpPr>
          <p:cNvPr id="11" name="Text Box 8"/>
          <p:cNvSpPr txBox="1">
            <a:spLocks noChangeArrowheads="1"/>
          </p:cNvSpPr>
          <p:nvPr/>
        </p:nvSpPr>
        <p:spPr bwMode="auto">
          <a:xfrm>
            <a:off x="6821840" y="2852936"/>
            <a:ext cx="2790720" cy="312512"/>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err="1" smtClean="0">
                <a:solidFill>
                  <a:srgbClr val="000000"/>
                </a:solidFill>
              </a:rPr>
              <a:t>Porf</a:t>
            </a:r>
            <a:r>
              <a:rPr lang="en-IN" dirty="0" smtClean="0">
                <a:solidFill>
                  <a:srgbClr val="000000"/>
                </a:solidFill>
              </a:rPr>
              <a:t>. </a:t>
            </a:r>
            <a:r>
              <a:rPr lang="en-IN" dirty="0" err="1" smtClean="0">
                <a:solidFill>
                  <a:srgbClr val="000000"/>
                </a:solidFill>
              </a:rPr>
              <a:t>Kiko</a:t>
            </a:r>
            <a:r>
              <a:rPr lang="en-IN" dirty="0" smtClean="0">
                <a:solidFill>
                  <a:srgbClr val="000000"/>
                </a:solidFill>
              </a:rPr>
              <a:t> Galvez</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Colgate </a:t>
            </a:r>
            <a:r>
              <a:rPr lang="en-IN" dirty="0">
                <a:solidFill>
                  <a:srgbClr val="000000"/>
                </a:solidFill>
              </a:rPr>
              <a:t>University</a:t>
            </a:r>
            <a:r>
              <a:rPr lang="en-IN" dirty="0" smtClean="0">
                <a:solidFill>
                  <a:srgbClr val="000000"/>
                </a:solidFill>
              </a:rPr>
              <a:t>, </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New </a:t>
            </a:r>
            <a:r>
              <a:rPr lang="en-IN" dirty="0">
                <a:solidFill>
                  <a:srgbClr val="000000"/>
                </a:solidFill>
              </a:rPr>
              <a:t>York</a:t>
            </a:r>
          </a:p>
        </p:txBody>
      </p:sp>
      <p:sp>
        <p:nvSpPr>
          <p:cNvPr id="13" name="Text Box 10"/>
          <p:cNvSpPr txBox="1">
            <a:spLocks noChangeArrowheads="1"/>
          </p:cNvSpPr>
          <p:nvPr/>
        </p:nvSpPr>
        <p:spPr bwMode="auto">
          <a:xfrm>
            <a:off x="5148064" y="4941168"/>
            <a:ext cx="3995936" cy="2664296"/>
          </a:xfrm>
          <a:prstGeom prst="rect">
            <a:avLst/>
          </a:prstGeom>
          <a:noFill/>
          <a:ln w="9525">
            <a:noFill/>
            <a:round/>
            <a:headEnd/>
            <a:tailEnd/>
          </a:ln>
          <a:effectLst/>
        </p:spPr>
        <p:txBody>
          <a:bodyPr lIns="0" tIns="9144" rIns="0" bIns="0"/>
          <a:lstStyle/>
          <a:p>
            <a: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Prof. </a:t>
            </a:r>
            <a:r>
              <a:rPr lang="en-IN" dirty="0" err="1" smtClean="0">
                <a:solidFill>
                  <a:srgbClr val="000000"/>
                </a:solidFill>
              </a:rPr>
              <a:t>Konrad</a:t>
            </a:r>
            <a:r>
              <a:rPr lang="en-IN" dirty="0" smtClean="0">
                <a:solidFill>
                  <a:srgbClr val="000000"/>
                </a:solidFill>
              </a:rPr>
              <a:t> </a:t>
            </a:r>
            <a:r>
              <a:rPr lang="en-IN" dirty="0" err="1" smtClean="0">
                <a:solidFill>
                  <a:srgbClr val="000000"/>
                </a:solidFill>
              </a:rPr>
              <a:t>Banaszek</a:t>
            </a:r>
            <a:endParaRPr lang="en-IN" dirty="0" smtClean="0">
              <a:solidFill>
                <a:srgbClr val="000000"/>
              </a:solidFill>
            </a:endParaRPr>
          </a:p>
          <a:p>
            <a: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 </a:t>
            </a:r>
            <a:r>
              <a:rPr lang="en-IN" dirty="0" err="1" smtClean="0">
                <a:solidFill>
                  <a:srgbClr val="000000"/>
                </a:solidFill>
              </a:rPr>
              <a:t>Instytut</a:t>
            </a:r>
            <a:r>
              <a:rPr lang="en-IN" dirty="0" smtClean="0">
                <a:solidFill>
                  <a:srgbClr val="000000"/>
                </a:solidFill>
              </a:rPr>
              <a:t> </a:t>
            </a:r>
            <a:r>
              <a:rPr lang="en-IN" dirty="0" err="1" smtClean="0">
                <a:solidFill>
                  <a:srgbClr val="000000"/>
                </a:solidFill>
              </a:rPr>
              <a:t>Fizyki</a:t>
            </a:r>
            <a:r>
              <a:rPr lang="en-IN" dirty="0" smtClean="0">
                <a:solidFill>
                  <a:srgbClr val="000000"/>
                </a:solidFill>
              </a:rPr>
              <a:t> </a:t>
            </a:r>
            <a:r>
              <a:rPr lang="en-IN" dirty="0" err="1" smtClean="0">
                <a:solidFill>
                  <a:srgbClr val="000000"/>
                </a:solidFill>
              </a:rPr>
              <a:t>Teoretycznej</a:t>
            </a:r>
            <a:r>
              <a:rPr lang="en-IN" dirty="0" smtClean="0">
                <a:solidFill>
                  <a:srgbClr val="000000"/>
                </a:solidFill>
              </a:rPr>
              <a:t/>
            </a:r>
            <a:br>
              <a:rPr lang="en-IN" dirty="0" smtClean="0">
                <a:solidFill>
                  <a:srgbClr val="000000"/>
                </a:solidFill>
              </a:rPr>
            </a:br>
            <a:r>
              <a:rPr lang="en-IN" dirty="0" err="1" smtClean="0">
                <a:solidFill>
                  <a:srgbClr val="000000"/>
                </a:solidFill>
              </a:rPr>
              <a:t>Uniwersytet</a:t>
            </a:r>
            <a:r>
              <a:rPr lang="en-IN" dirty="0" smtClean="0">
                <a:solidFill>
                  <a:srgbClr val="000000"/>
                </a:solidFill>
              </a:rPr>
              <a:t> </a:t>
            </a:r>
            <a:r>
              <a:rPr lang="en-IN" dirty="0" err="1" smtClean="0">
                <a:solidFill>
                  <a:srgbClr val="000000"/>
                </a:solidFill>
              </a:rPr>
              <a:t>Warszawski</a:t>
            </a:r>
            <a:r>
              <a:rPr lang="en-IN" dirty="0" smtClean="0">
                <a:solidFill>
                  <a:srgbClr val="000000"/>
                </a:solidFill>
              </a:rPr>
              <a:t/>
            </a:r>
            <a:br>
              <a:rPr lang="en-IN" dirty="0" smtClean="0">
                <a:solidFill>
                  <a:srgbClr val="000000"/>
                </a:solidFill>
              </a:rPr>
            </a:br>
            <a:r>
              <a:rPr lang="en-IN" dirty="0" smtClean="0">
                <a:solidFill>
                  <a:srgbClr val="000000"/>
                </a:solidFill>
              </a:rPr>
              <a:t>Poland</a:t>
            </a:r>
            <a:endParaRPr lang="en-IN" dirty="0">
              <a:solidFill>
                <a:srgbClr val="000000"/>
              </a:solidFill>
            </a:endParaRPr>
          </a:p>
          <a:p>
            <a:pP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smtClean="0">
                <a:solidFill>
                  <a:srgbClr val="000000"/>
                </a:solidFill>
              </a:rPr>
              <a:t>Optical </a:t>
            </a:r>
            <a:r>
              <a:rPr lang="en-IN" dirty="0">
                <a:solidFill>
                  <a:srgbClr val="000000"/>
                </a:solidFill>
              </a:rPr>
              <a:t>implementations of quantum information processing and communication.</a:t>
            </a:r>
            <a:br>
              <a:rPr lang="en-IN" dirty="0">
                <a:solidFill>
                  <a:srgbClr val="000000"/>
                </a:solidFill>
              </a:rPr>
            </a:br>
            <a:r>
              <a:rPr lang="en-IN" sz="1100" dirty="0">
                <a:solidFill>
                  <a:srgbClr val="000000"/>
                </a:solidFill>
                <a:latin typeface="Times New Roman" pitchFamily="16" charset="0"/>
              </a:rPr>
              <a:t/>
            </a:r>
            <a:br>
              <a:rPr lang="en-IN" sz="1100" dirty="0">
                <a:solidFill>
                  <a:srgbClr val="000000"/>
                </a:solidFill>
                <a:latin typeface="Times New Roman" pitchFamily="16" charset="0"/>
              </a:rPr>
            </a:br>
            <a:endParaRPr lang="en-IN" sz="1100" dirty="0">
              <a:solidFill>
                <a:srgbClr val="000000"/>
              </a:solidFill>
              <a:latin typeface="Times New Roman" pitchFamily="16" charset="0"/>
            </a:endParaRPr>
          </a:p>
        </p:txBody>
      </p:sp>
      <p:pic>
        <p:nvPicPr>
          <p:cNvPr id="14" name="Picture 11"/>
          <p:cNvPicPr>
            <a:picLocks noChangeAspect="1" noChangeArrowheads="1"/>
          </p:cNvPicPr>
          <p:nvPr/>
        </p:nvPicPr>
        <p:blipFill>
          <a:blip r:embed="rId2" cstate="print"/>
          <a:srcRect/>
          <a:stretch>
            <a:fillRect/>
          </a:stretch>
        </p:blipFill>
        <p:spPr bwMode="auto">
          <a:xfrm>
            <a:off x="7740352" y="4437112"/>
            <a:ext cx="1071360" cy="1322059"/>
          </a:xfrm>
          <a:prstGeom prst="rect">
            <a:avLst/>
          </a:prstGeom>
          <a:noFill/>
          <a:ln w="9525">
            <a:noFill/>
            <a:round/>
            <a:headEnd/>
            <a:tailEnd/>
          </a:ln>
          <a:effectLst/>
        </p:spPr>
      </p:pic>
      <p:sp>
        <p:nvSpPr>
          <p:cNvPr id="15" name="TextBox 14"/>
          <p:cNvSpPr txBox="1"/>
          <p:nvPr/>
        </p:nvSpPr>
        <p:spPr>
          <a:xfrm>
            <a:off x="2627785" y="2636912"/>
            <a:ext cx="3888432" cy="1200329"/>
          </a:xfrm>
          <a:prstGeom prst="rect">
            <a:avLst/>
          </a:prstGeom>
          <a:noFill/>
        </p:spPr>
        <p:txBody>
          <a:bodyPr wrap="square" rtlCol="0">
            <a:spAutoFit/>
          </a:bodyPr>
          <a:lstStyle/>
          <a:p>
            <a:pPr algn="ctr"/>
            <a:r>
              <a:rPr lang="en-IN" dirty="0" smtClean="0"/>
              <a:t>Prof Jan-Peter </a:t>
            </a:r>
            <a:r>
              <a:rPr lang="en-IN" dirty="0" err="1" smtClean="0"/>
              <a:t>Meyn</a:t>
            </a:r>
            <a:r>
              <a:rPr lang="en-IN" dirty="0" smtClean="0"/>
              <a:t>  and</a:t>
            </a:r>
          </a:p>
          <a:p>
            <a:pPr algn="ctr"/>
            <a:r>
              <a:rPr lang="en-IN" dirty="0" smtClean="0"/>
              <a:t>Dr. Patrick </a:t>
            </a:r>
            <a:r>
              <a:rPr lang="en-IN" dirty="0" err="1" smtClean="0"/>
              <a:t>Bronner</a:t>
            </a:r>
            <a:endParaRPr lang="en-IN" dirty="0" smtClean="0"/>
          </a:p>
          <a:p>
            <a:pPr algn="ctr"/>
            <a:r>
              <a:rPr lang="en-IN" i="1" dirty="0" smtClean="0"/>
              <a:t>Quantum optics experiments  as a basis for a quantum  physics curriculum</a:t>
            </a:r>
            <a:endParaRPr lang="en-IN" i="1" dirty="0"/>
          </a:p>
        </p:txBody>
      </p:sp>
      <p:pic>
        <p:nvPicPr>
          <p:cNvPr id="43009" name="Picture 1"/>
          <p:cNvPicPr>
            <a:picLocks noChangeAspect="1" noChangeArrowheads="1"/>
          </p:cNvPicPr>
          <p:nvPr/>
        </p:nvPicPr>
        <p:blipFill>
          <a:blip r:embed="rId3" cstate="print"/>
          <a:srcRect/>
          <a:stretch>
            <a:fillRect/>
          </a:stretch>
        </p:blipFill>
        <p:spPr bwMode="auto">
          <a:xfrm>
            <a:off x="4634371" y="1124744"/>
            <a:ext cx="1209734" cy="1512167"/>
          </a:xfrm>
          <a:prstGeom prst="rect">
            <a:avLst/>
          </a:prstGeom>
          <a:noFill/>
          <a:ln w="9525">
            <a:noFill/>
            <a:miter lim="800000"/>
            <a:headEnd/>
            <a:tailEnd/>
          </a:ln>
        </p:spPr>
      </p:pic>
      <p:pic>
        <p:nvPicPr>
          <p:cNvPr id="43010" name="Picture 2"/>
          <p:cNvPicPr>
            <a:picLocks noChangeAspect="1" noChangeArrowheads="1"/>
          </p:cNvPicPr>
          <p:nvPr/>
        </p:nvPicPr>
        <p:blipFill>
          <a:blip r:embed="rId4" cstate="print"/>
          <a:srcRect/>
          <a:stretch>
            <a:fillRect/>
          </a:stretch>
        </p:blipFill>
        <p:spPr bwMode="auto">
          <a:xfrm>
            <a:off x="3194211" y="1124744"/>
            <a:ext cx="1343025" cy="1447800"/>
          </a:xfrm>
          <a:prstGeom prst="rect">
            <a:avLst/>
          </a:prstGeom>
          <a:noFill/>
          <a:ln w="9525">
            <a:noFill/>
            <a:miter lim="800000"/>
            <a:headEnd/>
            <a:tailEnd/>
          </a:ln>
        </p:spPr>
      </p:pic>
      <p:pic>
        <p:nvPicPr>
          <p:cNvPr id="43011" name="Picture 3"/>
          <p:cNvPicPr>
            <a:picLocks noChangeAspect="1" noChangeArrowheads="1"/>
          </p:cNvPicPr>
          <p:nvPr/>
        </p:nvPicPr>
        <p:blipFill>
          <a:blip r:embed="rId5" cstate="print"/>
          <a:srcRect/>
          <a:stretch>
            <a:fillRect/>
          </a:stretch>
        </p:blipFill>
        <p:spPr bwMode="auto">
          <a:xfrm>
            <a:off x="2298973" y="4509120"/>
            <a:ext cx="904875" cy="1171575"/>
          </a:xfrm>
          <a:prstGeom prst="rect">
            <a:avLst/>
          </a:prstGeom>
          <a:noFill/>
          <a:ln w="9525">
            <a:noFill/>
            <a:miter lim="800000"/>
            <a:headEnd/>
            <a:tailEnd/>
          </a:ln>
        </p:spPr>
      </p:pic>
      <p:sp>
        <p:nvSpPr>
          <p:cNvPr id="18" name="TextBox 17"/>
          <p:cNvSpPr txBox="1"/>
          <p:nvPr/>
        </p:nvSpPr>
        <p:spPr>
          <a:xfrm>
            <a:off x="251520" y="5380672"/>
            <a:ext cx="4678204" cy="1477328"/>
          </a:xfrm>
          <a:prstGeom prst="rect">
            <a:avLst/>
          </a:prstGeom>
          <a:noFill/>
        </p:spPr>
        <p:txBody>
          <a:bodyPr wrap="none" rtlCol="0">
            <a:spAutoFit/>
          </a:bodyPr>
          <a:lstStyle/>
          <a:p>
            <a:r>
              <a:rPr lang="en-IN" dirty="0" smtClean="0"/>
              <a:t>Prof. R. P. Singh</a:t>
            </a:r>
          </a:p>
          <a:p>
            <a:r>
              <a:rPr lang="en-IN" dirty="0" smtClean="0"/>
              <a:t>Quantum Optics &amp; Quantum Information Group</a:t>
            </a:r>
            <a:br>
              <a:rPr lang="en-IN" dirty="0" smtClean="0"/>
            </a:br>
            <a:r>
              <a:rPr lang="en-IN" dirty="0" smtClean="0"/>
              <a:t>Physical Research Laboratory, </a:t>
            </a:r>
          </a:p>
          <a:p>
            <a:r>
              <a:rPr lang="en-IN" dirty="0" smtClean="0"/>
              <a:t> Ahmedabad-380009, INDIA.</a:t>
            </a:r>
          </a:p>
          <a:p>
            <a:endParaRPr lang="en-IN" dirty="0"/>
          </a:p>
        </p:txBody>
      </p:sp>
      <p:pic>
        <p:nvPicPr>
          <p:cNvPr id="3" name="Picture 1"/>
          <p:cNvPicPr>
            <a:picLocks noChangeAspect="1" noChangeArrowheads="1"/>
          </p:cNvPicPr>
          <p:nvPr/>
        </p:nvPicPr>
        <p:blipFill>
          <a:blip r:embed="rId6" cstate="print"/>
          <a:srcRect/>
          <a:stretch>
            <a:fillRect/>
          </a:stretch>
        </p:blipFill>
        <p:spPr bwMode="auto">
          <a:xfrm>
            <a:off x="251520" y="1340768"/>
            <a:ext cx="1600200" cy="1885950"/>
          </a:xfrm>
          <a:prstGeom prst="rect">
            <a:avLst/>
          </a:prstGeom>
          <a:noFill/>
          <a:ln w="9525">
            <a:noFill/>
            <a:miter lim="800000"/>
            <a:headEnd/>
            <a:tailEnd/>
          </a:ln>
        </p:spPr>
      </p:pic>
      <p:pic>
        <p:nvPicPr>
          <p:cNvPr id="4" name="Picture 2"/>
          <p:cNvPicPr>
            <a:picLocks noChangeAspect="1" noChangeArrowheads="1"/>
          </p:cNvPicPr>
          <p:nvPr/>
        </p:nvPicPr>
        <p:blipFill>
          <a:blip r:embed="rId7" cstate="print"/>
          <a:srcRect/>
          <a:stretch>
            <a:fillRect/>
          </a:stretch>
        </p:blipFill>
        <p:spPr bwMode="auto">
          <a:xfrm>
            <a:off x="6912768" y="1484784"/>
            <a:ext cx="1581150" cy="1390650"/>
          </a:xfrm>
          <a:prstGeom prst="rect">
            <a:avLst/>
          </a:prstGeom>
          <a:noFill/>
          <a:ln w="9525">
            <a:noFill/>
            <a:miter lim="800000"/>
            <a:headEnd/>
            <a:tailEnd/>
          </a:ln>
        </p:spPr>
      </p:pic>
      <p:sp>
        <p:nvSpPr>
          <p:cNvPr id="16" name="Rectangle 15"/>
          <p:cNvSpPr/>
          <p:nvPr/>
        </p:nvSpPr>
        <p:spPr>
          <a:xfrm>
            <a:off x="3563888" y="3789040"/>
            <a:ext cx="4572000" cy="646331"/>
          </a:xfrm>
          <a:prstGeom prst="rect">
            <a:avLst/>
          </a:prstGeom>
        </p:spPr>
        <p:txBody>
          <a:bodyPr>
            <a:spAutoFit/>
          </a:bodyPr>
          <a:lstStyle/>
          <a:p>
            <a:r>
              <a:rPr lang="de-DE" sz="1200" dirty="0" smtClean="0"/>
              <a:t>Physikalisches Institut - Didaktik der Physik</a:t>
            </a:r>
            <a:br>
              <a:rPr lang="de-DE" sz="1200" dirty="0" smtClean="0"/>
            </a:br>
            <a:r>
              <a:rPr lang="de-DE" sz="1200" dirty="0" smtClean="0"/>
              <a:t>Universität Erlangen-Nürnberg</a:t>
            </a:r>
            <a:br>
              <a:rPr lang="de-DE" sz="1200" dirty="0" smtClean="0"/>
            </a:br>
            <a:r>
              <a:rPr lang="de-DE" sz="1200" dirty="0" smtClean="0"/>
              <a:t>Germany</a:t>
            </a:r>
            <a:endParaRPr lang="en-IN"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6"/>
          <p:cNvSpPr txBox="1">
            <a:spLocks noChangeArrowheads="1"/>
          </p:cNvSpPr>
          <p:nvPr/>
        </p:nvSpPr>
        <p:spPr bwMode="auto">
          <a:xfrm>
            <a:off x="3059832" y="404664"/>
            <a:ext cx="2374900" cy="646113"/>
          </a:xfrm>
          <a:prstGeom prst="rect">
            <a:avLst/>
          </a:prstGeom>
          <a:noFill/>
          <a:ln w="9525">
            <a:noFill/>
            <a:miter lim="800000"/>
            <a:headEnd/>
            <a:tailEnd/>
          </a:ln>
        </p:spPr>
        <p:txBody>
          <a:bodyPr wrap="none">
            <a:spAutoFit/>
          </a:bodyPr>
          <a:lstStyle/>
          <a:p>
            <a:r>
              <a:rPr lang="en-IN" sz="3600" dirty="0">
                <a:latin typeface="Calibri" pitchFamily="34" charset="0"/>
              </a:rPr>
              <a:t>Type I SPDC</a:t>
            </a:r>
          </a:p>
        </p:txBody>
      </p:sp>
      <p:pic>
        <p:nvPicPr>
          <p:cNvPr id="56324" name="Picture 3" descr="lab_picture_1.jpg"/>
          <p:cNvPicPr>
            <a:picLocks noChangeAspect="1"/>
          </p:cNvPicPr>
          <p:nvPr/>
        </p:nvPicPr>
        <p:blipFill>
          <a:blip r:embed="rId3" cstate="print"/>
          <a:srcRect/>
          <a:stretch>
            <a:fillRect/>
          </a:stretch>
        </p:blipFill>
        <p:spPr bwMode="auto">
          <a:xfrm>
            <a:off x="1475656" y="1124744"/>
            <a:ext cx="6500813"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User\OneDrive\Pictures\GOPA MOBILE\IMG_20160211_132809.jpg"/>
          <p:cNvPicPr>
            <a:picLocks noChangeAspect="1" noChangeArrowheads="1"/>
          </p:cNvPicPr>
          <p:nvPr/>
        </p:nvPicPr>
        <p:blipFill>
          <a:blip r:embed="rId2" cstate="print"/>
          <a:srcRect/>
          <a:stretch>
            <a:fillRect/>
          </a:stretch>
        </p:blipFill>
        <p:spPr bwMode="auto">
          <a:xfrm>
            <a:off x="2051720" y="692696"/>
            <a:ext cx="5256584" cy="579115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91880" y="476672"/>
            <a:ext cx="5400600" cy="5328592"/>
          </a:xfrm>
          <a:prstGeom prst="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580" name="Picture 4" descr="H:\photo\one.jpg"/>
          <p:cNvPicPr>
            <a:picLocks noChangeAspect="1" noChangeArrowheads="1"/>
          </p:cNvPicPr>
          <p:nvPr/>
        </p:nvPicPr>
        <p:blipFill>
          <a:blip r:embed="rId2" cstate="print"/>
          <a:srcRect/>
          <a:stretch>
            <a:fillRect/>
          </a:stretch>
        </p:blipFill>
        <p:spPr bwMode="auto">
          <a:xfrm>
            <a:off x="7092280" y="980728"/>
            <a:ext cx="1728192" cy="2465774"/>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a:off x="3635896" y="692696"/>
            <a:ext cx="3151676" cy="2592288"/>
          </a:xfrm>
          <a:prstGeom prst="rect">
            <a:avLst/>
          </a:prstGeom>
          <a:noFill/>
          <a:ln w="9525">
            <a:noFill/>
            <a:miter lim="800000"/>
            <a:headEnd/>
            <a:tailEnd/>
          </a:ln>
          <a:effectLst/>
        </p:spPr>
      </p:pic>
      <p:pic>
        <p:nvPicPr>
          <p:cNvPr id="24584" name="Picture 8"/>
          <p:cNvPicPr>
            <a:picLocks noChangeAspect="1" noChangeArrowheads="1"/>
          </p:cNvPicPr>
          <p:nvPr/>
        </p:nvPicPr>
        <p:blipFill>
          <a:blip r:embed="rId4" cstate="print"/>
          <a:srcRect/>
          <a:stretch>
            <a:fillRect/>
          </a:stretch>
        </p:blipFill>
        <p:spPr bwMode="auto">
          <a:xfrm>
            <a:off x="251520" y="548680"/>
            <a:ext cx="3019425" cy="2790825"/>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5292080" y="3717032"/>
            <a:ext cx="2047875" cy="1885950"/>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755576" y="3631010"/>
            <a:ext cx="2219325" cy="2074862"/>
          </a:xfrm>
          <a:prstGeom prst="rect">
            <a:avLst/>
          </a:prstGeom>
          <a:noFill/>
          <a:ln w="9525">
            <a:noFill/>
            <a:miter lim="800000"/>
            <a:headEnd/>
            <a:tailEnd/>
          </a:ln>
        </p:spPr>
      </p:pic>
      <p:sp>
        <p:nvSpPr>
          <p:cNvPr id="12" name="TextBox 7"/>
          <p:cNvSpPr txBox="1">
            <a:spLocks noChangeArrowheads="1"/>
          </p:cNvSpPr>
          <p:nvPr/>
        </p:nvSpPr>
        <p:spPr bwMode="auto">
          <a:xfrm>
            <a:off x="4856609" y="47477"/>
            <a:ext cx="922338" cy="369887"/>
          </a:xfrm>
          <a:prstGeom prst="rect">
            <a:avLst/>
          </a:prstGeom>
          <a:noFill/>
          <a:ln w="9525">
            <a:noFill/>
            <a:miter lim="800000"/>
            <a:headEnd/>
            <a:tailEnd/>
          </a:ln>
        </p:spPr>
        <p:txBody>
          <a:bodyPr wrap="none">
            <a:spAutoFit/>
          </a:bodyPr>
          <a:lstStyle/>
          <a:p>
            <a:r>
              <a:rPr lang="en-IN">
                <a:latin typeface="Calibri" pitchFamily="34" charset="0"/>
              </a:rPr>
              <a:t>Our Lab</a:t>
            </a:r>
          </a:p>
        </p:txBody>
      </p:sp>
      <p:sp>
        <p:nvSpPr>
          <p:cNvPr id="13" name="TextBox 8"/>
          <p:cNvSpPr txBox="1">
            <a:spLocks noChangeArrowheads="1"/>
          </p:cNvSpPr>
          <p:nvPr/>
        </p:nvSpPr>
        <p:spPr bwMode="auto">
          <a:xfrm>
            <a:off x="1115616" y="-27384"/>
            <a:ext cx="1558925" cy="369888"/>
          </a:xfrm>
          <a:prstGeom prst="rect">
            <a:avLst/>
          </a:prstGeom>
          <a:noFill/>
          <a:ln w="9525">
            <a:noFill/>
            <a:miter lim="800000"/>
            <a:headEnd/>
            <a:tailEnd/>
          </a:ln>
        </p:spPr>
        <p:txBody>
          <a:bodyPr wrap="none">
            <a:spAutoFit/>
          </a:bodyPr>
          <a:lstStyle/>
          <a:p>
            <a:r>
              <a:rPr lang="en-IN">
                <a:latin typeface="Calibri" pitchFamily="34" charset="0"/>
              </a:rPr>
              <a:t>Zeilinger et al.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3028321" y="162738"/>
            <a:ext cx="2358720" cy="1251491"/>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 Counting coincidences </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sp>
        <p:nvSpPr>
          <p:cNvPr id="34818" name="AutoShape 2"/>
          <p:cNvSpPr>
            <a:spLocks noChangeArrowheads="1"/>
          </p:cNvSpPr>
          <p:nvPr/>
        </p:nvSpPr>
        <p:spPr bwMode="auto">
          <a:xfrm>
            <a:off x="751681" y="1468955"/>
            <a:ext cx="1306080" cy="816566"/>
          </a:xfrm>
          <a:prstGeom prst="roundRect">
            <a:avLst>
              <a:gd name="adj" fmla="val 176"/>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19" name="AutoShape 3"/>
          <p:cNvSpPr>
            <a:spLocks noChangeArrowheads="1"/>
          </p:cNvSpPr>
          <p:nvPr/>
        </p:nvSpPr>
        <p:spPr bwMode="auto">
          <a:xfrm>
            <a:off x="2612160" y="1468955"/>
            <a:ext cx="979200" cy="3102086"/>
          </a:xfrm>
          <a:prstGeom prst="roundRect">
            <a:avLst>
              <a:gd name="adj" fmla="val 144"/>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20" name="AutoShape 4"/>
          <p:cNvSpPr>
            <a:spLocks noChangeArrowheads="1"/>
          </p:cNvSpPr>
          <p:nvPr/>
        </p:nvSpPr>
        <p:spPr bwMode="auto">
          <a:xfrm>
            <a:off x="4407840" y="1468955"/>
            <a:ext cx="979200" cy="3102086"/>
          </a:xfrm>
          <a:prstGeom prst="roundRect">
            <a:avLst>
              <a:gd name="adj" fmla="val 144"/>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21" name="AutoShape 5"/>
          <p:cNvSpPr>
            <a:spLocks noChangeArrowheads="1"/>
          </p:cNvSpPr>
          <p:nvPr/>
        </p:nvSpPr>
        <p:spPr bwMode="auto">
          <a:xfrm>
            <a:off x="6204960" y="1468955"/>
            <a:ext cx="979200" cy="3102086"/>
          </a:xfrm>
          <a:prstGeom prst="roundRect">
            <a:avLst>
              <a:gd name="adj" fmla="val 144"/>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22" name="AutoShape 6"/>
          <p:cNvSpPr>
            <a:spLocks noChangeArrowheads="1"/>
          </p:cNvSpPr>
          <p:nvPr/>
        </p:nvSpPr>
        <p:spPr bwMode="auto">
          <a:xfrm>
            <a:off x="7673760" y="1468955"/>
            <a:ext cx="979200" cy="3102086"/>
          </a:xfrm>
          <a:prstGeom prst="roundRect">
            <a:avLst>
              <a:gd name="adj" fmla="val 144"/>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23" name="AutoShape 7"/>
          <p:cNvSpPr>
            <a:spLocks noChangeArrowheads="1"/>
          </p:cNvSpPr>
          <p:nvPr/>
        </p:nvSpPr>
        <p:spPr bwMode="auto">
          <a:xfrm>
            <a:off x="162720" y="1468955"/>
            <a:ext cx="326880" cy="3102086"/>
          </a:xfrm>
          <a:prstGeom prst="roundRect">
            <a:avLst>
              <a:gd name="adj" fmla="val 440"/>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24" name="Text Box 8"/>
          <p:cNvSpPr txBox="1">
            <a:spLocks noChangeArrowheads="1"/>
          </p:cNvSpPr>
          <p:nvPr/>
        </p:nvSpPr>
        <p:spPr bwMode="auto">
          <a:xfrm>
            <a:off x="162721" y="1633131"/>
            <a:ext cx="360000" cy="2857260"/>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P</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O</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W</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E</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R</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S</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U</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P</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P</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L</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Y</a:t>
            </a:r>
          </a:p>
        </p:txBody>
      </p:sp>
      <p:sp>
        <p:nvSpPr>
          <p:cNvPr id="34825" name="Text Box 9"/>
          <p:cNvSpPr txBox="1">
            <a:spLocks noChangeArrowheads="1"/>
          </p:cNvSpPr>
          <p:nvPr/>
        </p:nvSpPr>
        <p:spPr bwMode="auto">
          <a:xfrm>
            <a:off x="751680" y="1646094"/>
            <a:ext cx="1468800" cy="312512"/>
          </a:xfrm>
          <a:prstGeom prst="rect">
            <a:avLst/>
          </a:prstGeom>
          <a:noFill/>
          <a:ln w="9525">
            <a:noFill/>
            <a:round/>
            <a:headEnd/>
            <a:tailEnd/>
          </a:ln>
          <a:effectLst/>
        </p:spPr>
        <p:txBody>
          <a:bodyPr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DETECTOR</a:t>
            </a:r>
          </a:p>
        </p:txBody>
      </p:sp>
      <p:sp>
        <p:nvSpPr>
          <p:cNvPr id="34826" name="AutoShape 10"/>
          <p:cNvSpPr>
            <a:spLocks noChangeArrowheads="1"/>
          </p:cNvSpPr>
          <p:nvPr/>
        </p:nvSpPr>
        <p:spPr bwMode="auto">
          <a:xfrm>
            <a:off x="751681" y="3591738"/>
            <a:ext cx="1306080" cy="816566"/>
          </a:xfrm>
          <a:prstGeom prst="roundRect">
            <a:avLst>
              <a:gd name="adj" fmla="val 176"/>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27" name="Text Box 11"/>
          <p:cNvSpPr txBox="1">
            <a:spLocks noChangeArrowheads="1"/>
          </p:cNvSpPr>
          <p:nvPr/>
        </p:nvSpPr>
        <p:spPr bwMode="auto">
          <a:xfrm>
            <a:off x="751680" y="3768877"/>
            <a:ext cx="1468800" cy="312512"/>
          </a:xfrm>
          <a:prstGeom prst="rect">
            <a:avLst/>
          </a:prstGeom>
          <a:noFill/>
          <a:ln w="9525">
            <a:noFill/>
            <a:round/>
            <a:headEnd/>
            <a:tailEnd/>
          </a:ln>
          <a:effectLst/>
        </p:spPr>
        <p:txBody>
          <a:bodyPr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DETECTOR</a:t>
            </a:r>
          </a:p>
        </p:txBody>
      </p:sp>
      <p:sp>
        <p:nvSpPr>
          <p:cNvPr id="34828" name="Line 12"/>
          <p:cNvSpPr>
            <a:spLocks noChangeShapeType="1"/>
          </p:cNvSpPr>
          <p:nvPr/>
        </p:nvSpPr>
        <p:spPr bwMode="auto">
          <a:xfrm>
            <a:off x="489601" y="1795869"/>
            <a:ext cx="326880" cy="1440"/>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29" name="Line 13"/>
          <p:cNvSpPr>
            <a:spLocks noChangeShapeType="1"/>
          </p:cNvSpPr>
          <p:nvPr/>
        </p:nvSpPr>
        <p:spPr bwMode="auto">
          <a:xfrm>
            <a:off x="489601" y="3918652"/>
            <a:ext cx="326880" cy="1440"/>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30" name="Line 14"/>
          <p:cNvSpPr>
            <a:spLocks noChangeShapeType="1"/>
          </p:cNvSpPr>
          <p:nvPr/>
        </p:nvSpPr>
        <p:spPr bwMode="auto">
          <a:xfrm>
            <a:off x="2122560" y="1795869"/>
            <a:ext cx="489600" cy="1440"/>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31" name="Line 15"/>
          <p:cNvSpPr>
            <a:spLocks noChangeShapeType="1"/>
          </p:cNvSpPr>
          <p:nvPr/>
        </p:nvSpPr>
        <p:spPr bwMode="auto">
          <a:xfrm>
            <a:off x="2122560" y="3918652"/>
            <a:ext cx="489600" cy="1440"/>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32" name="Oval 16"/>
          <p:cNvSpPr>
            <a:spLocks noChangeArrowheads="1"/>
          </p:cNvSpPr>
          <p:nvPr/>
        </p:nvSpPr>
        <p:spPr bwMode="auto">
          <a:xfrm>
            <a:off x="2776320" y="1795869"/>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33" name="Oval 17"/>
          <p:cNvSpPr>
            <a:spLocks noChangeArrowheads="1"/>
          </p:cNvSpPr>
          <p:nvPr/>
        </p:nvSpPr>
        <p:spPr bwMode="auto">
          <a:xfrm>
            <a:off x="3265920" y="1633131"/>
            <a:ext cx="162720" cy="162738"/>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34" name="Oval 18"/>
          <p:cNvSpPr>
            <a:spLocks noChangeArrowheads="1"/>
          </p:cNvSpPr>
          <p:nvPr/>
        </p:nvSpPr>
        <p:spPr bwMode="auto">
          <a:xfrm>
            <a:off x="3265920" y="1960047"/>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35" name="Oval 19"/>
          <p:cNvSpPr>
            <a:spLocks noChangeArrowheads="1"/>
          </p:cNvSpPr>
          <p:nvPr/>
        </p:nvSpPr>
        <p:spPr bwMode="auto">
          <a:xfrm>
            <a:off x="2776320" y="3918652"/>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36" name="Oval 20"/>
          <p:cNvSpPr>
            <a:spLocks noChangeArrowheads="1"/>
          </p:cNvSpPr>
          <p:nvPr/>
        </p:nvSpPr>
        <p:spPr bwMode="auto">
          <a:xfrm>
            <a:off x="3265920" y="3755914"/>
            <a:ext cx="162720" cy="162738"/>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37" name="Oval 21"/>
          <p:cNvSpPr>
            <a:spLocks noChangeArrowheads="1"/>
          </p:cNvSpPr>
          <p:nvPr/>
        </p:nvSpPr>
        <p:spPr bwMode="auto">
          <a:xfrm>
            <a:off x="3265920" y="4082829"/>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38" name="AutoShape 22"/>
          <p:cNvSpPr>
            <a:spLocks noChangeArrowheads="1"/>
          </p:cNvSpPr>
          <p:nvPr/>
        </p:nvSpPr>
        <p:spPr bwMode="auto">
          <a:xfrm>
            <a:off x="4572001" y="1633132"/>
            <a:ext cx="653760" cy="326915"/>
          </a:xfrm>
          <a:prstGeom prst="roundRect">
            <a:avLst>
              <a:gd name="adj" fmla="val 440"/>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39" name="AutoShape 23"/>
          <p:cNvSpPr>
            <a:spLocks noChangeArrowheads="1"/>
          </p:cNvSpPr>
          <p:nvPr/>
        </p:nvSpPr>
        <p:spPr bwMode="auto">
          <a:xfrm>
            <a:off x="4572001" y="2122783"/>
            <a:ext cx="653760" cy="326915"/>
          </a:xfrm>
          <a:prstGeom prst="roundRect">
            <a:avLst>
              <a:gd name="adj" fmla="val 440"/>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40" name="AutoShape 24"/>
          <p:cNvSpPr>
            <a:spLocks noChangeArrowheads="1"/>
          </p:cNvSpPr>
          <p:nvPr/>
        </p:nvSpPr>
        <p:spPr bwMode="auto">
          <a:xfrm rot="10800000">
            <a:off x="4570560" y="3773196"/>
            <a:ext cx="653760" cy="162738"/>
          </a:xfrm>
          <a:prstGeom prst="roundRect">
            <a:avLst>
              <a:gd name="adj" fmla="val 889"/>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41" name="Oval 25"/>
          <p:cNvSpPr>
            <a:spLocks noChangeArrowheads="1"/>
          </p:cNvSpPr>
          <p:nvPr/>
        </p:nvSpPr>
        <p:spPr bwMode="auto">
          <a:xfrm>
            <a:off x="5061601" y="4082829"/>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42" name="Text Box 26"/>
          <p:cNvSpPr txBox="1">
            <a:spLocks noChangeArrowheads="1"/>
          </p:cNvSpPr>
          <p:nvPr/>
        </p:nvSpPr>
        <p:spPr bwMode="auto">
          <a:xfrm>
            <a:off x="4407840" y="4095790"/>
            <a:ext cx="816480" cy="312513"/>
          </a:xfrm>
          <a:prstGeom prst="rect">
            <a:avLst/>
          </a:prstGeom>
          <a:noFill/>
          <a:ln w="9525">
            <a:noFill/>
            <a:round/>
            <a:headEnd/>
            <a:tailEnd/>
          </a:ln>
          <a:effectLst/>
        </p:spPr>
        <p:txBody>
          <a:bodyPr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LOAD</a:t>
            </a:r>
          </a:p>
        </p:txBody>
      </p:sp>
      <p:sp>
        <p:nvSpPr>
          <p:cNvPr id="34843" name="Line 27"/>
          <p:cNvSpPr>
            <a:spLocks noChangeShapeType="1"/>
          </p:cNvSpPr>
          <p:nvPr/>
        </p:nvSpPr>
        <p:spPr bwMode="auto">
          <a:xfrm>
            <a:off x="4832640" y="3755914"/>
            <a:ext cx="1440" cy="162738"/>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44" name="Line 28"/>
          <p:cNvSpPr>
            <a:spLocks noChangeShapeType="1"/>
          </p:cNvSpPr>
          <p:nvPr/>
        </p:nvSpPr>
        <p:spPr bwMode="auto">
          <a:xfrm>
            <a:off x="4898880" y="3755914"/>
            <a:ext cx="1440" cy="162738"/>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45" name="Line 29"/>
          <p:cNvSpPr>
            <a:spLocks noChangeShapeType="1"/>
          </p:cNvSpPr>
          <p:nvPr/>
        </p:nvSpPr>
        <p:spPr bwMode="auto">
          <a:xfrm>
            <a:off x="4979520" y="3741513"/>
            <a:ext cx="1440" cy="162738"/>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46" name="Line 30"/>
          <p:cNvSpPr>
            <a:spLocks noChangeShapeType="1"/>
          </p:cNvSpPr>
          <p:nvPr/>
        </p:nvSpPr>
        <p:spPr bwMode="auto">
          <a:xfrm>
            <a:off x="5061601" y="3768876"/>
            <a:ext cx="1440" cy="162737"/>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47" name="Line 31"/>
          <p:cNvSpPr>
            <a:spLocks noChangeShapeType="1"/>
          </p:cNvSpPr>
          <p:nvPr/>
        </p:nvSpPr>
        <p:spPr bwMode="auto">
          <a:xfrm>
            <a:off x="5142241" y="3755914"/>
            <a:ext cx="1440" cy="162738"/>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48" name="Line 32"/>
          <p:cNvSpPr>
            <a:spLocks noChangeShapeType="1"/>
          </p:cNvSpPr>
          <p:nvPr/>
        </p:nvSpPr>
        <p:spPr bwMode="auto">
          <a:xfrm>
            <a:off x="4603681" y="3755914"/>
            <a:ext cx="1440" cy="162738"/>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49" name="Line 33"/>
          <p:cNvSpPr>
            <a:spLocks noChangeShapeType="1"/>
          </p:cNvSpPr>
          <p:nvPr/>
        </p:nvSpPr>
        <p:spPr bwMode="auto">
          <a:xfrm>
            <a:off x="4669921" y="3755914"/>
            <a:ext cx="1440" cy="162738"/>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50" name="Line 34"/>
          <p:cNvSpPr>
            <a:spLocks noChangeShapeType="1"/>
          </p:cNvSpPr>
          <p:nvPr/>
        </p:nvSpPr>
        <p:spPr bwMode="auto">
          <a:xfrm>
            <a:off x="4750561" y="3741513"/>
            <a:ext cx="1440" cy="162738"/>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51" name="Line 35"/>
          <p:cNvSpPr>
            <a:spLocks noChangeShapeType="1"/>
          </p:cNvSpPr>
          <p:nvPr/>
        </p:nvSpPr>
        <p:spPr bwMode="auto">
          <a:xfrm>
            <a:off x="4832640" y="3768876"/>
            <a:ext cx="1440" cy="162737"/>
          </a:xfrm>
          <a:prstGeom prst="line">
            <a:avLst/>
          </a:prstGeom>
          <a:noFill/>
          <a:ln w="9360">
            <a:solidFill>
              <a:srgbClr val="000000"/>
            </a:solidFill>
            <a:miter lim="800000"/>
            <a:headEnd/>
            <a:tailEnd/>
          </a:ln>
          <a:effectLst/>
        </p:spPr>
        <p:txBody>
          <a:bodyPr lIns="82945" tIns="41473" rIns="82945" bIns="41473"/>
          <a:lstStyle/>
          <a:p>
            <a:endParaRPr lang="en-IN"/>
          </a:p>
        </p:txBody>
      </p:sp>
      <p:sp>
        <p:nvSpPr>
          <p:cNvPr id="34852" name="Oval 36"/>
          <p:cNvSpPr>
            <a:spLocks noChangeArrowheads="1"/>
          </p:cNvSpPr>
          <p:nvPr/>
        </p:nvSpPr>
        <p:spPr bwMode="auto">
          <a:xfrm>
            <a:off x="6334561" y="1795869"/>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53" name="Oval 37"/>
          <p:cNvSpPr>
            <a:spLocks noChangeArrowheads="1"/>
          </p:cNvSpPr>
          <p:nvPr/>
        </p:nvSpPr>
        <p:spPr bwMode="auto">
          <a:xfrm>
            <a:off x="6825600" y="1795869"/>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54" name="AutoShape 38"/>
          <p:cNvSpPr>
            <a:spLocks noChangeArrowheads="1"/>
          </p:cNvSpPr>
          <p:nvPr/>
        </p:nvSpPr>
        <p:spPr bwMode="auto">
          <a:xfrm>
            <a:off x="4572001" y="2678682"/>
            <a:ext cx="653760" cy="326915"/>
          </a:xfrm>
          <a:prstGeom prst="roundRect">
            <a:avLst>
              <a:gd name="adj" fmla="val 440"/>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55" name="Line 39"/>
          <p:cNvSpPr>
            <a:spLocks noChangeShapeType="1"/>
          </p:cNvSpPr>
          <p:nvPr/>
        </p:nvSpPr>
        <p:spPr bwMode="auto">
          <a:xfrm>
            <a:off x="3428641" y="1633131"/>
            <a:ext cx="1143360" cy="162738"/>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56" name="Line 40"/>
          <p:cNvSpPr>
            <a:spLocks noChangeShapeType="1"/>
          </p:cNvSpPr>
          <p:nvPr/>
        </p:nvSpPr>
        <p:spPr bwMode="auto">
          <a:xfrm flipV="1">
            <a:off x="3428641" y="2278319"/>
            <a:ext cx="1143360" cy="1486236"/>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57" name="Line 41"/>
          <p:cNvSpPr>
            <a:spLocks noChangeShapeType="1"/>
          </p:cNvSpPr>
          <p:nvPr/>
        </p:nvSpPr>
        <p:spPr bwMode="auto">
          <a:xfrm>
            <a:off x="5224320" y="1795869"/>
            <a:ext cx="1143360" cy="162737"/>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58" name="Oval 42"/>
          <p:cNvSpPr>
            <a:spLocks noChangeArrowheads="1"/>
          </p:cNvSpPr>
          <p:nvPr/>
        </p:nvSpPr>
        <p:spPr bwMode="auto">
          <a:xfrm>
            <a:off x="6334561" y="2318643"/>
            <a:ext cx="162720" cy="162738"/>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59" name="Oval 43"/>
          <p:cNvSpPr>
            <a:spLocks noChangeArrowheads="1"/>
          </p:cNvSpPr>
          <p:nvPr/>
        </p:nvSpPr>
        <p:spPr bwMode="auto">
          <a:xfrm>
            <a:off x="6825600" y="2318643"/>
            <a:ext cx="162720" cy="162738"/>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60" name="Line 44"/>
          <p:cNvSpPr>
            <a:spLocks noChangeShapeType="1"/>
          </p:cNvSpPr>
          <p:nvPr/>
        </p:nvSpPr>
        <p:spPr bwMode="auto">
          <a:xfrm>
            <a:off x="5224320" y="2285521"/>
            <a:ext cx="1143360" cy="162737"/>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61" name="Oval 45"/>
          <p:cNvSpPr>
            <a:spLocks noChangeArrowheads="1"/>
          </p:cNvSpPr>
          <p:nvPr/>
        </p:nvSpPr>
        <p:spPr bwMode="auto">
          <a:xfrm>
            <a:off x="8392320" y="2220713"/>
            <a:ext cx="162720" cy="162738"/>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62" name="Oval 46"/>
          <p:cNvSpPr>
            <a:spLocks noChangeArrowheads="1"/>
          </p:cNvSpPr>
          <p:nvPr/>
        </p:nvSpPr>
        <p:spPr bwMode="auto">
          <a:xfrm>
            <a:off x="7837921" y="2024852"/>
            <a:ext cx="162720" cy="162738"/>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63" name="Oval 47"/>
          <p:cNvSpPr>
            <a:spLocks noChangeArrowheads="1"/>
          </p:cNvSpPr>
          <p:nvPr/>
        </p:nvSpPr>
        <p:spPr bwMode="auto">
          <a:xfrm>
            <a:off x="7837921" y="2351768"/>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64" name="Oval 48"/>
          <p:cNvSpPr>
            <a:spLocks noChangeArrowheads="1"/>
          </p:cNvSpPr>
          <p:nvPr/>
        </p:nvSpPr>
        <p:spPr bwMode="auto">
          <a:xfrm>
            <a:off x="8392320" y="1666256"/>
            <a:ext cx="162720" cy="162737"/>
          </a:xfrm>
          <a:prstGeom prst="ellipse">
            <a:avLst/>
          </a:prstGeom>
          <a:solidFill>
            <a:srgbClr val="800000"/>
          </a:solidFill>
          <a:ln w="9360">
            <a:solidFill>
              <a:srgbClr val="000000"/>
            </a:solidFill>
            <a:miter lim="800000"/>
            <a:headEnd/>
            <a:tailEnd/>
          </a:ln>
          <a:effectLst/>
        </p:spPr>
        <p:txBody>
          <a:bodyPr wrap="none" lIns="82945" tIns="41473" rIns="82945" bIns="41473" anchor="ctr"/>
          <a:lstStyle/>
          <a:p>
            <a:endParaRPr lang="en-IN"/>
          </a:p>
        </p:txBody>
      </p:sp>
      <p:sp>
        <p:nvSpPr>
          <p:cNvPr id="34865" name="Oval 49"/>
          <p:cNvSpPr>
            <a:spLocks noChangeArrowheads="1"/>
          </p:cNvSpPr>
          <p:nvPr/>
        </p:nvSpPr>
        <p:spPr bwMode="auto">
          <a:xfrm>
            <a:off x="7738560" y="2906225"/>
            <a:ext cx="162720" cy="162738"/>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66" name="Line 50"/>
          <p:cNvSpPr>
            <a:spLocks noChangeShapeType="1"/>
          </p:cNvSpPr>
          <p:nvPr/>
        </p:nvSpPr>
        <p:spPr bwMode="auto">
          <a:xfrm>
            <a:off x="7021441" y="1960047"/>
            <a:ext cx="816480" cy="162737"/>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67" name="Line 51"/>
          <p:cNvSpPr>
            <a:spLocks noChangeShapeType="1"/>
          </p:cNvSpPr>
          <p:nvPr/>
        </p:nvSpPr>
        <p:spPr bwMode="auto">
          <a:xfrm>
            <a:off x="7021441" y="2285521"/>
            <a:ext cx="816480" cy="162737"/>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68" name="Text Box 52"/>
          <p:cNvSpPr txBox="1">
            <a:spLocks noChangeArrowheads="1"/>
          </p:cNvSpPr>
          <p:nvPr/>
        </p:nvSpPr>
        <p:spPr bwMode="auto">
          <a:xfrm>
            <a:off x="7837921" y="3102086"/>
            <a:ext cx="900000" cy="312513"/>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err="1">
                <a:solidFill>
                  <a:srgbClr val="000000"/>
                </a:solidFill>
              </a:rPr>
              <a:t>And/OR</a:t>
            </a:r>
            <a:endParaRPr lang="en-IN" dirty="0">
              <a:solidFill>
                <a:srgbClr val="000000"/>
              </a:solidFill>
            </a:endParaRPr>
          </a:p>
        </p:txBody>
      </p:sp>
      <p:cxnSp>
        <p:nvCxnSpPr>
          <p:cNvPr id="34869" name="AutoShape 53"/>
          <p:cNvCxnSpPr>
            <a:cxnSpLocks noChangeShapeType="1"/>
            <a:stCxn id="34861" idx="6"/>
            <a:endCxn id="34871" idx="6"/>
          </p:cNvCxnSpPr>
          <p:nvPr/>
        </p:nvCxnSpPr>
        <p:spPr bwMode="auto">
          <a:xfrm flipH="1">
            <a:off x="6988320" y="2302802"/>
            <a:ext cx="1566720" cy="1502077"/>
          </a:xfrm>
          <a:prstGeom prst="bentConnector3">
            <a:avLst>
              <a:gd name="adj1" fmla="val 50000"/>
            </a:avLst>
          </a:prstGeom>
          <a:noFill/>
          <a:ln w="9360">
            <a:solidFill>
              <a:srgbClr val="000000"/>
            </a:solidFill>
            <a:round/>
            <a:headEnd/>
            <a:tailEnd/>
          </a:ln>
          <a:effectLst/>
        </p:spPr>
      </p:cxnSp>
      <p:sp>
        <p:nvSpPr>
          <p:cNvPr id="34870" name="Oval 54"/>
          <p:cNvSpPr>
            <a:spLocks noChangeArrowheads="1"/>
          </p:cNvSpPr>
          <p:nvPr/>
        </p:nvSpPr>
        <p:spPr bwMode="auto">
          <a:xfrm>
            <a:off x="6334561" y="3722792"/>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71" name="Oval 55"/>
          <p:cNvSpPr>
            <a:spLocks noChangeArrowheads="1"/>
          </p:cNvSpPr>
          <p:nvPr/>
        </p:nvSpPr>
        <p:spPr bwMode="auto">
          <a:xfrm>
            <a:off x="6825600" y="3722792"/>
            <a:ext cx="162720" cy="162737"/>
          </a:xfrm>
          <a:prstGeom prst="ellipse">
            <a:avLst/>
          </a:prstGeom>
          <a:noFill/>
          <a:ln w="9360">
            <a:solidFill>
              <a:srgbClr val="000000"/>
            </a:solidFill>
            <a:miter lim="800000"/>
            <a:headEnd/>
            <a:tailEnd/>
          </a:ln>
          <a:effectLst/>
        </p:spPr>
        <p:txBody>
          <a:bodyPr wrap="none" lIns="82945" tIns="41473" rIns="82945" bIns="41473" anchor="ctr"/>
          <a:lstStyle/>
          <a:p>
            <a:endParaRPr lang="en-IN"/>
          </a:p>
        </p:txBody>
      </p:sp>
      <p:sp>
        <p:nvSpPr>
          <p:cNvPr id="34872" name="Line 56"/>
          <p:cNvSpPr>
            <a:spLocks noChangeShapeType="1"/>
          </p:cNvSpPr>
          <p:nvPr/>
        </p:nvSpPr>
        <p:spPr bwMode="auto">
          <a:xfrm flipH="1">
            <a:off x="7175520" y="3789039"/>
            <a:ext cx="344160" cy="1440"/>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73" name="Line 57"/>
          <p:cNvSpPr>
            <a:spLocks noChangeShapeType="1"/>
          </p:cNvSpPr>
          <p:nvPr/>
        </p:nvSpPr>
        <p:spPr bwMode="auto">
          <a:xfrm flipH="1" flipV="1">
            <a:off x="5215680" y="2767970"/>
            <a:ext cx="1160640" cy="996585"/>
          </a:xfrm>
          <a:prstGeom prst="line">
            <a:avLst/>
          </a:prstGeom>
          <a:noFill/>
          <a:ln w="9360">
            <a:solidFill>
              <a:srgbClr val="000000"/>
            </a:solidFill>
            <a:miter lim="800000"/>
            <a:headEnd/>
            <a:tailEnd type="triangle" w="med" len="med"/>
          </a:ln>
          <a:effectLst/>
        </p:spPr>
        <p:txBody>
          <a:bodyPr lIns="82945" tIns="41473" rIns="82945" bIns="41473"/>
          <a:lstStyle/>
          <a:p>
            <a:endParaRPr lang="en-IN"/>
          </a:p>
        </p:txBody>
      </p:sp>
      <p:sp>
        <p:nvSpPr>
          <p:cNvPr id="34874" name="Text Box 58"/>
          <p:cNvSpPr txBox="1">
            <a:spLocks noChangeArrowheads="1"/>
          </p:cNvSpPr>
          <p:nvPr/>
        </p:nvSpPr>
        <p:spPr bwMode="auto">
          <a:xfrm>
            <a:off x="2481121" y="1191006"/>
            <a:ext cx="6423840" cy="312512"/>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FAN OUT                COUNTER              TTL/NIM          LOGIC UNIT</a:t>
            </a:r>
          </a:p>
        </p:txBody>
      </p:sp>
      <p:sp>
        <p:nvSpPr>
          <p:cNvPr id="34875" name="Text Box 59"/>
          <p:cNvSpPr txBox="1">
            <a:spLocks noChangeArrowheads="1"/>
          </p:cNvSpPr>
          <p:nvPr/>
        </p:nvSpPr>
        <p:spPr bwMode="auto">
          <a:xfrm>
            <a:off x="380160" y="5224869"/>
            <a:ext cx="3340800" cy="1238530"/>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COUNTS OBTAINED SO FAR:</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DARK COUNT: 140/sec</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AMBIENCE:      450/sec</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LASER 377nm and filter:   917/sec</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62721" y="1311978"/>
            <a:ext cx="1337760" cy="733037"/>
          </a:xfrm>
          <a:prstGeom prst="rect">
            <a:avLst/>
          </a:prstGeom>
          <a:no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000000"/>
                </a:solidFill>
              </a:rPr>
              <a:t> NIM module</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IN" dirty="0">
              <a:solidFill>
                <a:srgbClr val="000000"/>
              </a:solidFill>
            </a:endParaRPr>
          </a:p>
        </p:txBody>
      </p:sp>
      <p:sp>
        <p:nvSpPr>
          <p:cNvPr id="33794" name="Text Box 2"/>
          <p:cNvSpPr txBox="1">
            <a:spLocks noChangeArrowheads="1"/>
          </p:cNvSpPr>
          <p:nvPr/>
        </p:nvSpPr>
        <p:spPr bwMode="auto">
          <a:xfrm>
            <a:off x="168480" y="4391022"/>
            <a:ext cx="9306720" cy="1977327"/>
          </a:xfrm>
          <a:prstGeom prst="rect">
            <a:avLst/>
          </a:prstGeom>
          <a:noFill/>
          <a:ln w="9525">
            <a:noFill/>
            <a:round/>
            <a:headEnd/>
            <a:tailEnd/>
          </a:ln>
          <a:effectLst/>
        </p:spPr>
        <p:txBody>
          <a:bodyPr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 pos="9193096" algn="l"/>
              </a:tabLst>
            </a:pPr>
            <a:r>
              <a:rPr lang="en-IN" dirty="0">
                <a:solidFill>
                  <a:srgbClr val="000000"/>
                </a:solidFill>
              </a:rPr>
              <a:t> NIM coincidence modules are simple to use. </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 pos="9193096" algn="l"/>
              </a:tabLst>
            </a:pPr>
            <a:r>
              <a:rPr lang="en-IN" dirty="0">
                <a:solidFill>
                  <a:srgbClr val="000000"/>
                </a:solidFill>
              </a:rPr>
              <a:t> “time-to-</a:t>
            </a:r>
            <a:r>
              <a:rPr lang="en-IN" dirty="0" err="1">
                <a:solidFill>
                  <a:srgbClr val="000000"/>
                </a:solidFill>
              </a:rPr>
              <a:t>amplitude”convert</a:t>
            </a:r>
            <a:r>
              <a:rPr lang="en-IN" dirty="0">
                <a:solidFill>
                  <a:srgbClr val="000000"/>
                </a:solidFill>
              </a:rPr>
              <a:t> the delay between two pulses to a pulse with a height proportional to the delay.</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 pos="9193096" algn="l"/>
              </a:tabLst>
            </a:pPr>
            <a:r>
              <a:rPr lang="en-IN" dirty="0">
                <a:solidFill>
                  <a:srgbClr val="000000"/>
                </a:solidFill>
              </a:rPr>
              <a:t> A single channel analyzer is used for selecting the pulses from down-converted photon pairs. </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 pos="9193096" algn="l"/>
              </a:tabLst>
            </a:pPr>
            <a:r>
              <a:rPr lang="en-IN" dirty="0">
                <a:solidFill>
                  <a:srgbClr val="000000"/>
                </a:solidFill>
              </a:rPr>
              <a:t>A multichannel </a:t>
            </a:r>
            <a:r>
              <a:rPr lang="en-IN" dirty="0" err="1">
                <a:solidFill>
                  <a:srgbClr val="000000"/>
                </a:solidFill>
              </a:rPr>
              <a:t>scaler</a:t>
            </a:r>
            <a:r>
              <a:rPr lang="en-IN" dirty="0">
                <a:solidFill>
                  <a:srgbClr val="000000"/>
                </a:solidFill>
              </a:rPr>
              <a:t> is very useful in helping set the window of the single-channel analyzer.</a:t>
            </a:r>
            <a:r>
              <a:rPr lang="en-IN" sz="1100" dirty="0">
                <a:solidFill>
                  <a:srgbClr val="000000"/>
                </a:solidFill>
              </a:rPr>
              <a:t> </a:t>
            </a:r>
          </a:p>
        </p:txBody>
      </p:sp>
      <p:pic>
        <p:nvPicPr>
          <p:cNvPr id="33795" name="Picture 3"/>
          <p:cNvPicPr>
            <a:picLocks noChangeAspect="1" noChangeArrowheads="1"/>
          </p:cNvPicPr>
          <p:nvPr/>
        </p:nvPicPr>
        <p:blipFill>
          <a:blip r:embed="rId3" cstate="print"/>
          <a:srcRect/>
          <a:stretch>
            <a:fillRect/>
          </a:stretch>
        </p:blipFill>
        <p:spPr bwMode="auto">
          <a:xfrm>
            <a:off x="1632960" y="653829"/>
            <a:ext cx="7352640" cy="373719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2357438" y="571500"/>
            <a:ext cx="4516437" cy="646113"/>
          </a:xfrm>
          <a:prstGeom prst="rect">
            <a:avLst/>
          </a:prstGeom>
          <a:noFill/>
          <a:ln w="9525">
            <a:noFill/>
            <a:miter lim="800000"/>
            <a:headEnd/>
            <a:tailEnd/>
          </a:ln>
        </p:spPr>
        <p:txBody>
          <a:bodyPr wrap="none">
            <a:spAutoFit/>
          </a:bodyPr>
          <a:lstStyle/>
          <a:p>
            <a:r>
              <a:rPr lang="en-IN" sz="3600">
                <a:latin typeface="Calibri" pitchFamily="34" charset="0"/>
              </a:rPr>
              <a:t>Photon cannot be split </a:t>
            </a:r>
          </a:p>
        </p:txBody>
      </p:sp>
      <p:sp>
        <p:nvSpPr>
          <p:cNvPr id="5" name="Title 1"/>
          <p:cNvSpPr txBox="1">
            <a:spLocks/>
          </p:cNvSpPr>
          <p:nvPr/>
        </p:nvSpPr>
        <p:spPr>
          <a:xfrm>
            <a:off x="500063" y="-285750"/>
            <a:ext cx="8229600" cy="1143000"/>
          </a:xfrm>
          <a:prstGeom prst="rect">
            <a:avLst/>
          </a:prstGeom>
        </p:spPr>
        <p:txBody>
          <a:bodyPr anchor="ctr">
            <a:normAutofit/>
          </a:bodyPr>
          <a:lstStyle/>
          <a:p>
            <a:pPr algn="ctr" fontAlgn="auto">
              <a:spcAft>
                <a:spcPts val="0"/>
              </a:spcAft>
              <a:defRPr/>
            </a:pPr>
            <a:r>
              <a:rPr lang="en-IN" sz="4400" dirty="0" smtClean="0">
                <a:latin typeface="+mj-lt"/>
                <a:ea typeface="+mj-ea"/>
                <a:cs typeface="+mj-cs"/>
              </a:rPr>
              <a:t>Experiment-2</a:t>
            </a:r>
            <a:endParaRPr lang="en-IN" sz="4400" dirty="0">
              <a:latin typeface="+mj-lt"/>
              <a:ea typeface="+mj-ea"/>
              <a:cs typeface="+mj-cs"/>
            </a:endParaRPr>
          </a:p>
        </p:txBody>
      </p:sp>
      <p:pic>
        <p:nvPicPr>
          <p:cNvPr id="57348" name="Picture 2"/>
          <p:cNvPicPr>
            <a:picLocks noChangeAspect="1" noChangeArrowheads="1"/>
          </p:cNvPicPr>
          <p:nvPr/>
        </p:nvPicPr>
        <p:blipFill>
          <a:blip r:embed="rId2" cstate="print"/>
          <a:srcRect/>
          <a:stretch>
            <a:fillRect/>
          </a:stretch>
        </p:blipFill>
        <p:spPr bwMode="auto">
          <a:xfrm>
            <a:off x="2071688" y="1214438"/>
            <a:ext cx="4152900" cy="4838700"/>
          </a:xfrm>
          <a:prstGeom prst="rect">
            <a:avLst/>
          </a:prstGeom>
          <a:noFill/>
          <a:ln w="9525">
            <a:noFill/>
            <a:miter lim="800000"/>
            <a:headEnd/>
            <a:tailEnd/>
          </a:ln>
        </p:spPr>
      </p:pic>
      <p:sp>
        <p:nvSpPr>
          <p:cNvPr id="57349" name="Rectangle 5"/>
          <p:cNvSpPr>
            <a:spLocks noChangeArrowheads="1"/>
          </p:cNvSpPr>
          <p:nvPr/>
        </p:nvSpPr>
        <p:spPr bwMode="auto">
          <a:xfrm>
            <a:off x="0" y="5934075"/>
            <a:ext cx="8929688" cy="923925"/>
          </a:xfrm>
          <a:prstGeom prst="rect">
            <a:avLst/>
          </a:prstGeom>
          <a:noFill/>
          <a:ln w="9525">
            <a:noFill/>
            <a:miter lim="800000"/>
            <a:headEnd/>
            <a:tailEnd/>
          </a:ln>
        </p:spPr>
        <p:txBody>
          <a:bodyPr>
            <a:spAutoFit/>
          </a:bodyPr>
          <a:lstStyle/>
          <a:p>
            <a:r>
              <a:rPr lang="en-IN">
                <a:latin typeface="Calibri" pitchFamily="34" charset="0"/>
              </a:rPr>
              <a:t>P. Grangier, G. Roger, and A. Aspect, ‘‘Experimental evidence for a photon anticorrelation effect on a beam splitter: A new light on single-photon </a:t>
            </a:r>
            <a:r>
              <a:rPr lang="fr-FR">
                <a:latin typeface="Calibri" pitchFamily="34" charset="0"/>
              </a:rPr>
              <a:t>interferences,’’ Europhys. Lett. </a:t>
            </a:r>
            <a:r>
              <a:rPr lang="fr-FR" b="1">
                <a:latin typeface="Calibri" pitchFamily="34" charset="0"/>
              </a:rPr>
              <a:t>1, 173–179 (1986)</a:t>
            </a:r>
            <a:endParaRPr lang="en-IN">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0648"/>
            <a:ext cx="7655429" cy="1077218"/>
          </a:xfrm>
          <a:prstGeom prst="rect">
            <a:avLst/>
          </a:prstGeom>
          <a:noFill/>
        </p:spPr>
        <p:txBody>
          <a:bodyPr wrap="none" rtlCol="0">
            <a:spAutoFit/>
          </a:bodyPr>
          <a:lstStyle/>
          <a:p>
            <a:r>
              <a:rPr lang="en-IN" sz="3200" i="1" dirty="0" smtClean="0">
                <a:solidFill>
                  <a:srgbClr val="C00000"/>
                </a:solidFill>
              </a:rPr>
              <a:t>“ a single photon can only be detected once”</a:t>
            </a:r>
          </a:p>
          <a:p>
            <a:r>
              <a:rPr lang="en-IN" sz="3200" i="1" dirty="0" smtClean="0">
                <a:solidFill>
                  <a:srgbClr val="C00000"/>
                </a:solidFill>
              </a:rPr>
              <a:t>P. </a:t>
            </a:r>
            <a:r>
              <a:rPr lang="en-IN" sz="3200" i="1" dirty="0" err="1" smtClean="0">
                <a:solidFill>
                  <a:srgbClr val="C00000"/>
                </a:solidFill>
              </a:rPr>
              <a:t>Grangier</a:t>
            </a:r>
            <a:r>
              <a:rPr lang="en-IN" sz="3200" i="1" dirty="0" smtClean="0">
                <a:solidFill>
                  <a:srgbClr val="C00000"/>
                </a:solidFill>
              </a:rPr>
              <a:t> et al. </a:t>
            </a:r>
            <a:endParaRPr lang="en-IN" sz="3200" i="1" dirty="0">
              <a:solidFill>
                <a:srgbClr val="C00000"/>
              </a:solidFill>
            </a:endParaRPr>
          </a:p>
        </p:txBody>
      </p:sp>
      <p:pic>
        <p:nvPicPr>
          <p:cNvPr id="74753" name="Picture 1"/>
          <p:cNvPicPr>
            <a:picLocks noChangeAspect="1" noChangeArrowheads="1"/>
          </p:cNvPicPr>
          <p:nvPr/>
        </p:nvPicPr>
        <p:blipFill>
          <a:blip r:embed="rId2" cstate="print"/>
          <a:srcRect/>
          <a:stretch>
            <a:fillRect/>
          </a:stretch>
        </p:blipFill>
        <p:spPr bwMode="auto">
          <a:xfrm>
            <a:off x="1835696" y="1628800"/>
            <a:ext cx="5592749" cy="419782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785813" y="1714500"/>
            <a:ext cx="7467600" cy="4933950"/>
          </a:xfrm>
          <a:prstGeom prst="rect">
            <a:avLst/>
          </a:prstGeom>
          <a:noFill/>
          <a:ln w="9525">
            <a:noFill/>
            <a:miter lim="800000"/>
            <a:headEnd/>
            <a:tailEnd/>
          </a:ln>
        </p:spPr>
      </p:pic>
      <p:sp>
        <p:nvSpPr>
          <p:cNvPr id="5" name="Title 1"/>
          <p:cNvSpPr txBox="1">
            <a:spLocks/>
          </p:cNvSpPr>
          <p:nvPr/>
        </p:nvSpPr>
        <p:spPr>
          <a:xfrm>
            <a:off x="428625" y="357188"/>
            <a:ext cx="8229600" cy="1143000"/>
          </a:xfrm>
          <a:prstGeom prst="rect">
            <a:avLst/>
          </a:prstGeom>
        </p:spPr>
        <p:txBody>
          <a:bodyPr anchor="ctr">
            <a:normAutofit/>
          </a:bodyPr>
          <a:lstStyle/>
          <a:p>
            <a:pPr algn="ctr" fontAlgn="auto">
              <a:spcAft>
                <a:spcPts val="0"/>
              </a:spcAft>
              <a:defRPr/>
            </a:pPr>
            <a:r>
              <a:rPr lang="en-IN" sz="4400" dirty="0" smtClean="0">
                <a:latin typeface="+mj-lt"/>
                <a:ea typeface="+mj-ea"/>
                <a:cs typeface="+mj-cs"/>
              </a:rPr>
              <a:t>Experiment-3</a:t>
            </a:r>
            <a:endParaRPr lang="en-IN" sz="4400" dirty="0">
              <a:latin typeface="+mj-lt"/>
              <a:ea typeface="+mj-ea"/>
              <a:cs typeface="+mj-cs"/>
            </a:endParaRPr>
          </a:p>
        </p:txBody>
      </p:sp>
      <p:sp>
        <p:nvSpPr>
          <p:cNvPr id="60420" name="Rectangle 5"/>
          <p:cNvSpPr>
            <a:spLocks noChangeArrowheads="1"/>
          </p:cNvSpPr>
          <p:nvPr/>
        </p:nvSpPr>
        <p:spPr bwMode="auto">
          <a:xfrm>
            <a:off x="2428875" y="1214438"/>
            <a:ext cx="4818063" cy="523875"/>
          </a:xfrm>
          <a:prstGeom prst="rect">
            <a:avLst/>
          </a:prstGeom>
          <a:noFill/>
          <a:ln w="9525">
            <a:noFill/>
            <a:miter lim="800000"/>
            <a:headEnd/>
            <a:tailEnd/>
          </a:ln>
        </p:spPr>
        <p:txBody>
          <a:bodyPr wrap="none">
            <a:spAutoFit/>
          </a:bodyPr>
          <a:lstStyle/>
          <a:p>
            <a:r>
              <a:rPr lang="en-IN" sz="2800">
                <a:latin typeface="Calibri" pitchFamily="34" charset="0"/>
              </a:rPr>
              <a:t>Mach-Zehnder interferometer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331640" y="260648"/>
            <a:ext cx="2482815" cy="593564"/>
          </a:xfrm>
          <a:prstGeom prst="rect">
            <a:avLst/>
          </a:prstGeom>
          <a:noFill/>
          <a:ln w="9525">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US" sz="3300" dirty="0" smtClean="0">
                <a:solidFill>
                  <a:srgbClr val="002060"/>
                </a:solidFill>
                <a:latin typeface="Baskerville Old Face" pitchFamily="16" charset="0"/>
              </a:rPr>
              <a:t>Entanglement</a:t>
            </a:r>
            <a:endParaRPr lang="en-US" sz="3300" dirty="0">
              <a:solidFill>
                <a:srgbClr val="002060"/>
              </a:solidFill>
              <a:latin typeface="Baskerville Old Face" pitchFamily="16" charset="0"/>
            </a:endParaRPr>
          </a:p>
        </p:txBody>
      </p:sp>
      <p:pic>
        <p:nvPicPr>
          <p:cNvPr id="39937" name="Picture 1"/>
          <p:cNvPicPr>
            <a:picLocks noChangeAspect="1" noChangeArrowheads="1"/>
          </p:cNvPicPr>
          <p:nvPr/>
        </p:nvPicPr>
        <p:blipFill>
          <a:blip r:embed="rId3" cstate="print"/>
          <a:srcRect/>
          <a:stretch>
            <a:fillRect/>
          </a:stretch>
        </p:blipFill>
        <p:spPr bwMode="auto">
          <a:xfrm>
            <a:off x="1187624" y="1628800"/>
            <a:ext cx="6624736" cy="46085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0"/>
            <a:ext cx="5958408" cy="7417415"/>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a:spAutoFit/>
          </a:bodyPr>
          <a:lstStyle/>
          <a:p>
            <a:pPr fontAlgn="auto">
              <a:spcBef>
                <a:spcPts val="0"/>
              </a:spcBef>
              <a:spcAft>
                <a:spcPts val="0"/>
              </a:spcAft>
              <a:defRPr/>
            </a:pPr>
            <a:r>
              <a:rPr lang="en-IN" sz="2800" dirty="0" smtClean="0">
                <a:solidFill>
                  <a:schemeClr val="bg2">
                    <a:lumMod val="10000"/>
                  </a:schemeClr>
                </a:solidFill>
              </a:rPr>
              <a:t>Interference experiment</a:t>
            </a:r>
          </a:p>
          <a:p>
            <a:pPr fontAlgn="auto">
              <a:spcBef>
                <a:spcPts val="0"/>
              </a:spcBef>
              <a:spcAft>
                <a:spcPts val="0"/>
              </a:spcAft>
              <a:defRPr/>
            </a:pPr>
            <a:endParaRPr lang="en-IN" sz="2800" dirty="0" smtClean="0">
              <a:solidFill>
                <a:schemeClr val="bg2">
                  <a:lumMod val="10000"/>
                </a:schemeClr>
              </a:solidFill>
            </a:endParaRPr>
          </a:p>
          <a:p>
            <a:pPr fontAlgn="auto">
              <a:spcBef>
                <a:spcPts val="0"/>
              </a:spcBef>
              <a:spcAft>
                <a:spcPts val="0"/>
              </a:spcAft>
              <a:defRPr/>
            </a:pPr>
            <a:r>
              <a:rPr lang="en-IN" sz="2800" dirty="0" err="1" smtClean="0">
                <a:solidFill>
                  <a:schemeClr val="bg2">
                    <a:lumMod val="10000"/>
                  </a:schemeClr>
                </a:solidFill>
              </a:rPr>
              <a:t>Hanbury</a:t>
            </a:r>
            <a:r>
              <a:rPr lang="en-IN" sz="2800" dirty="0" smtClean="0">
                <a:solidFill>
                  <a:schemeClr val="bg2">
                    <a:lumMod val="10000"/>
                  </a:schemeClr>
                </a:solidFill>
              </a:rPr>
              <a:t>-Brown </a:t>
            </a:r>
            <a:r>
              <a:rPr lang="en-IN" sz="2800" dirty="0" err="1" smtClean="0">
                <a:solidFill>
                  <a:schemeClr val="bg2">
                    <a:lumMod val="10000"/>
                  </a:schemeClr>
                </a:solidFill>
              </a:rPr>
              <a:t>Twiss</a:t>
            </a:r>
            <a:r>
              <a:rPr lang="en-IN" sz="2800" dirty="0" smtClean="0">
                <a:solidFill>
                  <a:schemeClr val="bg2">
                    <a:lumMod val="10000"/>
                  </a:schemeClr>
                </a:solidFill>
              </a:rPr>
              <a:t> test </a:t>
            </a:r>
          </a:p>
          <a:p>
            <a:pPr fontAlgn="auto">
              <a:spcBef>
                <a:spcPts val="0"/>
              </a:spcBef>
              <a:spcAft>
                <a:spcPts val="0"/>
              </a:spcAft>
              <a:defRPr/>
            </a:pPr>
            <a:endParaRPr lang="en-IN" sz="2800" dirty="0" smtClean="0">
              <a:solidFill>
                <a:schemeClr val="bg2">
                  <a:lumMod val="10000"/>
                </a:schemeClr>
              </a:solidFill>
            </a:endParaRPr>
          </a:p>
          <a:p>
            <a:pPr fontAlgn="auto">
              <a:spcBef>
                <a:spcPts val="0"/>
              </a:spcBef>
              <a:spcAft>
                <a:spcPts val="0"/>
              </a:spcAft>
              <a:defRPr/>
            </a:pPr>
            <a:r>
              <a:rPr lang="en-IN" sz="2800" dirty="0" smtClean="0">
                <a:solidFill>
                  <a:schemeClr val="bg2">
                    <a:lumMod val="10000"/>
                  </a:schemeClr>
                </a:solidFill>
              </a:rPr>
              <a:t> Bomb Experiment</a:t>
            </a:r>
          </a:p>
          <a:p>
            <a:endParaRPr lang="en-IN" sz="2800" dirty="0" smtClean="0">
              <a:solidFill>
                <a:schemeClr val="bg2">
                  <a:lumMod val="10000"/>
                </a:schemeClr>
              </a:solidFill>
            </a:endParaRPr>
          </a:p>
          <a:p>
            <a:r>
              <a:rPr lang="en-IN" sz="2800" dirty="0" smtClean="0">
                <a:solidFill>
                  <a:schemeClr val="bg2">
                    <a:lumMod val="10000"/>
                  </a:schemeClr>
                </a:solidFill>
              </a:rPr>
              <a:t>Quantum eraser</a:t>
            </a:r>
          </a:p>
          <a:p>
            <a:endParaRPr lang="en-IN" sz="2800" dirty="0" smtClean="0">
              <a:solidFill>
                <a:schemeClr val="bg2">
                  <a:lumMod val="10000"/>
                </a:schemeClr>
              </a:solidFill>
            </a:endParaRPr>
          </a:p>
          <a:p>
            <a:r>
              <a:rPr lang="en-IN" sz="2800" dirty="0" smtClean="0">
                <a:solidFill>
                  <a:schemeClr val="bg2">
                    <a:lumMod val="10000"/>
                  </a:schemeClr>
                </a:solidFill>
              </a:rPr>
              <a:t>Hong–</a:t>
            </a:r>
            <a:r>
              <a:rPr lang="en-IN" sz="2800" dirty="0" err="1" smtClean="0">
                <a:solidFill>
                  <a:schemeClr val="bg2">
                    <a:lumMod val="10000"/>
                  </a:schemeClr>
                </a:solidFill>
              </a:rPr>
              <a:t>Ou</a:t>
            </a:r>
            <a:r>
              <a:rPr lang="en-IN" sz="2800" dirty="0" smtClean="0">
                <a:solidFill>
                  <a:schemeClr val="bg2">
                    <a:lumMod val="10000"/>
                  </a:schemeClr>
                </a:solidFill>
              </a:rPr>
              <a:t>–Mandel  Interferometer</a:t>
            </a:r>
          </a:p>
          <a:p>
            <a:endParaRPr lang="en-IN" sz="2800" dirty="0" smtClean="0">
              <a:solidFill>
                <a:schemeClr val="bg2">
                  <a:lumMod val="10000"/>
                </a:schemeClr>
              </a:solidFill>
            </a:endParaRPr>
          </a:p>
          <a:p>
            <a:r>
              <a:rPr lang="en-IN" sz="2800" dirty="0" err="1" smtClean="0">
                <a:solidFill>
                  <a:schemeClr val="bg2">
                    <a:lumMod val="10000"/>
                  </a:schemeClr>
                </a:solidFill>
              </a:rPr>
              <a:t>Biphoton</a:t>
            </a:r>
            <a:r>
              <a:rPr lang="en-IN" sz="2800" dirty="0" smtClean="0">
                <a:solidFill>
                  <a:schemeClr val="bg2">
                    <a:lumMod val="10000"/>
                  </a:schemeClr>
                </a:solidFill>
              </a:rPr>
              <a:t> Interference</a:t>
            </a:r>
          </a:p>
          <a:p>
            <a:endParaRPr lang="en-IN" sz="2800" dirty="0" smtClean="0">
              <a:solidFill>
                <a:schemeClr val="bg2">
                  <a:lumMod val="10000"/>
                </a:schemeClr>
              </a:solidFill>
            </a:endParaRPr>
          </a:p>
          <a:p>
            <a:r>
              <a:rPr lang="en-IN" sz="2800" dirty="0" smtClean="0">
                <a:solidFill>
                  <a:schemeClr val="bg2">
                    <a:lumMod val="10000"/>
                  </a:schemeClr>
                </a:solidFill>
              </a:rPr>
              <a:t>Polarizer as a wave function projector</a:t>
            </a:r>
          </a:p>
          <a:p>
            <a:endParaRPr lang="en-IN" sz="2800" dirty="0" smtClean="0">
              <a:solidFill>
                <a:schemeClr val="bg2">
                  <a:lumMod val="10000"/>
                </a:schemeClr>
              </a:solidFill>
            </a:endParaRPr>
          </a:p>
          <a:p>
            <a:r>
              <a:rPr lang="en-IN" sz="2800" dirty="0" smtClean="0">
                <a:solidFill>
                  <a:schemeClr val="bg2">
                    <a:lumMod val="10000"/>
                  </a:schemeClr>
                </a:solidFill>
              </a:rPr>
              <a:t>Entanglement Testing Local Realism</a:t>
            </a:r>
          </a:p>
          <a:p>
            <a:r>
              <a:rPr lang="en-IN" sz="2800" dirty="0" smtClean="0">
                <a:solidFill>
                  <a:schemeClr val="bg2">
                    <a:lumMod val="10000"/>
                  </a:schemeClr>
                </a:solidFill>
              </a:rPr>
              <a:t>  </a:t>
            </a:r>
          </a:p>
          <a:p>
            <a:endParaRPr lang="en-IN" sz="2800" dirty="0">
              <a:solidFill>
                <a:schemeClr val="bg2">
                  <a:lumMod val="10000"/>
                </a:schemeClr>
              </a:solidFill>
            </a:endParaRPr>
          </a:p>
        </p:txBody>
      </p:sp>
      <p:sp>
        <p:nvSpPr>
          <p:cNvPr id="3" name="TextBox 2"/>
          <p:cNvSpPr txBox="1"/>
          <p:nvPr/>
        </p:nvSpPr>
        <p:spPr>
          <a:xfrm>
            <a:off x="323528" y="908720"/>
            <a:ext cx="3026021" cy="523220"/>
          </a:xfrm>
          <a:prstGeom prst="rect">
            <a:avLst/>
          </a:prstGeom>
          <a:noFill/>
        </p:spPr>
        <p:txBody>
          <a:bodyPr wrap="none" rtlCol="0">
            <a:spAutoFit/>
          </a:bodyPr>
          <a:lstStyle/>
          <a:p>
            <a:r>
              <a:rPr lang="en-IN" sz="2800" dirty="0" smtClean="0"/>
              <a:t>Other experiments</a:t>
            </a:r>
            <a:endParaRPr lang="en-IN" sz="2800" dirty="0"/>
          </a:p>
        </p:txBody>
      </p:sp>
      <p:pic>
        <p:nvPicPr>
          <p:cNvPr id="82947" name="Picture 3"/>
          <p:cNvPicPr>
            <a:picLocks noChangeAspect="1" noChangeArrowheads="1"/>
          </p:cNvPicPr>
          <p:nvPr/>
        </p:nvPicPr>
        <p:blipFill>
          <a:blip r:embed="rId2" cstate="print"/>
          <a:srcRect/>
          <a:stretch>
            <a:fillRect/>
          </a:stretch>
        </p:blipFill>
        <p:spPr bwMode="auto">
          <a:xfrm>
            <a:off x="1259632" y="2132856"/>
            <a:ext cx="107632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1138" name="Picture 2"/>
          <p:cNvPicPr>
            <a:picLocks noChangeAspect="1" noChangeArrowheads="1"/>
          </p:cNvPicPr>
          <p:nvPr/>
        </p:nvPicPr>
        <p:blipFill>
          <a:blip r:embed="rId2" cstate="print"/>
          <a:srcRect/>
          <a:stretch>
            <a:fillRect/>
          </a:stretch>
        </p:blipFill>
        <p:spPr bwMode="auto">
          <a:xfrm>
            <a:off x="282537" y="364601"/>
            <a:ext cx="8681951" cy="5872711"/>
          </a:xfrm>
          <a:prstGeom prst="rect">
            <a:avLst/>
          </a:prstGeom>
          <a:noFill/>
          <a:ln w="9525">
            <a:noFill/>
            <a:miter lim="800000"/>
            <a:headEnd/>
            <a:tailEnd/>
          </a:ln>
        </p:spPr>
      </p:pic>
      <p:sp>
        <p:nvSpPr>
          <p:cNvPr id="5" name="Rectangle 4"/>
          <p:cNvSpPr/>
          <p:nvPr/>
        </p:nvSpPr>
        <p:spPr>
          <a:xfrm>
            <a:off x="2267744" y="6211669"/>
            <a:ext cx="6480720" cy="646331"/>
          </a:xfrm>
          <a:prstGeom prst="rect">
            <a:avLst/>
          </a:prstGeom>
        </p:spPr>
        <p:txBody>
          <a:bodyPr wrap="square">
            <a:spAutoFit/>
          </a:bodyPr>
          <a:lstStyle/>
          <a:p>
            <a:r>
              <a:rPr lang="de-DE" dirty="0" smtClean="0"/>
              <a:t>Physikalisches Institut - Didaktik der Physik</a:t>
            </a:r>
            <a:br>
              <a:rPr lang="de-DE" dirty="0" smtClean="0"/>
            </a:br>
            <a:r>
              <a:rPr lang="de-DE" dirty="0" smtClean="0"/>
              <a:t>Universität </a:t>
            </a:r>
            <a:r>
              <a:rPr lang="de-DE" dirty="0" smtClean="0"/>
              <a:t>Erlangen-Nürnberg, Germany</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476231" cy="1077218"/>
          </a:xfrm>
          <a:prstGeom prst="rect">
            <a:avLst/>
          </a:prstGeom>
          <a:noFill/>
        </p:spPr>
        <p:txBody>
          <a:bodyPr wrap="none" rtlCol="0">
            <a:spAutoFit/>
          </a:bodyPr>
          <a:lstStyle/>
          <a:p>
            <a:pPr algn="ctr"/>
            <a:r>
              <a:rPr lang="en-IN" sz="3200" b="1" dirty="0" smtClean="0">
                <a:solidFill>
                  <a:schemeClr val="tx2"/>
                </a:solidFill>
              </a:rPr>
              <a:t>Optical realization of quantum computation and </a:t>
            </a:r>
          </a:p>
          <a:p>
            <a:pPr algn="ctr"/>
            <a:r>
              <a:rPr lang="en-IN" sz="3200" b="1" dirty="0" smtClean="0">
                <a:solidFill>
                  <a:schemeClr val="tx2"/>
                </a:solidFill>
              </a:rPr>
              <a:t> communication</a:t>
            </a:r>
            <a:endParaRPr lang="en-IN" sz="3200" b="1" dirty="0">
              <a:solidFill>
                <a:schemeClr val="tx2"/>
              </a:solidFill>
            </a:endParaRPr>
          </a:p>
        </p:txBody>
      </p:sp>
      <p:sp>
        <p:nvSpPr>
          <p:cNvPr id="4" name="Rectangle 3"/>
          <p:cNvSpPr/>
          <p:nvPr/>
        </p:nvSpPr>
        <p:spPr>
          <a:xfrm>
            <a:off x="179512" y="1412776"/>
            <a:ext cx="8964488" cy="4616648"/>
          </a:xfrm>
          <a:prstGeom prst="rect">
            <a:avLst/>
          </a:prstGeom>
        </p:spPr>
        <p:txBody>
          <a:bodyPr wrap="square">
            <a:spAutoFit/>
          </a:bodyPr>
          <a:lstStyle/>
          <a:p>
            <a:pPr marL="228600" indent="-228600">
              <a:buFont typeface="Arial" pitchFamily="34" charset="0"/>
              <a:buChar char="•"/>
            </a:pPr>
            <a:r>
              <a:rPr lang="en-IN" sz="1400" dirty="0" err="1" smtClean="0">
                <a:solidFill>
                  <a:schemeClr val="tx2"/>
                </a:solidFill>
              </a:rPr>
              <a:t>Jian</a:t>
            </a:r>
            <a:r>
              <a:rPr lang="en-IN" sz="1400" dirty="0" smtClean="0">
                <a:solidFill>
                  <a:schemeClr val="tx2"/>
                </a:solidFill>
              </a:rPr>
              <a:t>-Wei Pan, </a:t>
            </a:r>
            <a:r>
              <a:rPr lang="en-IN" sz="1400" dirty="0" err="1" smtClean="0">
                <a:solidFill>
                  <a:schemeClr val="tx2"/>
                </a:solidFill>
              </a:rPr>
              <a:t>Dik</a:t>
            </a:r>
            <a:r>
              <a:rPr lang="en-IN" sz="1400" dirty="0" smtClean="0">
                <a:solidFill>
                  <a:schemeClr val="tx2"/>
                </a:solidFill>
              </a:rPr>
              <a:t> </a:t>
            </a:r>
            <a:r>
              <a:rPr lang="en-IN" sz="1400" dirty="0" err="1" smtClean="0">
                <a:solidFill>
                  <a:schemeClr val="tx2"/>
                </a:solidFill>
              </a:rPr>
              <a:t>Bouwmeester</a:t>
            </a:r>
            <a:r>
              <a:rPr lang="en-IN" sz="1400" dirty="0" smtClean="0">
                <a:solidFill>
                  <a:schemeClr val="tx2"/>
                </a:solidFill>
              </a:rPr>
              <a:t>, </a:t>
            </a:r>
            <a:r>
              <a:rPr lang="en-IN" sz="1400" dirty="0" err="1" smtClean="0">
                <a:solidFill>
                  <a:schemeClr val="tx2"/>
                </a:solidFill>
              </a:rPr>
              <a:t>Harald</a:t>
            </a:r>
            <a:r>
              <a:rPr lang="en-IN" sz="1400" dirty="0" smtClean="0">
                <a:solidFill>
                  <a:schemeClr val="tx2"/>
                </a:solidFill>
              </a:rPr>
              <a:t> </a:t>
            </a:r>
            <a:r>
              <a:rPr lang="en-IN" sz="1400" dirty="0" err="1" smtClean="0">
                <a:solidFill>
                  <a:schemeClr val="tx2"/>
                </a:solidFill>
              </a:rPr>
              <a:t>Weinfurter</a:t>
            </a:r>
            <a:r>
              <a:rPr lang="en-IN" sz="1400" dirty="0" smtClean="0">
                <a:solidFill>
                  <a:schemeClr val="tx2"/>
                </a:solidFill>
              </a:rPr>
              <a:t>, and Anton </a:t>
            </a:r>
            <a:r>
              <a:rPr lang="en-IN" sz="1400" dirty="0" err="1" smtClean="0">
                <a:solidFill>
                  <a:schemeClr val="tx2"/>
                </a:solidFill>
              </a:rPr>
              <a:t>Zeilinger</a:t>
            </a:r>
            <a:r>
              <a:rPr lang="en-IN" sz="1400" dirty="0" smtClean="0">
                <a:solidFill>
                  <a:schemeClr val="tx2"/>
                </a:solidFill>
              </a:rPr>
              <a:t>, Experimental Entanglement Swapping: 	Entangling Photons That Never Interacted, vol. 80, p. 3891, 1998</a:t>
            </a:r>
          </a:p>
          <a:p>
            <a:pPr marL="228600" indent="-228600">
              <a:buFont typeface="Arial" pitchFamily="34" charset="0"/>
              <a:buChar char="•"/>
            </a:pPr>
            <a:r>
              <a:rPr lang="en-IN" sz="1400" dirty="0" smtClean="0">
                <a:solidFill>
                  <a:schemeClr val="tx2"/>
                </a:solidFill>
              </a:rPr>
              <a:t>Thomas </a:t>
            </a:r>
            <a:r>
              <a:rPr lang="en-IN" sz="1400" dirty="0" err="1" smtClean="0">
                <a:solidFill>
                  <a:schemeClr val="tx2"/>
                </a:solidFill>
              </a:rPr>
              <a:t>Jennewein</a:t>
            </a:r>
            <a:r>
              <a:rPr lang="en-IN" sz="1400" dirty="0" smtClean="0">
                <a:solidFill>
                  <a:schemeClr val="tx2"/>
                </a:solidFill>
              </a:rPr>
              <a:t> et al., A. C </a:t>
            </a:r>
            <a:r>
              <a:rPr lang="en-IN" sz="1400" dirty="0" err="1" smtClean="0">
                <a:solidFill>
                  <a:schemeClr val="tx2"/>
                </a:solidFill>
              </a:rPr>
              <a:t>ernoch</a:t>
            </a:r>
            <a:r>
              <a:rPr lang="en-IN" sz="1400" dirty="0" smtClean="0">
                <a:solidFill>
                  <a:schemeClr val="tx2"/>
                </a:solidFill>
              </a:rPr>
              <a:t>, J. </a:t>
            </a:r>
            <a:r>
              <a:rPr lang="en-IN" sz="1400" dirty="0" err="1" smtClean="0">
                <a:solidFill>
                  <a:schemeClr val="tx2"/>
                </a:solidFill>
              </a:rPr>
              <a:t>Soubusta</a:t>
            </a:r>
            <a:r>
              <a:rPr lang="en-IN" sz="1400" dirty="0" smtClean="0">
                <a:solidFill>
                  <a:schemeClr val="tx2"/>
                </a:solidFill>
              </a:rPr>
              <a:t>, L. </a:t>
            </a:r>
            <a:r>
              <a:rPr lang="en-IN" sz="1400" dirty="0" err="1" smtClean="0">
                <a:solidFill>
                  <a:schemeClr val="tx2"/>
                </a:solidFill>
              </a:rPr>
              <a:t>Bartuskova</a:t>
            </a:r>
            <a:r>
              <a:rPr lang="en-IN" sz="1400" dirty="0" smtClean="0">
                <a:solidFill>
                  <a:schemeClr val="tx2"/>
                </a:solidFill>
              </a:rPr>
              <a:t>, M. </a:t>
            </a:r>
            <a:r>
              <a:rPr lang="en-IN" sz="1400" dirty="0" err="1" smtClean="0">
                <a:solidFill>
                  <a:schemeClr val="tx2"/>
                </a:solidFill>
              </a:rPr>
              <a:t>Dusek</a:t>
            </a:r>
            <a:r>
              <a:rPr lang="en-IN" sz="1400" dirty="0" smtClean="0">
                <a:solidFill>
                  <a:schemeClr val="tx2"/>
                </a:solidFill>
              </a:rPr>
              <a:t>, and J. </a:t>
            </a:r>
            <a:r>
              <a:rPr lang="en-IN" sz="1400" dirty="0" err="1" smtClean="0">
                <a:solidFill>
                  <a:schemeClr val="tx2"/>
                </a:solidFill>
              </a:rPr>
              <a:t>Fiurasek</a:t>
            </a:r>
            <a:r>
              <a:rPr lang="en-IN" sz="1400" dirty="0" smtClean="0">
                <a:solidFill>
                  <a:schemeClr val="tx2"/>
                </a:solidFill>
              </a:rPr>
              <a:t>, Experimental realization 	of linear-optical partial SWAP gates, Phys. Rev. </a:t>
            </a:r>
            <a:r>
              <a:rPr lang="en-IN" sz="1400" dirty="0" err="1" smtClean="0">
                <a:solidFill>
                  <a:schemeClr val="tx2"/>
                </a:solidFill>
              </a:rPr>
              <a:t>Lett</a:t>
            </a:r>
            <a:r>
              <a:rPr lang="en-IN" sz="1400" dirty="0" smtClean="0">
                <a:solidFill>
                  <a:schemeClr val="tx2"/>
                </a:solidFill>
              </a:rPr>
              <a:t>., 100 (2008) 180501.</a:t>
            </a:r>
          </a:p>
          <a:p>
            <a:pPr>
              <a:buFont typeface="Arial" pitchFamily="34" charset="0"/>
              <a:buChar char="•"/>
            </a:pPr>
            <a:r>
              <a:rPr lang="en-IN" sz="1400" dirty="0" smtClean="0">
                <a:solidFill>
                  <a:schemeClr val="tx2"/>
                </a:solidFill>
              </a:rPr>
              <a:t>      C. -Y. Lu, T. Yang, and J. -W. Pan, Experimental </a:t>
            </a:r>
            <a:r>
              <a:rPr lang="en-IN" sz="1400" dirty="0" err="1" smtClean="0">
                <a:solidFill>
                  <a:schemeClr val="tx2"/>
                </a:solidFill>
              </a:rPr>
              <a:t>Multiparticle</a:t>
            </a:r>
            <a:r>
              <a:rPr lang="en-IN" sz="1400" dirty="0" smtClean="0">
                <a:solidFill>
                  <a:schemeClr val="tx2"/>
                </a:solidFill>
              </a:rPr>
              <a:t> Entanglement Swapping for Quantum Networking,      	Physical Review Letters 103, 020501 (2009)</a:t>
            </a:r>
          </a:p>
          <a:p>
            <a:pPr>
              <a:buFont typeface="Arial" pitchFamily="34" charset="0"/>
              <a:buChar char="•"/>
            </a:pPr>
            <a:r>
              <a:rPr lang="en-IN" sz="1400" dirty="0" smtClean="0">
                <a:solidFill>
                  <a:schemeClr val="tx2"/>
                </a:solidFill>
              </a:rPr>
              <a:t>       Juan Yin et al., Xiao-song Ma et al., Experimental delayed-choice entanglement swapping, NATURE PHYSICS, 8(2012)</a:t>
            </a:r>
          </a:p>
          <a:p>
            <a:pPr>
              <a:buFont typeface="Arial" pitchFamily="34" charset="0"/>
              <a:buChar char="•"/>
            </a:pPr>
            <a:r>
              <a:rPr lang="en-IN" sz="1400" dirty="0" smtClean="0">
                <a:solidFill>
                  <a:schemeClr val="tx2"/>
                </a:solidFill>
              </a:rPr>
              <a:t>      ED </a:t>
            </a:r>
            <a:r>
              <a:rPr lang="en-IN" sz="1400" dirty="0" err="1" smtClean="0">
                <a:solidFill>
                  <a:schemeClr val="tx2"/>
                </a:solidFill>
              </a:rPr>
              <a:t>Lopaeva</a:t>
            </a:r>
            <a:r>
              <a:rPr lang="en-IN" sz="1400" dirty="0" smtClean="0">
                <a:solidFill>
                  <a:schemeClr val="tx2"/>
                </a:solidFill>
              </a:rPr>
              <a:t>, I </a:t>
            </a:r>
            <a:r>
              <a:rPr lang="en-IN" sz="1400" dirty="0" err="1" smtClean="0">
                <a:solidFill>
                  <a:schemeClr val="tx2"/>
                </a:solidFill>
              </a:rPr>
              <a:t>Ruo</a:t>
            </a:r>
            <a:r>
              <a:rPr lang="en-IN" sz="1400" dirty="0" smtClean="0">
                <a:solidFill>
                  <a:schemeClr val="tx2"/>
                </a:solidFill>
              </a:rPr>
              <a:t> </a:t>
            </a:r>
            <a:r>
              <a:rPr lang="en-IN" sz="1400" dirty="0" err="1" smtClean="0">
                <a:solidFill>
                  <a:schemeClr val="tx2"/>
                </a:solidFill>
              </a:rPr>
              <a:t>Berchera</a:t>
            </a:r>
            <a:r>
              <a:rPr lang="en-IN" sz="1400" dirty="0" smtClean="0">
                <a:solidFill>
                  <a:schemeClr val="tx2"/>
                </a:solidFill>
              </a:rPr>
              <a:t>, IP </a:t>
            </a:r>
            <a:r>
              <a:rPr lang="en-IN" sz="1400" dirty="0" err="1" smtClean="0">
                <a:solidFill>
                  <a:schemeClr val="tx2"/>
                </a:solidFill>
              </a:rPr>
              <a:t>Degiovanni</a:t>
            </a:r>
            <a:r>
              <a:rPr lang="en-IN" sz="1400" dirty="0" smtClean="0">
                <a:solidFill>
                  <a:schemeClr val="tx2"/>
                </a:solidFill>
              </a:rPr>
              <a:t>, S Olivares, G </a:t>
            </a:r>
            <a:r>
              <a:rPr lang="en-IN" sz="1400" dirty="0" err="1" smtClean="0">
                <a:solidFill>
                  <a:schemeClr val="tx2"/>
                </a:solidFill>
              </a:rPr>
              <a:t>Brida</a:t>
            </a:r>
            <a:r>
              <a:rPr lang="en-IN" sz="1400" dirty="0" smtClean="0">
                <a:solidFill>
                  <a:schemeClr val="tx2"/>
                </a:solidFill>
              </a:rPr>
              <a:t>, M Genovese, Experimental realization of quantum 	illumination, Physical review letters, 110(2013) 153603.</a:t>
            </a:r>
          </a:p>
          <a:p>
            <a:pPr>
              <a:buFont typeface="Arial" pitchFamily="34" charset="0"/>
              <a:buChar char="•"/>
            </a:pPr>
            <a:r>
              <a:rPr lang="en-IN" sz="1400" dirty="0" smtClean="0">
                <a:solidFill>
                  <a:schemeClr val="tx2"/>
                </a:solidFill>
              </a:rPr>
              <a:t>      </a:t>
            </a:r>
            <a:r>
              <a:rPr lang="en-IN" sz="1400" dirty="0" err="1" smtClean="0">
                <a:solidFill>
                  <a:schemeClr val="tx2"/>
                </a:solidFill>
              </a:rPr>
              <a:t>Shashi</a:t>
            </a:r>
            <a:r>
              <a:rPr lang="en-IN" sz="1400" dirty="0" smtClean="0">
                <a:solidFill>
                  <a:schemeClr val="tx2"/>
                </a:solidFill>
              </a:rPr>
              <a:t> </a:t>
            </a:r>
            <a:r>
              <a:rPr lang="en-IN" sz="1400" dirty="0" err="1" smtClean="0">
                <a:solidFill>
                  <a:schemeClr val="tx2"/>
                </a:solidFill>
              </a:rPr>
              <a:t>Prabhakar</a:t>
            </a:r>
            <a:r>
              <a:rPr lang="en-IN" sz="1400" dirty="0" smtClean="0">
                <a:solidFill>
                  <a:schemeClr val="tx2"/>
                </a:solidFill>
              </a:rPr>
              <a:t>, </a:t>
            </a:r>
            <a:r>
              <a:rPr lang="en-IN" sz="1400" dirty="0" err="1" smtClean="0">
                <a:solidFill>
                  <a:schemeClr val="tx2"/>
                </a:solidFill>
              </a:rPr>
              <a:t>Salla</a:t>
            </a:r>
            <a:r>
              <a:rPr lang="en-IN" sz="1400" dirty="0" smtClean="0">
                <a:solidFill>
                  <a:schemeClr val="tx2"/>
                </a:solidFill>
              </a:rPr>
              <a:t> </a:t>
            </a:r>
            <a:r>
              <a:rPr lang="en-IN" sz="1400" dirty="0" err="1" smtClean="0">
                <a:solidFill>
                  <a:schemeClr val="tx2"/>
                </a:solidFill>
              </a:rPr>
              <a:t>Gangi</a:t>
            </a:r>
            <a:r>
              <a:rPr lang="en-IN" sz="1400" dirty="0" smtClean="0">
                <a:solidFill>
                  <a:schemeClr val="tx2"/>
                </a:solidFill>
              </a:rPr>
              <a:t> Reddy, A. </a:t>
            </a:r>
            <a:r>
              <a:rPr lang="en-IN" sz="1400" dirty="0" err="1" smtClean="0">
                <a:solidFill>
                  <a:schemeClr val="tx2"/>
                </a:solidFill>
              </a:rPr>
              <a:t>Aadhi</a:t>
            </a:r>
            <a:r>
              <a:rPr lang="en-IN" sz="1400" dirty="0" smtClean="0">
                <a:solidFill>
                  <a:schemeClr val="tx2"/>
                </a:solidFill>
              </a:rPr>
              <a:t>, Ashok </a:t>
            </a:r>
            <a:r>
              <a:rPr lang="en-IN" sz="1400" dirty="0" err="1" smtClean="0">
                <a:solidFill>
                  <a:schemeClr val="tx2"/>
                </a:solidFill>
              </a:rPr>
              <a:t>Kumarb</a:t>
            </a:r>
            <a:r>
              <a:rPr lang="en-IN" sz="1400" dirty="0" smtClean="0">
                <a:solidFill>
                  <a:schemeClr val="tx2"/>
                </a:solidFill>
              </a:rPr>
              <a:t> P. </a:t>
            </a:r>
            <a:r>
              <a:rPr lang="en-IN" sz="1400" dirty="0" err="1" smtClean="0">
                <a:solidFill>
                  <a:schemeClr val="tx2"/>
                </a:solidFill>
              </a:rPr>
              <a:t>Chithrabhanu</a:t>
            </a:r>
            <a:r>
              <a:rPr lang="en-IN" sz="1400" dirty="0" smtClean="0">
                <a:solidFill>
                  <a:schemeClr val="tx2"/>
                </a:solidFill>
              </a:rPr>
              <a:t>, G.K. </a:t>
            </a:r>
            <a:r>
              <a:rPr lang="en-IN" sz="1400" dirty="0" err="1" smtClean="0">
                <a:solidFill>
                  <a:schemeClr val="tx2"/>
                </a:solidFill>
              </a:rPr>
              <a:t>Samanta</a:t>
            </a:r>
            <a:r>
              <a:rPr lang="en-IN" sz="1400" dirty="0" smtClean="0">
                <a:solidFill>
                  <a:schemeClr val="tx2"/>
                </a:solidFill>
              </a:rPr>
              <a:t>, R.P. Singh, Spatial 	distribution of Spontaneous Parametric Down-Converted Photons for higher order Optical Vortices, Optics 	Communications 326 (2014) 64.</a:t>
            </a:r>
          </a:p>
          <a:p>
            <a:pPr>
              <a:buFont typeface="Arial" pitchFamily="34" charset="0"/>
              <a:buChar char="•"/>
            </a:pPr>
            <a:r>
              <a:rPr lang="en-IN" sz="1400" dirty="0" smtClean="0">
                <a:solidFill>
                  <a:schemeClr val="tx2"/>
                </a:solidFill>
              </a:rPr>
              <a:t>     Koji Azuma, Kiyoshi Tamaki &amp; Hoi-</a:t>
            </a:r>
            <a:r>
              <a:rPr lang="en-IN" sz="1400" dirty="0" err="1" smtClean="0">
                <a:solidFill>
                  <a:schemeClr val="tx2"/>
                </a:solidFill>
              </a:rPr>
              <a:t>Kwong</a:t>
            </a:r>
            <a:r>
              <a:rPr lang="en-IN" sz="1400" dirty="0" smtClean="0">
                <a:solidFill>
                  <a:schemeClr val="tx2"/>
                </a:solidFill>
              </a:rPr>
              <a:t> Lo , All-photonic quantum repeaters, Nature Communications 6, Article 	number: 6787, 2015</a:t>
            </a:r>
          </a:p>
          <a:p>
            <a:pPr lvl="0" eaLnBrk="0" fontAlgn="base" hangingPunct="0">
              <a:spcBef>
                <a:spcPct val="0"/>
              </a:spcBef>
              <a:spcAft>
                <a:spcPct val="0"/>
              </a:spcAft>
              <a:buFont typeface="Arial" pitchFamily="34" charset="0"/>
              <a:buChar char="•"/>
            </a:pPr>
            <a:r>
              <a:rPr lang="en-US" sz="1400" dirty="0" smtClean="0">
                <a:solidFill>
                  <a:schemeClr val="tx2"/>
                </a:solidFill>
                <a:latin typeface="Arial" charset="0"/>
                <a:cs typeface="Arial" charset="0"/>
              </a:rPr>
              <a:t>     Xiao-Song Ma et  al., Quantum teleportation over 143 </a:t>
            </a:r>
            <a:r>
              <a:rPr lang="en-US" sz="1400" dirty="0" err="1" smtClean="0">
                <a:solidFill>
                  <a:schemeClr val="tx2"/>
                </a:solidFill>
                <a:latin typeface="Arial" charset="0"/>
                <a:cs typeface="Arial" charset="0"/>
              </a:rPr>
              <a:t>kilometres</a:t>
            </a:r>
            <a:r>
              <a:rPr lang="en-US" sz="1400" dirty="0" smtClean="0">
                <a:solidFill>
                  <a:schemeClr val="tx2"/>
                </a:solidFill>
                <a:latin typeface="Arial" charset="0"/>
                <a:cs typeface="Arial" charset="0"/>
              </a:rPr>
              <a:t> using active feed-forward, Nature 489,   	269273 (2012) </a:t>
            </a:r>
          </a:p>
          <a:p>
            <a:pPr lvl="0" eaLnBrk="0" fontAlgn="base" hangingPunct="0">
              <a:spcBef>
                <a:spcPct val="0"/>
              </a:spcBef>
              <a:spcAft>
                <a:spcPct val="0"/>
              </a:spcAft>
              <a:buFont typeface="Arial" pitchFamily="34" charset="0"/>
              <a:buChar char="•"/>
            </a:pPr>
            <a:r>
              <a:rPr lang="en-US" sz="1400" dirty="0" smtClean="0">
                <a:solidFill>
                  <a:schemeClr val="tx2"/>
                </a:solidFill>
                <a:latin typeface="Arial" charset="0"/>
                <a:cs typeface="Arial" charset="0"/>
              </a:rPr>
              <a:t>     F. </a:t>
            </a:r>
            <a:r>
              <a:rPr lang="en-US" sz="1400" dirty="0" err="1" smtClean="0">
                <a:solidFill>
                  <a:schemeClr val="tx2"/>
                </a:solidFill>
                <a:latin typeface="Arial" charset="0"/>
                <a:cs typeface="Arial" charset="0"/>
              </a:rPr>
              <a:t>Bussières</a:t>
            </a:r>
            <a:r>
              <a:rPr lang="en-US" sz="1400" dirty="0" smtClean="0">
                <a:solidFill>
                  <a:schemeClr val="tx2"/>
                </a:solidFill>
                <a:latin typeface="Arial" charset="0"/>
                <a:cs typeface="Arial" charset="0"/>
              </a:rPr>
              <a:t> et al., Quantum teleportation from a telecom-wavelength photon to a solid-state quantum 	memory, 	Nature Photonics 8 (2014) 775778 </a:t>
            </a:r>
          </a:p>
          <a:p>
            <a:pPr lvl="0" eaLnBrk="0" fontAlgn="base" hangingPunct="0">
              <a:spcBef>
                <a:spcPct val="0"/>
              </a:spcBef>
              <a:spcAft>
                <a:spcPct val="0"/>
              </a:spcAft>
              <a:buFont typeface="Arial" pitchFamily="34" charset="0"/>
              <a:buChar char="•"/>
            </a:pPr>
            <a:r>
              <a:rPr lang="en-US" sz="1400" dirty="0" smtClean="0">
                <a:solidFill>
                  <a:schemeClr val="tx2"/>
                </a:solidFill>
                <a:latin typeface="Arial" charset="0"/>
                <a:cs typeface="Arial" charset="0"/>
              </a:rPr>
              <a:t>     Xi-Lin Wang, Quantum teleportation of multiple degrees of freedom of a single photon, Nature 518 (2015) 	516519. </a:t>
            </a:r>
          </a:p>
          <a:p>
            <a:pPr>
              <a:buFont typeface="Arial" pitchFamily="34" charset="0"/>
              <a:buChar char="•"/>
            </a:pPr>
            <a:endParaRPr lang="en-IN" sz="1400" dirty="0">
              <a:solidFill>
                <a:schemeClr val="tx2"/>
              </a:solidFill>
            </a:endParaRPr>
          </a:p>
        </p:txBody>
      </p:sp>
      <p:sp>
        <p:nvSpPr>
          <p:cNvPr id="5" name="TextBox 4"/>
          <p:cNvSpPr txBox="1"/>
          <p:nvPr/>
        </p:nvSpPr>
        <p:spPr>
          <a:xfrm>
            <a:off x="611560" y="6011996"/>
            <a:ext cx="184731" cy="369332"/>
          </a:xfrm>
          <a:prstGeom prst="rect">
            <a:avLst/>
          </a:prstGeom>
          <a:noFill/>
        </p:spPr>
        <p:txBody>
          <a:bodyPr wrap="none" rtlCol="0">
            <a:spAutoFit/>
          </a:bodyPr>
          <a:lstStyle/>
          <a:p>
            <a:endParaRPr lang="en-IN" dirty="0">
              <a:solidFill>
                <a:schemeClr val="tx2"/>
              </a:solidFill>
            </a:endParaRPr>
          </a:p>
        </p:txBody>
      </p:sp>
      <p:sp>
        <p:nvSpPr>
          <p:cNvPr id="7" name="TextBox 6"/>
          <p:cNvSpPr txBox="1"/>
          <p:nvPr/>
        </p:nvSpPr>
        <p:spPr>
          <a:xfrm rot="19454186">
            <a:off x="2721849" y="2884140"/>
            <a:ext cx="2533066" cy="646331"/>
          </a:xfrm>
          <a:prstGeom prst="rect">
            <a:avLst/>
          </a:prstGeom>
          <a:noFill/>
        </p:spPr>
        <p:txBody>
          <a:bodyPr wrap="none" rtlCol="0">
            <a:spAutoFit/>
          </a:bodyPr>
          <a:lstStyle/>
          <a:p>
            <a:r>
              <a:rPr lang="en-IN" sz="3600" b="1" dirty="0" smtClean="0">
                <a:solidFill>
                  <a:srgbClr val="FF0000"/>
                </a:solidFill>
              </a:rPr>
              <a:t>Many works</a:t>
            </a:r>
            <a:endParaRPr lang="en-IN" sz="36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2568575" y="2693516"/>
            <a:ext cx="6575425" cy="1612900"/>
          </a:xfrm>
          <a:prstGeom prst="wedgeEllipseCallout">
            <a:avLst>
              <a:gd name="adj1" fmla="val -52338"/>
              <a:gd name="adj2" fmla="val 20384"/>
            </a:avLst>
          </a:prstGeom>
          <a:solidFill>
            <a:srgbClr val="CFE7F5"/>
          </a:solidFill>
          <a:ln w="9360">
            <a:solidFill>
              <a:srgbClr val="808080"/>
            </a:solidFill>
            <a:round/>
            <a:headEnd/>
            <a:tailEnd/>
          </a:ln>
        </p:spPr>
        <p:txBody>
          <a:bodyPr wrap="none" lIns="81639" tIns="40820" rIns="81639" bIns="40820" anchor="ctr"/>
          <a:lstStyle/>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a:solidFill>
                  <a:srgbClr val="000000"/>
                </a:solidFill>
                <a:latin typeface="Calibri" pitchFamily="34" charset="0"/>
              </a:rPr>
              <a:t>         The IDEA is that the two distant parties Alice and</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a:solidFill>
                  <a:srgbClr val="000000"/>
                </a:solidFill>
                <a:latin typeface="Calibri" pitchFamily="34" charset="0"/>
              </a:rPr>
              <a:t> Bob are supplied with finite ensemble of pure states </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a:solidFill>
                  <a:srgbClr val="000000"/>
                </a:solidFill>
                <a:latin typeface="Calibri" pitchFamily="34" charset="0"/>
              </a:rPr>
              <a:t>           from which they wish to extract the</a:t>
            </a:r>
          </a:p>
          <a:p>
            <a:pPr algn="ct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a:solidFill>
                  <a:srgbClr val="000000"/>
                </a:solidFill>
                <a:latin typeface="Calibri" pitchFamily="34" charset="0"/>
              </a:rPr>
              <a:t>         maximally entangled states (MESs).</a:t>
            </a:r>
          </a:p>
        </p:txBody>
      </p:sp>
      <p:sp>
        <p:nvSpPr>
          <p:cNvPr id="30723" name="Text Box 2"/>
          <p:cNvSpPr txBox="1">
            <a:spLocks noChangeArrowheads="1"/>
          </p:cNvSpPr>
          <p:nvPr/>
        </p:nvSpPr>
        <p:spPr bwMode="auto">
          <a:xfrm>
            <a:off x="184150" y="4722341"/>
            <a:ext cx="9031288" cy="390525"/>
          </a:xfrm>
          <a:prstGeom prst="rect">
            <a:avLst/>
          </a:prstGeom>
          <a:noFill/>
          <a:ln w="9525">
            <a:noFill/>
            <a:round/>
            <a:headEnd/>
            <a:tailEnd/>
          </a:ln>
        </p:spPr>
        <p:txBody>
          <a:bodyPr wrap="none" lIns="81639" tIns="40820"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r>
              <a:rPr lang="en-US" sz="2200">
                <a:solidFill>
                  <a:srgbClr val="FF0000"/>
                </a:solidFill>
                <a:latin typeface="Calibri" pitchFamily="34" charset="0"/>
              </a:rPr>
              <a:t>Entanglement concentration</a:t>
            </a:r>
            <a:r>
              <a:rPr lang="en-US">
                <a:solidFill>
                  <a:srgbClr val="000000"/>
                </a:solidFill>
                <a:latin typeface="Calibri" pitchFamily="34" charset="0"/>
              </a:rPr>
              <a:t> transforms a pure non maximally entangled state into MES</a:t>
            </a:r>
          </a:p>
        </p:txBody>
      </p:sp>
      <p:sp>
        <p:nvSpPr>
          <p:cNvPr id="30724" name="Text Box 3"/>
          <p:cNvSpPr txBox="1">
            <a:spLocks noChangeArrowheads="1"/>
          </p:cNvSpPr>
          <p:nvPr/>
        </p:nvSpPr>
        <p:spPr bwMode="auto">
          <a:xfrm>
            <a:off x="165100" y="5303366"/>
            <a:ext cx="8721725" cy="390525"/>
          </a:xfrm>
          <a:prstGeom prst="rect">
            <a:avLst/>
          </a:prstGeom>
          <a:noFill/>
          <a:ln w="9525">
            <a:noFill/>
            <a:round/>
            <a:headEnd/>
            <a:tailEnd/>
          </a:ln>
        </p:spPr>
        <p:txBody>
          <a:bodyPr wrap="none" lIns="81639" tIns="40820"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pPr>
            <a:r>
              <a:rPr lang="en-US" sz="2200">
                <a:solidFill>
                  <a:srgbClr val="FF0000"/>
                </a:solidFill>
                <a:latin typeface="Calibri" pitchFamily="34" charset="0"/>
              </a:rPr>
              <a:t>Entanglement distillation</a:t>
            </a:r>
            <a:r>
              <a:rPr lang="en-US">
                <a:solidFill>
                  <a:srgbClr val="000000"/>
                </a:solidFill>
                <a:latin typeface="Calibri" pitchFamily="34" charset="0"/>
              </a:rPr>
              <a:t> transforms a mixed non maximally entangled state into MES</a:t>
            </a:r>
          </a:p>
        </p:txBody>
      </p:sp>
      <p:pic>
        <p:nvPicPr>
          <p:cNvPr id="30725" name="Picture 4"/>
          <p:cNvPicPr>
            <a:picLocks noChangeAspect="1" noChangeArrowheads="1"/>
          </p:cNvPicPr>
          <p:nvPr/>
        </p:nvPicPr>
        <p:blipFill>
          <a:blip r:embed="rId2" cstate="print"/>
          <a:srcRect/>
          <a:stretch>
            <a:fillRect/>
          </a:stretch>
        </p:blipFill>
        <p:spPr bwMode="auto">
          <a:xfrm>
            <a:off x="165100" y="2726854"/>
            <a:ext cx="1911350" cy="1963737"/>
          </a:xfrm>
          <a:prstGeom prst="rect">
            <a:avLst/>
          </a:prstGeom>
          <a:noFill/>
          <a:ln w="9525">
            <a:noFill/>
            <a:round/>
            <a:headEnd/>
            <a:tailEnd/>
          </a:ln>
        </p:spPr>
      </p:pic>
      <p:sp>
        <p:nvSpPr>
          <p:cNvPr id="30727" name="Text Box 5"/>
          <p:cNvSpPr txBox="1">
            <a:spLocks noChangeArrowheads="1"/>
          </p:cNvSpPr>
          <p:nvPr/>
        </p:nvSpPr>
        <p:spPr bwMode="auto">
          <a:xfrm>
            <a:off x="0" y="404664"/>
            <a:ext cx="7823200" cy="349250"/>
          </a:xfrm>
          <a:prstGeom prst="rect">
            <a:avLst/>
          </a:prstGeom>
          <a:noFill/>
          <a:ln w="9525">
            <a:noFill/>
            <a:round/>
            <a:headEnd/>
            <a:tailEnd/>
          </a:ln>
        </p:spPr>
        <p:txBody>
          <a:bodyPr lIns="0" tIns="25471" rIns="0" bIns="0"/>
          <a:lstStyle/>
          <a:p>
            <a:pPr>
              <a:lnSpc>
                <a:spcPct val="90000"/>
              </a:lnSpc>
              <a:spcBef>
                <a:spcPts val="413"/>
              </a:spcBef>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b="1" dirty="0">
                <a:solidFill>
                  <a:srgbClr val="0000FF"/>
                </a:solidFill>
                <a:latin typeface="Calibri" pitchFamily="34" charset="0"/>
              </a:rPr>
              <a:t>D</a:t>
            </a:r>
            <a:r>
              <a:rPr lang="en-US" sz="2400" b="1" dirty="0">
                <a:solidFill>
                  <a:srgbClr val="0000FF"/>
                </a:solidFill>
                <a:latin typeface="DejaVu Sans"/>
              </a:rPr>
              <a:t>istributed Qubits  interact with the environment</a:t>
            </a:r>
          </a:p>
        </p:txBody>
      </p:sp>
      <p:sp>
        <p:nvSpPr>
          <p:cNvPr id="30728" name="Text Box 6"/>
          <p:cNvSpPr txBox="1">
            <a:spLocks noChangeArrowheads="1"/>
          </p:cNvSpPr>
          <p:nvPr/>
        </p:nvSpPr>
        <p:spPr bwMode="auto">
          <a:xfrm>
            <a:off x="0" y="1550516"/>
            <a:ext cx="4143375" cy="314325"/>
          </a:xfrm>
          <a:prstGeom prst="rect">
            <a:avLst/>
          </a:prstGeom>
          <a:noFill/>
          <a:ln w="9525">
            <a:noFill/>
            <a:round/>
            <a:headEnd/>
            <a:tailEnd/>
          </a:ln>
        </p:spPr>
        <p:txBody>
          <a:bodyPr wrap="none" lIns="81639" tIns="55188"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a:solidFill>
                  <a:srgbClr val="0000FF"/>
                </a:solidFill>
                <a:latin typeface="DejaVu Sans"/>
              </a:rPr>
              <a:t>Gets noisy due to storage processing and  transmission</a:t>
            </a:r>
          </a:p>
        </p:txBody>
      </p:sp>
      <p:sp>
        <p:nvSpPr>
          <p:cNvPr id="14" name="Text Box 13"/>
          <p:cNvSpPr txBox="1">
            <a:spLocks noChangeArrowheads="1"/>
          </p:cNvSpPr>
          <p:nvPr/>
        </p:nvSpPr>
        <p:spPr bwMode="auto">
          <a:xfrm>
            <a:off x="6679405" y="908720"/>
            <a:ext cx="4929190" cy="642942"/>
          </a:xfrm>
          <a:prstGeom prst="rect">
            <a:avLst/>
          </a:prstGeom>
          <a:noFill/>
          <a:ln w="9525">
            <a:noFill/>
            <a:round/>
            <a:headEnd/>
            <a:tailEnd/>
          </a:ln>
          <a:scene3d>
            <a:camera prst="orthographicFront">
              <a:rot lat="2400000" lon="600000" rev="0"/>
            </a:camera>
            <a:lightRig rig="threePt" dir="t"/>
          </a:scene3d>
        </p:spPr>
        <p:txBody>
          <a:bodyPr wrap="none" lIns="81639" tIns="40820" rIns="81639" bIns="40820"/>
          <a:lstStyle/>
          <a:p>
            <a:pPr fontAlgn="auto">
              <a:spcBef>
                <a:spcPts val="0"/>
              </a:spcBef>
              <a:spcAft>
                <a:spcPts val="0"/>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defRPr/>
            </a:pPr>
            <a:r>
              <a:rPr lang="en-US" sz="4000" dirty="0">
                <a:solidFill>
                  <a:srgbClr val="00B050"/>
                </a:solidFill>
                <a:latin typeface="+mn-lt"/>
                <a:cs typeface="+mn-cs"/>
              </a:rPr>
              <a:t>Problem</a:t>
            </a:r>
          </a:p>
        </p:txBody>
      </p:sp>
      <p:sp>
        <p:nvSpPr>
          <p:cNvPr id="30730" name="Text Box 14"/>
          <p:cNvSpPr txBox="1">
            <a:spLocks noChangeArrowheads="1"/>
          </p:cNvSpPr>
          <p:nvPr/>
        </p:nvSpPr>
        <p:spPr bwMode="auto">
          <a:xfrm>
            <a:off x="8724900" y="764704"/>
            <a:ext cx="419100" cy="1358900"/>
          </a:xfrm>
          <a:prstGeom prst="rect">
            <a:avLst/>
          </a:prstGeom>
          <a:noFill/>
          <a:ln w="9525">
            <a:noFill/>
            <a:round/>
            <a:headEnd/>
            <a:tailEnd/>
          </a:ln>
        </p:spPr>
        <p:txBody>
          <a:bodyPr wrap="none" lIns="81639" tIns="40820" rIns="81639" bIns="40820"/>
          <a:lstStyle/>
          <a:p>
            <a:pP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730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843213" y="939800"/>
            <a:ext cx="2627312" cy="1201738"/>
          </a:xfrm>
          <a:prstGeom prst="rect">
            <a:avLst/>
          </a:prstGeom>
          <a:noFill/>
          <a:ln w="9525">
            <a:noFill/>
            <a:miter lim="800000"/>
            <a:headEnd/>
            <a:tailEnd/>
          </a:ln>
        </p:spPr>
      </p:pic>
      <p:sp>
        <p:nvSpPr>
          <p:cNvPr id="35843" name="TextBox 2"/>
          <p:cNvSpPr txBox="1">
            <a:spLocks noChangeArrowheads="1"/>
          </p:cNvSpPr>
          <p:nvPr/>
        </p:nvSpPr>
        <p:spPr bwMode="auto">
          <a:xfrm>
            <a:off x="1600200" y="2184400"/>
            <a:ext cx="4564063" cy="638175"/>
          </a:xfrm>
          <a:prstGeom prst="rect">
            <a:avLst/>
          </a:prstGeom>
          <a:noFill/>
          <a:ln w="9525">
            <a:noFill/>
            <a:miter lim="800000"/>
            <a:headEnd/>
            <a:tailEnd/>
          </a:ln>
        </p:spPr>
        <p:txBody>
          <a:bodyPr wrap="none" lIns="82945" tIns="41473" rIns="82945" bIns="41473">
            <a:spAutoFit/>
          </a:bodyPr>
          <a:lstStyle/>
          <a:p>
            <a:r>
              <a:rPr lang="en-IN">
                <a:solidFill>
                  <a:srgbClr val="002060"/>
                </a:solidFill>
                <a:latin typeface="Calibri" pitchFamily="34" charset="0"/>
              </a:rPr>
              <a:t>Quantum citcuit for qubit-assisted optimal ECP</a:t>
            </a:r>
          </a:p>
          <a:p>
            <a:r>
              <a:rPr lang="en-IN">
                <a:solidFill>
                  <a:srgbClr val="002060"/>
                </a:solidFill>
                <a:latin typeface="Calibri" pitchFamily="34" charset="0"/>
              </a:rPr>
              <a:t>proposed by S. Bandyopadhyay  in circuit form.</a:t>
            </a:r>
          </a:p>
        </p:txBody>
      </p:sp>
      <p:sp>
        <p:nvSpPr>
          <p:cNvPr id="35844" name="TextBox 3"/>
          <p:cNvSpPr txBox="1">
            <a:spLocks noChangeArrowheads="1"/>
          </p:cNvSpPr>
          <p:nvPr/>
        </p:nvSpPr>
        <p:spPr bwMode="auto">
          <a:xfrm>
            <a:off x="2843213" y="285750"/>
            <a:ext cx="3667125" cy="468313"/>
          </a:xfrm>
          <a:prstGeom prst="rect">
            <a:avLst/>
          </a:prstGeom>
          <a:noFill/>
          <a:ln w="9525">
            <a:noFill/>
            <a:miter lim="800000"/>
            <a:headEnd/>
            <a:tailEnd/>
          </a:ln>
        </p:spPr>
        <p:txBody>
          <a:bodyPr wrap="none" lIns="82945" tIns="41473" rIns="82945" bIns="41473">
            <a:spAutoFit/>
          </a:bodyPr>
          <a:lstStyle/>
          <a:p>
            <a:r>
              <a:rPr lang="en-IN" sz="2500">
                <a:solidFill>
                  <a:srgbClr val="002060"/>
                </a:solidFill>
                <a:latin typeface="Calibri" pitchFamily="34" charset="0"/>
              </a:rPr>
              <a:t>Qubit-assisted optimal ECP</a:t>
            </a:r>
            <a:endParaRPr lang="en-IN" sz="2500">
              <a:latin typeface="Calibri" pitchFamily="34" charset="0"/>
            </a:endParaRPr>
          </a:p>
        </p:txBody>
      </p:sp>
      <p:pic>
        <p:nvPicPr>
          <p:cNvPr id="35845" name="Picture 3"/>
          <p:cNvPicPr>
            <a:picLocks noChangeAspect="1" noChangeArrowheads="1"/>
          </p:cNvPicPr>
          <p:nvPr/>
        </p:nvPicPr>
        <p:blipFill>
          <a:blip r:embed="rId3" cstate="print"/>
          <a:srcRect/>
          <a:stretch>
            <a:fillRect/>
          </a:stretch>
        </p:blipFill>
        <p:spPr bwMode="auto">
          <a:xfrm>
            <a:off x="1392238" y="3221038"/>
            <a:ext cx="4597400" cy="1806575"/>
          </a:xfrm>
          <a:prstGeom prst="rect">
            <a:avLst/>
          </a:prstGeom>
          <a:noFill/>
          <a:ln w="9525">
            <a:noFill/>
            <a:miter lim="800000"/>
            <a:headEnd/>
            <a:tailEnd/>
          </a:ln>
        </p:spPr>
      </p:pic>
      <p:pic>
        <p:nvPicPr>
          <p:cNvPr id="35846" name="Picture 4"/>
          <p:cNvPicPr>
            <a:picLocks noChangeAspect="1" noChangeArrowheads="1"/>
          </p:cNvPicPr>
          <p:nvPr/>
        </p:nvPicPr>
        <p:blipFill>
          <a:blip r:embed="rId4" cstate="print"/>
          <a:srcRect/>
          <a:stretch>
            <a:fillRect/>
          </a:stretch>
        </p:blipFill>
        <p:spPr bwMode="auto">
          <a:xfrm>
            <a:off x="2566988" y="5364163"/>
            <a:ext cx="3335337" cy="519112"/>
          </a:xfrm>
          <a:prstGeom prst="rect">
            <a:avLst/>
          </a:prstGeom>
          <a:noFill/>
          <a:ln w="9525">
            <a:noFill/>
            <a:miter lim="800000"/>
            <a:headEnd/>
            <a:tailEnd/>
          </a:ln>
        </p:spPr>
      </p:pic>
      <p:sp>
        <p:nvSpPr>
          <p:cNvPr id="7" name="TextBox 6"/>
          <p:cNvSpPr txBox="1"/>
          <p:nvPr/>
        </p:nvSpPr>
        <p:spPr>
          <a:xfrm rot="19771111">
            <a:off x="1527706" y="1394855"/>
            <a:ext cx="4380865" cy="3785652"/>
          </a:xfrm>
          <a:prstGeom prst="rect">
            <a:avLst/>
          </a:prstGeom>
          <a:noFill/>
        </p:spPr>
        <p:txBody>
          <a:bodyPr wrap="square" rtlCol="0">
            <a:spAutoFit/>
          </a:bodyPr>
          <a:lstStyle/>
          <a:p>
            <a:pPr algn="ctr"/>
            <a:r>
              <a:rPr lang="en-IN" sz="4800" b="1" dirty="0" smtClean="0">
                <a:solidFill>
                  <a:srgbClr val="FF0000"/>
                </a:solidFill>
              </a:rPr>
              <a:t>We need a CNOT or a TWO QUBIT ENTANGLING GATE</a:t>
            </a:r>
            <a:endParaRPr lang="en-IN"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1619672" y="620688"/>
            <a:ext cx="6076950" cy="3190875"/>
          </a:xfrm>
          <a:prstGeom prst="rect">
            <a:avLst/>
          </a:prstGeom>
          <a:noFill/>
          <a:ln w="9525">
            <a:noFill/>
            <a:miter lim="800000"/>
            <a:headEnd/>
            <a:tailEnd/>
          </a:ln>
        </p:spPr>
      </p:pic>
      <p:pic>
        <p:nvPicPr>
          <p:cNvPr id="117763" name="Picture 3"/>
          <p:cNvPicPr>
            <a:picLocks noChangeAspect="1" noChangeArrowheads="1"/>
          </p:cNvPicPr>
          <p:nvPr/>
        </p:nvPicPr>
        <p:blipFill>
          <a:blip r:embed="rId3" cstate="print"/>
          <a:srcRect/>
          <a:stretch>
            <a:fillRect/>
          </a:stretch>
        </p:blipFill>
        <p:spPr bwMode="auto">
          <a:xfrm>
            <a:off x="2051720" y="4221088"/>
            <a:ext cx="5086350" cy="2266950"/>
          </a:xfrm>
          <a:prstGeom prst="rect">
            <a:avLst/>
          </a:prstGeom>
          <a:noFill/>
          <a:ln w="9525">
            <a:noFill/>
            <a:miter lim="800000"/>
            <a:headEnd/>
            <a:tailEnd/>
          </a:ln>
        </p:spPr>
      </p:pic>
      <p:sp>
        <p:nvSpPr>
          <p:cNvPr id="5" name="Rectangle 4"/>
          <p:cNvSpPr/>
          <p:nvPr/>
        </p:nvSpPr>
        <p:spPr>
          <a:xfrm>
            <a:off x="323528" y="0"/>
            <a:ext cx="8280920" cy="646331"/>
          </a:xfrm>
          <a:prstGeom prst="rect">
            <a:avLst/>
          </a:prstGeom>
        </p:spPr>
        <p:txBody>
          <a:bodyPr wrap="square">
            <a:spAutoFit/>
          </a:bodyPr>
          <a:lstStyle/>
          <a:p>
            <a:r>
              <a:rPr lang="en-IN" dirty="0" smtClean="0"/>
              <a:t>Schematic diagram of optical quantum circuits for implementation of an ECP using (a) linear optical elements, and (b) nonlinear (Kerr medium) and linear optical elements.</a:t>
            </a:r>
            <a:endParaRPr lang="en-IN" dirty="0"/>
          </a:p>
        </p:txBody>
      </p:sp>
      <p:sp>
        <p:nvSpPr>
          <p:cNvPr id="6" name="TextBox 5"/>
          <p:cNvSpPr txBox="1"/>
          <p:nvPr/>
        </p:nvSpPr>
        <p:spPr>
          <a:xfrm>
            <a:off x="4355976" y="3933056"/>
            <a:ext cx="436338" cy="369332"/>
          </a:xfrm>
          <a:prstGeom prst="rect">
            <a:avLst/>
          </a:prstGeom>
          <a:noFill/>
        </p:spPr>
        <p:txBody>
          <a:bodyPr wrap="none" rtlCol="0">
            <a:spAutoFit/>
          </a:bodyPr>
          <a:lstStyle/>
          <a:p>
            <a:r>
              <a:rPr lang="en-IN" dirty="0" smtClean="0"/>
              <a:t>(a)</a:t>
            </a:r>
            <a:endParaRPr lang="en-IN" dirty="0"/>
          </a:p>
        </p:txBody>
      </p:sp>
      <p:sp>
        <p:nvSpPr>
          <p:cNvPr id="7" name="TextBox 6"/>
          <p:cNvSpPr txBox="1"/>
          <p:nvPr/>
        </p:nvSpPr>
        <p:spPr>
          <a:xfrm>
            <a:off x="4508376" y="6444044"/>
            <a:ext cx="447558" cy="369332"/>
          </a:xfrm>
          <a:prstGeom prst="rect">
            <a:avLst/>
          </a:prstGeom>
          <a:noFill/>
        </p:spPr>
        <p:txBody>
          <a:bodyPr wrap="none" rtlCol="0">
            <a:spAutoFit/>
          </a:bodyPr>
          <a:lstStyle/>
          <a:p>
            <a:r>
              <a:rPr lang="en-IN" dirty="0" smtClean="0"/>
              <a:t>(b)</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412776"/>
            <a:ext cx="5586337" cy="3108543"/>
          </a:xfrm>
          <a:prstGeom prst="rect">
            <a:avLst/>
          </a:prstGeom>
          <a:noFill/>
        </p:spPr>
        <p:txBody>
          <a:bodyPr wrap="none" rtlCol="0">
            <a:spAutoFit/>
          </a:bodyPr>
          <a:lstStyle/>
          <a:p>
            <a:r>
              <a:rPr lang="en-IN" sz="3200" dirty="0" smtClean="0">
                <a:solidFill>
                  <a:srgbClr val="00B050"/>
                </a:solidFill>
              </a:rPr>
              <a:t>Dr. </a:t>
            </a:r>
            <a:r>
              <a:rPr lang="en-IN" sz="3200" dirty="0" err="1" smtClean="0">
                <a:solidFill>
                  <a:srgbClr val="00B050"/>
                </a:solidFill>
              </a:rPr>
              <a:t>Somshubhro</a:t>
            </a:r>
            <a:r>
              <a:rPr lang="en-IN" sz="3200" dirty="0" smtClean="0">
                <a:solidFill>
                  <a:srgbClr val="00B050"/>
                </a:solidFill>
              </a:rPr>
              <a:t> </a:t>
            </a:r>
            <a:r>
              <a:rPr lang="en-IN" sz="3200" dirty="0" err="1" smtClean="0">
                <a:solidFill>
                  <a:srgbClr val="00B050"/>
                </a:solidFill>
              </a:rPr>
              <a:t>Bandyopadhyay</a:t>
            </a:r>
            <a:endParaRPr lang="en-IN" sz="3200" dirty="0" smtClean="0">
              <a:solidFill>
                <a:srgbClr val="00B050"/>
              </a:solidFill>
            </a:endParaRPr>
          </a:p>
          <a:p>
            <a:r>
              <a:rPr lang="en-IN" sz="3200" dirty="0" smtClean="0">
                <a:solidFill>
                  <a:srgbClr val="00B050"/>
                </a:solidFill>
              </a:rPr>
              <a:t>Dr. </a:t>
            </a:r>
            <a:r>
              <a:rPr lang="en-IN" sz="3200" dirty="0" err="1" smtClean="0">
                <a:solidFill>
                  <a:srgbClr val="00B050"/>
                </a:solidFill>
              </a:rPr>
              <a:t>Achintya</a:t>
            </a:r>
            <a:r>
              <a:rPr lang="en-IN" sz="3200" dirty="0" smtClean="0">
                <a:solidFill>
                  <a:srgbClr val="00B050"/>
                </a:solidFill>
              </a:rPr>
              <a:t> </a:t>
            </a:r>
            <a:r>
              <a:rPr lang="en-IN" sz="3200" dirty="0" err="1" smtClean="0">
                <a:solidFill>
                  <a:srgbClr val="00B050"/>
                </a:solidFill>
              </a:rPr>
              <a:t>Singha</a:t>
            </a:r>
            <a:endParaRPr lang="en-IN" sz="3200" dirty="0" smtClean="0">
              <a:solidFill>
                <a:srgbClr val="00B050"/>
              </a:solidFill>
            </a:endParaRPr>
          </a:p>
          <a:p>
            <a:r>
              <a:rPr lang="en-IN" sz="3200" dirty="0" err="1" smtClean="0">
                <a:solidFill>
                  <a:srgbClr val="00B050"/>
                </a:solidFill>
              </a:rPr>
              <a:t>Saronath</a:t>
            </a:r>
            <a:r>
              <a:rPr lang="en-IN" sz="3200" dirty="0" smtClean="0">
                <a:solidFill>
                  <a:srgbClr val="00B050"/>
                </a:solidFill>
              </a:rPr>
              <a:t> </a:t>
            </a:r>
            <a:r>
              <a:rPr lang="en-IN" sz="3200" dirty="0" err="1" smtClean="0">
                <a:solidFill>
                  <a:srgbClr val="00B050"/>
                </a:solidFill>
              </a:rPr>
              <a:t>Halder</a:t>
            </a:r>
            <a:endParaRPr lang="en-IN" sz="3200" dirty="0" smtClean="0">
              <a:solidFill>
                <a:srgbClr val="00B050"/>
              </a:solidFill>
            </a:endParaRPr>
          </a:p>
          <a:p>
            <a:r>
              <a:rPr lang="en-IN" sz="3200" dirty="0" err="1" smtClean="0">
                <a:solidFill>
                  <a:srgbClr val="00B050"/>
                </a:solidFill>
              </a:rPr>
              <a:t>Prasenjit</a:t>
            </a:r>
            <a:r>
              <a:rPr lang="en-IN" sz="3200" dirty="0" smtClean="0">
                <a:solidFill>
                  <a:srgbClr val="00B050"/>
                </a:solidFill>
              </a:rPr>
              <a:t> Dev</a:t>
            </a:r>
          </a:p>
          <a:p>
            <a:endParaRPr lang="en-IN" sz="3200" dirty="0" smtClean="0">
              <a:solidFill>
                <a:srgbClr val="00B050"/>
              </a:solidFill>
            </a:endParaRPr>
          </a:p>
          <a:p>
            <a:endParaRPr lang="en-IN" dirty="0" smtClean="0"/>
          </a:p>
          <a:p>
            <a:endParaRPr lang="en-IN" dirty="0"/>
          </a:p>
        </p:txBody>
      </p:sp>
      <p:sp>
        <p:nvSpPr>
          <p:cNvPr id="3" name="TextBox 2"/>
          <p:cNvSpPr txBox="1"/>
          <p:nvPr/>
        </p:nvSpPr>
        <p:spPr>
          <a:xfrm>
            <a:off x="3131840" y="476672"/>
            <a:ext cx="1883401" cy="923330"/>
          </a:xfrm>
          <a:prstGeom prst="rect">
            <a:avLst/>
          </a:prstGeom>
          <a:noFill/>
        </p:spPr>
        <p:txBody>
          <a:bodyPr wrap="none" rtlCol="0">
            <a:spAutoFit/>
          </a:bodyPr>
          <a:lstStyle/>
          <a:p>
            <a:r>
              <a:rPr lang="en-IN" sz="5400" b="1" dirty="0" smtClean="0">
                <a:solidFill>
                  <a:schemeClr val="accent1"/>
                </a:solidFill>
                <a:effectLst>
                  <a:outerShdw blurRad="38100" dist="38100" dir="2700000" algn="tl">
                    <a:srgbClr val="000000">
                      <a:alpha val="43137"/>
                    </a:srgbClr>
                  </a:outerShdw>
                </a:effectLst>
              </a:rPr>
              <a:t>TEAM</a:t>
            </a:r>
            <a:endParaRPr lang="en-IN" sz="5400" b="1" dirty="0">
              <a:solidFill>
                <a:schemeClr val="accent1"/>
              </a:solidFill>
              <a:effectLst>
                <a:outerShdw blurRad="38100" dist="38100" dir="2700000" algn="tl">
                  <a:srgbClr val="000000">
                    <a:alpha val="43137"/>
                  </a:srgbClr>
                </a:outerShdw>
              </a:effectLst>
            </a:endParaRPr>
          </a:p>
        </p:txBody>
      </p:sp>
      <p:sp>
        <p:nvSpPr>
          <p:cNvPr id="4" name="TextBox 3"/>
          <p:cNvSpPr txBox="1"/>
          <p:nvPr/>
        </p:nvSpPr>
        <p:spPr>
          <a:xfrm>
            <a:off x="157088" y="3861048"/>
            <a:ext cx="8879408" cy="25545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IN" sz="3200" b="1" dirty="0" smtClean="0">
                <a:solidFill>
                  <a:srgbClr val="0070C0"/>
                </a:solidFill>
              </a:rPr>
              <a:t>Special thanks  to  </a:t>
            </a:r>
          </a:p>
          <a:p>
            <a:pPr algn="ctr"/>
            <a:r>
              <a:rPr lang="en-IN" sz="3200" b="1" dirty="0" smtClean="0">
                <a:solidFill>
                  <a:srgbClr val="0070C0"/>
                </a:solidFill>
              </a:rPr>
              <a:t>Prof. Anirban Pathak, Prof. R P Singh </a:t>
            </a:r>
          </a:p>
          <a:p>
            <a:pPr algn="ctr"/>
            <a:r>
              <a:rPr lang="en-IN" sz="3200" b="1" dirty="0" smtClean="0">
                <a:solidFill>
                  <a:srgbClr val="0070C0"/>
                </a:solidFill>
              </a:rPr>
              <a:t> Prof. </a:t>
            </a:r>
            <a:r>
              <a:rPr lang="en-IN" sz="3200" b="1" dirty="0" err="1" smtClean="0">
                <a:solidFill>
                  <a:srgbClr val="0070C0"/>
                </a:solidFill>
              </a:rPr>
              <a:t>Konrad</a:t>
            </a:r>
            <a:r>
              <a:rPr lang="en-IN" sz="3200" b="1" dirty="0" smtClean="0">
                <a:solidFill>
                  <a:srgbClr val="0070C0"/>
                </a:solidFill>
              </a:rPr>
              <a:t> </a:t>
            </a:r>
            <a:r>
              <a:rPr lang="en-IN" sz="3200" b="1" dirty="0" err="1" smtClean="0">
                <a:solidFill>
                  <a:srgbClr val="0070C0"/>
                </a:solidFill>
              </a:rPr>
              <a:t>Banasaek</a:t>
            </a:r>
            <a:endParaRPr lang="en-IN" sz="3200" b="1" dirty="0" smtClean="0">
              <a:solidFill>
                <a:srgbClr val="0070C0"/>
              </a:solidFill>
            </a:endParaRPr>
          </a:p>
          <a:p>
            <a:pPr algn="ctr"/>
            <a:r>
              <a:rPr lang="en-IN" sz="3200" b="1" dirty="0" err="1" smtClean="0">
                <a:solidFill>
                  <a:srgbClr val="0070C0"/>
                </a:solidFill>
              </a:rPr>
              <a:t>Chitrabhanu</a:t>
            </a:r>
            <a:r>
              <a:rPr lang="en-IN" sz="3200" b="1" dirty="0" smtClean="0">
                <a:solidFill>
                  <a:srgbClr val="0070C0"/>
                </a:solidFill>
              </a:rPr>
              <a:t>  and  PRL optic optics group</a:t>
            </a:r>
          </a:p>
          <a:p>
            <a:pPr algn="ctr"/>
            <a:r>
              <a:rPr lang="en-IN" sz="3200" b="1" dirty="0" smtClean="0">
                <a:solidFill>
                  <a:srgbClr val="0070C0"/>
                </a:solidFill>
              </a:rPr>
              <a:t> for motivation and support.</a:t>
            </a:r>
            <a:endParaRPr lang="en-IN" sz="3200" b="1" dirty="0">
              <a:solidFill>
                <a:srgbClr val="0070C0"/>
              </a:solidFill>
            </a:endParaRPr>
          </a:p>
        </p:txBody>
      </p:sp>
      <p:sp>
        <p:nvSpPr>
          <p:cNvPr id="6" name="TextBox 5"/>
          <p:cNvSpPr txBox="1"/>
          <p:nvPr/>
        </p:nvSpPr>
        <p:spPr>
          <a:xfrm>
            <a:off x="971600" y="1556792"/>
            <a:ext cx="572593" cy="1569660"/>
          </a:xfrm>
          <a:prstGeom prst="rect">
            <a:avLst/>
          </a:prstGeom>
          <a:noFill/>
        </p:spPr>
        <p:txBody>
          <a:bodyPr wrap="none" rtlCol="0">
            <a:spAutoFit/>
          </a:bodyPr>
          <a:lstStyle/>
          <a:p>
            <a:r>
              <a:rPr lang="en-IN" sz="9600" dirty="0" smtClean="0">
                <a:solidFill>
                  <a:srgbClr val="FFC000"/>
                </a:solidFill>
              </a:rPr>
              <a:t>{</a:t>
            </a:r>
            <a:endParaRPr lang="en-IN" sz="9600" dirty="0">
              <a:solidFill>
                <a:srgbClr val="FFC000"/>
              </a:solidFill>
            </a:endParaRPr>
          </a:p>
        </p:txBody>
      </p:sp>
      <p:sp>
        <p:nvSpPr>
          <p:cNvPr id="7" name="TextBox 6"/>
          <p:cNvSpPr txBox="1"/>
          <p:nvPr/>
        </p:nvSpPr>
        <p:spPr>
          <a:xfrm>
            <a:off x="7812360" y="1628800"/>
            <a:ext cx="572593" cy="1569660"/>
          </a:xfrm>
          <a:prstGeom prst="rect">
            <a:avLst/>
          </a:prstGeom>
          <a:noFill/>
        </p:spPr>
        <p:txBody>
          <a:bodyPr wrap="none" rtlCol="0">
            <a:spAutoFit/>
          </a:bodyPr>
          <a:lstStyle/>
          <a:p>
            <a:r>
              <a:rPr lang="en-IN" sz="9600" dirty="0" smtClean="0">
                <a:solidFill>
                  <a:srgbClr val="FFC000"/>
                </a:solidFill>
              </a:rPr>
              <a:t>}</a:t>
            </a:r>
            <a:endParaRPr lang="en-IN" sz="9600" dirty="0">
              <a:solidFill>
                <a:srgbClr val="FFC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2852936"/>
            <a:ext cx="3020507" cy="830997"/>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IN" sz="4800" b="1" dirty="0" smtClean="0">
                <a:ln>
                  <a:solidFill>
                    <a:srgbClr val="00B050"/>
                  </a:solidFill>
                </a:ln>
                <a:solidFill>
                  <a:srgbClr val="FFFF00"/>
                </a:solidFill>
                <a:effectLst>
                  <a:outerShdw blurRad="38100" dist="38100" dir="2700000" algn="tl">
                    <a:srgbClr val="000000">
                      <a:alpha val="43137"/>
                    </a:srgbClr>
                  </a:outerShdw>
                </a:effectLst>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6600"/>
                </a:solidFill>
              </a:rPr>
              <a:t>Outline</a:t>
            </a:r>
            <a:endParaRPr lang="en-IN" dirty="0">
              <a:solidFill>
                <a:srgbClr val="006600"/>
              </a:solidFill>
            </a:endParaRPr>
          </a:p>
        </p:txBody>
      </p:sp>
      <p:sp>
        <p:nvSpPr>
          <p:cNvPr id="5" name="TextBox 4"/>
          <p:cNvSpPr txBox="1"/>
          <p:nvPr/>
        </p:nvSpPr>
        <p:spPr>
          <a:xfrm>
            <a:off x="539552" y="1700808"/>
            <a:ext cx="8551957" cy="3600986"/>
          </a:xfrm>
          <a:prstGeom prst="rect">
            <a:avLst/>
          </a:prstGeom>
          <a:noFill/>
        </p:spPr>
        <p:txBody>
          <a:bodyPr wrap="none" rtlCol="0">
            <a:spAutoFit/>
          </a:bodyPr>
          <a:lstStyle/>
          <a:p>
            <a:r>
              <a:rPr lang="en-IN" sz="3200" dirty="0" smtClean="0">
                <a:solidFill>
                  <a:srgbClr val="006600"/>
                </a:solidFill>
                <a:effectLst>
                  <a:outerShdw blurRad="38100" dist="38100" dir="2700000" algn="tl">
                    <a:srgbClr val="000000">
                      <a:alpha val="43137"/>
                    </a:srgbClr>
                  </a:outerShdw>
                </a:effectLst>
              </a:rPr>
              <a:t>SPONTANEOUS PARAMETRIC DOWN CONVERSION</a:t>
            </a:r>
          </a:p>
          <a:p>
            <a:r>
              <a:rPr lang="en-IN" sz="3200" dirty="0" smtClean="0">
                <a:solidFill>
                  <a:srgbClr val="006600"/>
                </a:solidFill>
                <a:effectLst>
                  <a:outerShdw blurRad="38100" dist="38100" dir="2700000" algn="tl">
                    <a:srgbClr val="000000">
                      <a:alpha val="43137"/>
                    </a:srgbClr>
                  </a:outerShdw>
                </a:effectLst>
              </a:rPr>
              <a:t>SET UP: OPTICAL COMPONENTS</a:t>
            </a:r>
          </a:p>
          <a:p>
            <a:r>
              <a:rPr lang="en-IN" sz="3200" dirty="0" smtClean="0">
                <a:solidFill>
                  <a:srgbClr val="006600"/>
                </a:solidFill>
                <a:effectLst>
                  <a:outerShdw blurRad="38100" dist="38100" dir="2700000" algn="tl">
                    <a:srgbClr val="000000">
                      <a:alpha val="43137"/>
                    </a:srgbClr>
                  </a:outerShdw>
                </a:effectLst>
              </a:rPr>
              <a:t>	  DETECTORS</a:t>
            </a:r>
          </a:p>
          <a:p>
            <a:r>
              <a:rPr lang="en-IN" sz="3200" dirty="0" smtClean="0">
                <a:solidFill>
                  <a:srgbClr val="006600"/>
                </a:solidFill>
                <a:effectLst>
                  <a:outerShdw blurRad="38100" dist="38100" dir="2700000" algn="tl">
                    <a:srgbClr val="000000">
                      <a:alpha val="43137"/>
                    </a:srgbClr>
                  </a:outerShdw>
                </a:effectLst>
              </a:rPr>
              <a:t>ELECTRONICS</a:t>
            </a:r>
          </a:p>
          <a:p>
            <a:r>
              <a:rPr lang="en-IN" sz="3200" dirty="0" smtClean="0">
                <a:solidFill>
                  <a:srgbClr val="006600"/>
                </a:solidFill>
                <a:effectLst>
                  <a:outerShdw blurRad="38100" dist="38100" dir="2700000" algn="tl">
                    <a:srgbClr val="000000">
                      <a:alpha val="43137"/>
                    </a:srgbClr>
                  </a:outerShdw>
                </a:effectLst>
              </a:rPr>
              <a:t>UNDERGRADUATE EXPERIMENTS</a:t>
            </a:r>
          </a:p>
          <a:p>
            <a:r>
              <a:rPr lang="en-IN" sz="3200" dirty="0" smtClean="0">
                <a:solidFill>
                  <a:srgbClr val="006600"/>
                </a:solidFill>
                <a:effectLst>
                  <a:outerShdw blurRad="38100" dist="38100" dir="2700000" algn="tl">
                    <a:srgbClr val="000000">
                      <a:alpha val="43137"/>
                    </a:srgbClr>
                  </a:outerShdw>
                </a:effectLst>
              </a:rPr>
              <a:t>QUANTUM COMMUNICATION</a:t>
            </a:r>
          </a:p>
          <a:p>
            <a:endParaRPr lang="en-IN" dirty="0" smtClean="0"/>
          </a:p>
          <a:p>
            <a:endParaRPr lang="en-I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4" cstate="print"/>
          <a:srcRect/>
          <a:stretch>
            <a:fillRect/>
          </a:stretch>
        </p:blipFill>
        <p:spPr bwMode="auto">
          <a:xfrm>
            <a:off x="4283968" y="548680"/>
            <a:ext cx="4076700" cy="2419350"/>
          </a:xfrm>
          <a:prstGeom prst="rect">
            <a:avLst/>
          </a:prstGeom>
          <a:noFill/>
          <a:ln w="9525">
            <a:noFill/>
            <a:miter lim="800000"/>
            <a:headEnd/>
            <a:tailEnd/>
          </a:ln>
        </p:spPr>
      </p:pic>
      <p:sp>
        <p:nvSpPr>
          <p:cNvPr id="6" name="TextBox 5"/>
          <p:cNvSpPr txBox="1"/>
          <p:nvPr/>
        </p:nvSpPr>
        <p:spPr>
          <a:xfrm>
            <a:off x="251520" y="548680"/>
            <a:ext cx="7272808" cy="1754326"/>
          </a:xfrm>
          <a:prstGeom prst="rect">
            <a:avLst/>
          </a:prstGeom>
          <a:noFill/>
        </p:spPr>
        <p:txBody>
          <a:bodyPr wrap="square" rtlCol="0">
            <a:spAutoFit/>
          </a:bodyPr>
          <a:lstStyle/>
          <a:p>
            <a:r>
              <a:rPr lang="en-IN" sz="3600" dirty="0" smtClean="0"/>
              <a:t>Spontaneous  </a:t>
            </a:r>
          </a:p>
          <a:p>
            <a:r>
              <a:rPr lang="en-IN" sz="3600" dirty="0" smtClean="0"/>
              <a:t>Parametric</a:t>
            </a:r>
          </a:p>
          <a:p>
            <a:r>
              <a:rPr lang="en-IN" sz="3600" dirty="0" smtClean="0"/>
              <a:t>Down Conversion</a:t>
            </a:r>
            <a:endParaRPr lang="en-IN" sz="3600" dirty="0"/>
          </a:p>
        </p:txBody>
      </p:sp>
      <p:sp>
        <p:nvSpPr>
          <p:cNvPr id="9" name="TextBox 8"/>
          <p:cNvSpPr txBox="1"/>
          <p:nvPr/>
        </p:nvSpPr>
        <p:spPr>
          <a:xfrm>
            <a:off x="1259632" y="3284984"/>
            <a:ext cx="3931910" cy="1384995"/>
          </a:xfrm>
          <a:prstGeom prst="rect">
            <a:avLst/>
          </a:prstGeom>
          <a:noFill/>
        </p:spPr>
        <p:txBody>
          <a:bodyPr wrap="none" rtlCol="0">
            <a:spAutoFit/>
          </a:bodyPr>
          <a:lstStyle/>
          <a:p>
            <a:r>
              <a:rPr lang="en-IN" sz="2800" dirty="0" smtClean="0"/>
              <a:t>Energy Conservation: </a:t>
            </a:r>
          </a:p>
          <a:p>
            <a:endParaRPr lang="en-IN" sz="2800" dirty="0" smtClean="0"/>
          </a:p>
          <a:p>
            <a:r>
              <a:rPr lang="en-IN" sz="2800" dirty="0" smtClean="0"/>
              <a:t>Momentum Conservation</a:t>
            </a:r>
            <a:endParaRPr lang="en-IN" sz="2800" dirty="0"/>
          </a:p>
        </p:txBody>
      </p:sp>
      <p:graphicFrame>
        <p:nvGraphicFramePr>
          <p:cNvPr id="10" name="Object 9"/>
          <p:cNvGraphicFramePr>
            <a:graphicFrameLocks noChangeAspect="1"/>
          </p:cNvGraphicFramePr>
          <p:nvPr/>
        </p:nvGraphicFramePr>
        <p:xfrm>
          <a:off x="5148064" y="3015616"/>
          <a:ext cx="2664296" cy="819783"/>
        </p:xfrm>
        <a:graphic>
          <a:graphicData uri="http://schemas.openxmlformats.org/presentationml/2006/ole">
            <p:oleObj spid="_x0000_s40961" name="Equation" r:id="rId5" imgW="1320480" imgH="406080" progId="Equation.3">
              <p:embed/>
            </p:oleObj>
          </a:graphicData>
        </a:graphic>
      </p:graphicFrame>
      <p:graphicFrame>
        <p:nvGraphicFramePr>
          <p:cNvPr id="40962" name="Object 2"/>
          <p:cNvGraphicFramePr>
            <a:graphicFrameLocks noChangeAspect="1"/>
          </p:cNvGraphicFramePr>
          <p:nvPr/>
        </p:nvGraphicFramePr>
        <p:xfrm>
          <a:off x="5364088" y="3933056"/>
          <a:ext cx="2088232" cy="1302338"/>
        </p:xfrm>
        <a:graphic>
          <a:graphicData uri="http://schemas.openxmlformats.org/presentationml/2006/ole">
            <p:oleObj spid="_x0000_s40962" name="Equation" r:id="rId6" imgW="1180800" imgH="7365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6">
                                            <p:txEl>
                                              <p:pRg st="0" end="0"/>
                                            </p:txEl>
                                          </p:spTgt>
                                        </p:tgtEl>
                                        <p:attrNameLst>
                                          <p:attrName>style.color</p:attrName>
                                        </p:attrNameLst>
                                      </p:cBhvr>
                                      <p:to>
                                        <a:srgbClr val="F1221D"/>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500" fill="hold"/>
                                        <p:tgtEl>
                                          <p:spTgt spid="6">
                                            <p:txEl>
                                              <p:pRg st="1" end="1"/>
                                            </p:txEl>
                                          </p:spTgt>
                                        </p:tgtEl>
                                        <p:attrNameLst>
                                          <p:attrName>style.color</p:attrName>
                                        </p:attrNameLst>
                                      </p:cBhvr>
                                      <p:to>
                                        <a:srgbClr val="F1221D"/>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500" fill="hold"/>
                                        <p:tgtEl>
                                          <p:spTgt spid="6">
                                            <p:txEl>
                                              <p:pRg st="2" end="2"/>
                                            </p:txEl>
                                          </p:spTgt>
                                        </p:tgtEl>
                                        <p:attrNameLst>
                                          <p:attrName>style.color</p:attrName>
                                        </p:attrNameLst>
                                      </p:cBhvr>
                                      <p:to>
                                        <a:srgbClr val="F1221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pic>
        <p:nvPicPr>
          <p:cNvPr id="4" name="Picture 1"/>
          <p:cNvPicPr>
            <a:picLocks noChangeAspect="1" noChangeArrowheads="1"/>
          </p:cNvPicPr>
          <p:nvPr/>
        </p:nvPicPr>
        <p:blipFill>
          <a:blip r:embed="rId4" cstate="print"/>
          <a:srcRect/>
          <a:stretch>
            <a:fillRect/>
          </a:stretch>
        </p:blipFill>
        <p:spPr bwMode="auto">
          <a:xfrm>
            <a:off x="2051720" y="1052736"/>
            <a:ext cx="4629631" cy="2465908"/>
          </a:xfrm>
          <a:prstGeom prst="rect">
            <a:avLst/>
          </a:prstGeom>
          <a:noFill/>
          <a:ln w="9525">
            <a:noFill/>
            <a:round/>
            <a:headEnd/>
            <a:tailEnd/>
          </a:ln>
          <a:effectLst/>
        </p:spPr>
      </p:pic>
      <p:sp>
        <p:nvSpPr>
          <p:cNvPr id="6" name="TextBox 5"/>
          <p:cNvSpPr txBox="1"/>
          <p:nvPr/>
        </p:nvSpPr>
        <p:spPr>
          <a:xfrm>
            <a:off x="1835696" y="0"/>
            <a:ext cx="6227282" cy="646331"/>
          </a:xfrm>
          <a:prstGeom prst="rect">
            <a:avLst/>
          </a:prstGeom>
          <a:noFill/>
        </p:spPr>
        <p:txBody>
          <a:bodyPr wrap="none" rtlCol="0">
            <a:spAutoFit/>
          </a:bodyPr>
          <a:lstStyle/>
          <a:p>
            <a:r>
              <a:rPr lang="en-IN" sz="3600" b="1" dirty="0" smtClean="0">
                <a:solidFill>
                  <a:srgbClr val="0070C0"/>
                </a:solidFill>
                <a:effectLst>
                  <a:outerShdw blurRad="38100" dist="38100" dir="2700000" algn="tl">
                    <a:srgbClr val="000000">
                      <a:alpha val="43137"/>
                    </a:srgbClr>
                  </a:outerShdw>
                </a:effectLst>
              </a:rPr>
              <a:t>Down converted light is all over</a:t>
            </a:r>
            <a:endParaRPr lang="en-IN" sz="3600" b="1"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1115616" y="4509120"/>
            <a:ext cx="7128792" cy="923330"/>
          </a:xfrm>
          <a:prstGeom prst="rect">
            <a:avLst/>
          </a:prstGeom>
          <a:solidFill>
            <a:schemeClr val="tx1">
              <a:lumMod val="95000"/>
              <a:lumOff val="5000"/>
            </a:schemeClr>
          </a:solidFill>
        </p:spPr>
        <p:txBody>
          <a:bodyPr wrap="square">
            <a:spAutoFit/>
          </a:bodyPr>
          <a:lstStyle/>
          <a:p>
            <a:r>
              <a:rPr lang="en-IN" b="1" dirty="0" smtClean="0">
                <a:solidFill>
                  <a:srgbClr val="FFFF00"/>
                </a:solidFill>
              </a:rPr>
              <a:t>The light coming out of a down conversion crystal is emitted into a range of angles (up to a few degrees)  and wavelengths (on the order of 10s of nm, </a:t>
            </a:r>
            <a:r>
              <a:rPr lang="en-IN" b="1" dirty="0" err="1" smtClean="0">
                <a:solidFill>
                  <a:srgbClr val="FFFF00"/>
                </a:solidFill>
              </a:rPr>
              <a:t>centered</a:t>
            </a:r>
            <a:r>
              <a:rPr lang="en-IN" b="1" dirty="0" smtClean="0">
                <a:solidFill>
                  <a:srgbClr val="FFFF00"/>
                </a:solidFill>
              </a:rPr>
              <a:t> about twice the pump wavelength.</a:t>
            </a:r>
            <a:endParaRPr lang="en-IN"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4" cstate="print"/>
          <a:srcRect/>
          <a:stretch>
            <a:fillRect/>
          </a:stretch>
        </p:blipFill>
        <p:spPr bwMode="auto">
          <a:xfrm>
            <a:off x="3995936" y="2204864"/>
            <a:ext cx="4095750" cy="1828800"/>
          </a:xfrm>
          <a:prstGeom prst="rect">
            <a:avLst/>
          </a:prstGeom>
          <a:noFill/>
          <a:ln w="9525">
            <a:noFill/>
            <a:miter lim="800000"/>
            <a:headEnd/>
            <a:tailEnd/>
          </a:ln>
        </p:spPr>
      </p:pic>
      <p:sp>
        <p:nvSpPr>
          <p:cNvPr id="30722" name="Text Box 2"/>
          <p:cNvSpPr txBox="1">
            <a:spLocks noChangeArrowheads="1"/>
          </p:cNvSpPr>
          <p:nvPr/>
        </p:nvSpPr>
        <p:spPr bwMode="auto">
          <a:xfrm>
            <a:off x="162721" y="4401103"/>
            <a:ext cx="8906400" cy="544377"/>
          </a:xfrm>
          <a:prstGeom prst="rect">
            <a:avLst/>
          </a:prstGeom>
          <a:solidFill>
            <a:srgbClr val="FFFFFF"/>
          </a:solid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IN" dirty="0">
                <a:solidFill>
                  <a:srgbClr val="000000"/>
                </a:solidFill>
              </a:rPr>
              <a:t>Phase  matching angle for Type -I down conversion of 407nm with BBO is 29.0857 [+/-3degree]</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IN" dirty="0">
                <a:solidFill>
                  <a:srgbClr val="000000"/>
                </a:solidFill>
              </a:rPr>
              <a:t>Phase  matching angle for Type -I down conversion of 407nm with BBO is 28.663   [collinear]   </a:t>
            </a:r>
          </a:p>
        </p:txBody>
      </p:sp>
      <p:sp>
        <p:nvSpPr>
          <p:cNvPr id="30723" name="Text Box 3"/>
          <p:cNvSpPr txBox="1">
            <a:spLocks noChangeArrowheads="1"/>
          </p:cNvSpPr>
          <p:nvPr/>
        </p:nvSpPr>
        <p:spPr bwMode="auto">
          <a:xfrm>
            <a:off x="162721" y="5217669"/>
            <a:ext cx="8906400" cy="544377"/>
          </a:xfrm>
          <a:prstGeom prst="rect">
            <a:avLst/>
          </a:prstGeom>
          <a:solidFill>
            <a:srgbClr val="FFFFFF"/>
          </a:solidFill>
          <a:ln w="9525">
            <a:noFill/>
            <a:round/>
            <a:headEnd/>
            <a:tailEnd/>
          </a:ln>
          <a:effectLst/>
        </p:spPr>
        <p:txBody>
          <a:bodyPr wrap="none"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IN" dirty="0">
                <a:solidFill>
                  <a:srgbClr val="000000"/>
                </a:solidFill>
              </a:rPr>
              <a:t>Phase  matching angle for Type -I down conversion of 377nm with BBO is 31.4117 [+/-3degree]</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IN" dirty="0">
                <a:solidFill>
                  <a:srgbClr val="000000"/>
                </a:solidFill>
              </a:rPr>
              <a:t>Phase  matching angle for Type -I down conversion of 377nm with BBO is 31.0128  [collinear]   </a:t>
            </a:r>
          </a:p>
        </p:txBody>
      </p:sp>
      <p:sp>
        <p:nvSpPr>
          <p:cNvPr id="30724" name="Text Box 4"/>
          <p:cNvSpPr txBox="1">
            <a:spLocks noChangeArrowheads="1"/>
          </p:cNvSpPr>
          <p:nvPr/>
        </p:nvSpPr>
        <p:spPr bwMode="auto">
          <a:xfrm>
            <a:off x="0" y="0"/>
            <a:ext cx="9144000" cy="596223"/>
          </a:xfrm>
          <a:prstGeom prst="rect">
            <a:avLst/>
          </a:prstGeom>
          <a:solidFill>
            <a:srgbClr val="FFFFFF"/>
          </a:solidFill>
          <a:ln w="9525">
            <a:noFill/>
            <a:round/>
            <a:headEnd/>
            <a:tailEnd/>
          </a:ln>
          <a:effectLst/>
        </p:spPr>
        <p:txBody>
          <a:bodyPr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 pos="9193096" algn="l"/>
              </a:tabLst>
            </a:pPr>
            <a:r>
              <a:rPr lang="en-IN" dirty="0">
                <a:solidFill>
                  <a:srgbClr val="000000"/>
                </a:solidFill>
              </a:rPr>
              <a:t>The indices of refraction for ordinary and extraordinary </a:t>
            </a:r>
            <a:r>
              <a:rPr lang="en-IN" dirty="0" smtClean="0">
                <a:solidFill>
                  <a:srgbClr val="000000"/>
                </a:solidFill>
              </a:rPr>
              <a:t>rays </a:t>
            </a:r>
            <a:r>
              <a:rPr lang="en-IN" dirty="0" err="1" smtClean="0">
                <a:solidFill>
                  <a:srgbClr val="000000"/>
                </a:solidFill>
              </a:rPr>
              <a:t>BBOas</a:t>
            </a:r>
            <a:r>
              <a:rPr lang="en-IN" dirty="0" smtClean="0">
                <a:solidFill>
                  <a:srgbClr val="000000"/>
                </a:solidFill>
              </a:rPr>
              <a:t> </a:t>
            </a:r>
            <a:r>
              <a:rPr lang="en-IN" dirty="0">
                <a:solidFill>
                  <a:srgbClr val="000000"/>
                </a:solidFill>
              </a:rPr>
              <a:t>a  function of wavelength:</a:t>
            </a:r>
            <a:r>
              <a:rPr lang="en-IN" sz="1100" dirty="0">
                <a:solidFill>
                  <a:srgbClr val="000000"/>
                </a:solidFill>
              </a:rPr>
              <a:t> </a:t>
            </a:r>
          </a:p>
        </p:txBody>
      </p:sp>
      <p:graphicFrame>
        <p:nvGraphicFramePr>
          <p:cNvPr id="30725" name="Object 5"/>
          <p:cNvGraphicFramePr>
            <a:graphicFrameLocks noChangeAspect="1"/>
          </p:cNvGraphicFramePr>
          <p:nvPr/>
        </p:nvGraphicFramePr>
        <p:xfrm>
          <a:off x="425450" y="1873250"/>
          <a:ext cx="1714500" cy="2111375"/>
        </p:xfrm>
        <a:graphic>
          <a:graphicData uri="http://schemas.openxmlformats.org/presentationml/2006/ole">
            <p:oleObj spid="_x0000_s37890" name="Equation" r:id="rId5" imgW="1280160" imgH="1276200" progId="Equation.3">
              <p:embed/>
            </p:oleObj>
          </a:graphicData>
        </a:graphic>
      </p:graphicFrame>
      <p:sp>
        <p:nvSpPr>
          <p:cNvPr id="30726" name="Text Box 6"/>
          <p:cNvSpPr txBox="1">
            <a:spLocks noChangeArrowheads="1"/>
          </p:cNvSpPr>
          <p:nvPr/>
        </p:nvSpPr>
        <p:spPr bwMode="auto">
          <a:xfrm>
            <a:off x="937440" y="6150886"/>
            <a:ext cx="6828043" cy="639731"/>
          </a:xfrm>
          <a:prstGeom prst="rect">
            <a:avLst/>
          </a:prstGeom>
          <a:noFill/>
          <a:ln w="9525">
            <a:solidFill>
              <a:srgbClr val="FFFF00"/>
            </a:solid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Therefore BBO with theta= </a:t>
            </a:r>
            <a:r>
              <a:rPr lang="en-US" b="1" dirty="0">
                <a:solidFill>
                  <a:srgbClr val="FF0000"/>
                </a:solidFill>
              </a:rPr>
              <a:t>31.5</a:t>
            </a:r>
            <a:r>
              <a:rPr lang="en-US" dirty="0">
                <a:solidFill>
                  <a:srgbClr val="000000"/>
                </a:solidFill>
              </a:rPr>
              <a:t> is for </a:t>
            </a:r>
            <a:r>
              <a:rPr lang="en-IN" dirty="0">
                <a:solidFill>
                  <a:srgbClr val="000000"/>
                </a:solidFill>
              </a:rPr>
              <a:t>Type-I for 377nm non collinear</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rPr>
              <a:t>                BBO with theta= </a:t>
            </a:r>
            <a:r>
              <a:rPr lang="en-US" b="1" dirty="0">
                <a:solidFill>
                  <a:srgbClr val="FFC000"/>
                </a:solidFill>
              </a:rPr>
              <a:t>29.1</a:t>
            </a:r>
            <a:r>
              <a:rPr lang="en-US" dirty="0">
                <a:solidFill>
                  <a:srgbClr val="000000"/>
                </a:solidFill>
              </a:rPr>
              <a:t>  is for Type-I  for 407nm      non collinear</a:t>
            </a:r>
          </a:p>
        </p:txBody>
      </p:sp>
      <p:cxnSp>
        <p:nvCxnSpPr>
          <p:cNvPr id="10" name="Straight Arrow Connector 9"/>
          <p:cNvCxnSpPr/>
          <p:nvPr/>
        </p:nvCxnSpPr>
        <p:spPr>
          <a:xfrm>
            <a:off x="2382616" y="2564904"/>
            <a:ext cx="2189384"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020272" y="3068960"/>
            <a:ext cx="1728192" cy="11521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39752" y="2564904"/>
            <a:ext cx="1368152" cy="36724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851920" y="4221088"/>
            <a:ext cx="4896544" cy="23762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0"/>
          <p:cNvPicPr>
            <a:picLocks noChangeAspect="1" noChangeArrowheads="1"/>
          </p:cNvPicPr>
          <p:nvPr/>
        </p:nvPicPr>
        <p:blipFill>
          <a:blip r:embed="rId6" cstate="print"/>
          <a:srcRect/>
          <a:stretch>
            <a:fillRect/>
          </a:stretch>
        </p:blipFill>
        <p:spPr bwMode="auto">
          <a:xfrm>
            <a:off x="0" y="332656"/>
            <a:ext cx="4407840" cy="816565"/>
          </a:xfrm>
          <a:prstGeom prst="rect">
            <a:avLst/>
          </a:prstGeom>
          <a:solidFill>
            <a:srgbClr val="000000"/>
          </a:solidFill>
          <a:ln w="9525">
            <a:noFill/>
            <a:round/>
            <a:headEnd/>
            <a:tailEnd/>
          </a:ln>
          <a:effectLst/>
        </p:spPr>
      </p:pic>
      <p:sp>
        <p:nvSpPr>
          <p:cNvPr id="19" name="Rectangle 18"/>
          <p:cNvSpPr/>
          <p:nvPr/>
        </p:nvSpPr>
        <p:spPr>
          <a:xfrm>
            <a:off x="0" y="1196752"/>
            <a:ext cx="9144000" cy="646331"/>
          </a:xfrm>
          <a:prstGeom prst="rect">
            <a:avLst/>
          </a:prstGeom>
        </p:spPr>
        <p:txBody>
          <a:bodyPr wrap="square">
            <a:spAutoFit/>
          </a:bodyPr>
          <a:lstStyle/>
          <a:p>
            <a:r>
              <a:rPr lang="en-IN" dirty="0" smtClean="0"/>
              <a:t>For Type-I phase matching, DC light is polarized perpendicular to the optic axis . The polarization of the pump beam is in the same plane as optic axis.</a:t>
            </a:r>
            <a:endParaRPr lang="en-IN" dirty="0"/>
          </a:p>
        </p:txBody>
      </p:sp>
      <p:pic>
        <p:nvPicPr>
          <p:cNvPr id="37892" name="Picture 4"/>
          <p:cNvPicPr>
            <a:picLocks noChangeAspect="1" noChangeArrowheads="1"/>
          </p:cNvPicPr>
          <p:nvPr/>
        </p:nvPicPr>
        <p:blipFill>
          <a:blip r:embed="rId7" cstate="print"/>
          <a:srcRect/>
          <a:stretch>
            <a:fillRect/>
          </a:stretch>
        </p:blipFill>
        <p:spPr bwMode="auto">
          <a:xfrm>
            <a:off x="4716016" y="620688"/>
            <a:ext cx="2924175" cy="342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amond(in)">
                                      <p:cBhvr>
                                        <p:cTn id="10" dur="500"/>
                                        <p:tgtEl>
                                          <p:spTgt spid="22"/>
                                        </p:tgtEl>
                                      </p:cBhvr>
                                    </p:animEffect>
                                  </p:childTnLst>
                                </p:cTn>
                              </p:par>
                              <p:par>
                                <p:cTn id="11" presetID="8"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500"/>
                                        <p:tgtEl>
                                          <p:spTgt spid="13"/>
                                        </p:tgtEl>
                                      </p:cBhvr>
                                    </p:animEffect>
                                  </p:childTnLst>
                                </p:cTn>
                              </p:par>
                              <p:par>
                                <p:cTn id="14" presetID="8"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amond(in)">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152" y="908720"/>
            <a:ext cx="7632848" cy="4524315"/>
          </a:xfrm>
          <a:prstGeom prst="rect">
            <a:avLst/>
          </a:prstGeom>
        </p:spPr>
        <p:txBody>
          <a:bodyPr wrap="square">
            <a:spAutoFit/>
          </a:bodyPr>
          <a:lstStyle/>
          <a:p>
            <a:r>
              <a:rPr lang="en-IN" sz="2400" b="1" dirty="0" smtClean="0"/>
              <a:t>		</a:t>
            </a:r>
            <a:endParaRPr lang="en-IN" sz="2400" dirty="0" smtClean="0"/>
          </a:p>
          <a:p>
            <a:endParaRPr lang="en-IN" sz="2400" dirty="0" smtClean="0"/>
          </a:p>
          <a:p>
            <a:r>
              <a:rPr lang="en-IN" sz="2400" b="1" dirty="0" smtClean="0">
                <a:solidFill>
                  <a:srgbClr val="002060"/>
                </a:solidFill>
              </a:rPr>
              <a:t>Fast axis                                          Slow Axis</a:t>
            </a:r>
          </a:p>
          <a:p>
            <a:endParaRPr lang="en-IN" sz="2400" b="1" dirty="0" smtClean="0">
              <a:solidFill>
                <a:srgbClr val="002060"/>
              </a:solidFill>
            </a:endParaRPr>
          </a:p>
          <a:p>
            <a:r>
              <a:rPr lang="en-IN" sz="2400" b="1" dirty="0" smtClean="0">
                <a:solidFill>
                  <a:srgbClr val="002060"/>
                </a:solidFill>
              </a:rPr>
              <a:t> 		Optic axis</a:t>
            </a:r>
          </a:p>
          <a:p>
            <a:endParaRPr lang="en-IN" sz="2400" b="1" dirty="0" smtClean="0">
              <a:solidFill>
                <a:srgbClr val="002060"/>
              </a:solidFill>
            </a:endParaRPr>
          </a:p>
          <a:p>
            <a:r>
              <a:rPr lang="en-IN" sz="2400" b="1" dirty="0" smtClean="0">
                <a:solidFill>
                  <a:srgbClr val="002060"/>
                </a:solidFill>
              </a:rPr>
              <a:t>Ordinary ray 			</a:t>
            </a:r>
            <a:r>
              <a:rPr lang="en-IN" sz="2400" dirty="0" smtClean="0">
                <a:solidFill>
                  <a:srgbClr val="002060"/>
                </a:solidFill>
              </a:rPr>
              <a:t>E</a:t>
            </a:r>
            <a:r>
              <a:rPr lang="en-IN" sz="2400" b="1" dirty="0" smtClean="0">
                <a:solidFill>
                  <a:srgbClr val="002060"/>
                </a:solidFill>
              </a:rPr>
              <a:t>xtraordinary ray</a:t>
            </a:r>
            <a:endParaRPr lang="en-IN" sz="2400" dirty="0" smtClean="0">
              <a:solidFill>
                <a:srgbClr val="002060"/>
              </a:solidFill>
            </a:endParaRPr>
          </a:p>
          <a:p>
            <a:r>
              <a:rPr lang="en-IN" sz="2400" dirty="0" smtClean="0">
                <a:solidFill>
                  <a:srgbClr val="002060"/>
                </a:solidFill>
              </a:rPr>
              <a:t> </a:t>
            </a:r>
          </a:p>
          <a:p>
            <a:endParaRPr lang="en-IN" sz="2400" dirty="0" smtClean="0"/>
          </a:p>
          <a:p>
            <a:endParaRPr lang="en-IN" sz="2400" dirty="0" smtClean="0"/>
          </a:p>
          <a:p>
            <a:r>
              <a:rPr lang="en-IN" sz="2400" dirty="0" smtClean="0"/>
              <a:t>ne &lt; no: negative </a:t>
            </a:r>
            <a:r>
              <a:rPr lang="en-IN" sz="2400" dirty="0" err="1" smtClean="0"/>
              <a:t>uniaxial</a:t>
            </a:r>
            <a:r>
              <a:rPr lang="en-IN" sz="2400" dirty="0" smtClean="0"/>
              <a:t> crystal</a:t>
            </a:r>
          </a:p>
          <a:p>
            <a:r>
              <a:rPr lang="en-IN" sz="2400" dirty="0" smtClean="0"/>
              <a:t> ne &gt; no: positive </a:t>
            </a:r>
            <a:r>
              <a:rPr lang="en-IN" sz="2400" dirty="0" err="1" smtClean="0"/>
              <a:t>uniaxial</a:t>
            </a:r>
            <a:r>
              <a:rPr lang="en-IN" sz="2400" dirty="0" smtClean="0"/>
              <a:t> crystal </a:t>
            </a:r>
            <a:endParaRPr lang="en-IN" sz="2400" dirty="0"/>
          </a:p>
        </p:txBody>
      </p:sp>
      <p:sp>
        <p:nvSpPr>
          <p:cNvPr id="7" name="TextBox 6"/>
          <p:cNvSpPr txBox="1"/>
          <p:nvPr/>
        </p:nvSpPr>
        <p:spPr>
          <a:xfrm>
            <a:off x="467544" y="5589240"/>
            <a:ext cx="8329268" cy="830997"/>
          </a:xfrm>
          <a:prstGeom prst="rect">
            <a:avLst/>
          </a:prstGeom>
          <a:noFill/>
        </p:spPr>
        <p:txBody>
          <a:bodyPr wrap="none" rtlCol="0">
            <a:spAutoFit/>
          </a:bodyPr>
          <a:lstStyle/>
          <a:p>
            <a:r>
              <a:rPr lang="en-IN" sz="2400" b="1" dirty="0" smtClean="0">
                <a:solidFill>
                  <a:srgbClr val="FF0000"/>
                </a:solidFill>
              </a:rPr>
              <a:t>Type-1:   in both twin photons the   polarizations  are parallel</a:t>
            </a:r>
          </a:p>
          <a:p>
            <a:r>
              <a:rPr lang="en-IN" sz="2400" b="1" dirty="0" smtClean="0">
                <a:solidFill>
                  <a:srgbClr val="FF0000"/>
                </a:solidFill>
              </a:rPr>
              <a:t>Type-2:   in both twin photons  the polarizations  are orthogonal</a:t>
            </a:r>
            <a:endParaRPr lang="en-IN" sz="2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1691</Words>
  <Application>Microsoft Office PowerPoint</Application>
  <PresentationFormat>On-screen Show (4:3)</PresentationFormat>
  <Paragraphs>357</Paragraphs>
  <Slides>45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Equation</vt:lpstr>
      <vt:lpstr>Slide 1</vt:lpstr>
      <vt:lpstr>Slide 2</vt:lpstr>
      <vt:lpstr>Groups working on single photon experiments for undergraduate laboratory</vt:lpstr>
      <vt:lpstr>Slide 4</vt:lpstr>
      <vt:lpstr>Outline</vt:lpstr>
      <vt:lpstr>Slide 6</vt:lpstr>
      <vt:lpstr>Slide 7</vt:lpstr>
      <vt:lpstr>Slide 8</vt:lpstr>
      <vt:lpstr>Slide 9</vt:lpstr>
      <vt:lpstr>Number of down converted photons</vt:lpstr>
      <vt:lpstr>Timing</vt:lpstr>
      <vt:lpstr>Slide 12</vt:lpstr>
      <vt:lpstr>LASER</vt:lpstr>
      <vt:lpstr>Slide 14</vt:lpstr>
      <vt:lpstr>Slide 15</vt:lpstr>
      <vt:lpstr>Slide 16</vt:lpstr>
      <vt:lpstr>Slide 17</vt:lpstr>
      <vt:lpstr>Slide 18</vt:lpstr>
      <vt:lpstr>Slide 19</vt:lpstr>
      <vt:lpstr>Slide 20</vt:lpstr>
      <vt:lpstr>Slide 21</vt:lpstr>
      <vt:lpstr>Slide 22</vt:lpstr>
      <vt:lpstr>Pulse : Where are the information?</vt:lpstr>
      <vt:lpstr>Pulse : How do they look?</vt:lpstr>
      <vt:lpstr>Logic standards</vt:lpstr>
      <vt:lpstr>Signal transmission</vt:lpstr>
      <vt:lpstr>Pulse processing - instruments</vt:lpstr>
      <vt:lpstr>Slide 28</vt:lpstr>
      <vt:lpstr>Working of BBO </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aspects of optical quantum information</dc:title>
  <dc:creator>User</dc:creator>
  <cp:lastModifiedBy>User</cp:lastModifiedBy>
  <cp:revision>60</cp:revision>
  <dcterms:created xsi:type="dcterms:W3CDTF">2016-02-03T11:23:51Z</dcterms:created>
  <dcterms:modified xsi:type="dcterms:W3CDTF">2016-02-13T05:08:20Z</dcterms:modified>
</cp:coreProperties>
</file>