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196A7-6D5F-4B81-9A76-61C88144DE03}" type="datetimeFigureOut">
              <a:rPr lang="en-IN" smtClean="0"/>
              <a:pPr/>
              <a:t>25-02-2014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66D7-4F1B-4F05-84B5-7EC90B70C4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A10ED-11E8-4DAB-A7A9-37A938574010}" type="slidenum">
              <a:rPr lang="en-IN"/>
              <a:pPr/>
              <a:t>5</a:t>
            </a:fld>
            <a:endParaRPr lang="en-I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66D7-4F1B-4F05-84B5-7EC90B70C455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9AB0-1333-4174-948F-EFEE78E52D8D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4C4-6ADC-401B-A325-3A17FD9685C9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21AD-673C-447A-9A31-24689F5EBC7E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79DA-EF19-4EDD-A58F-5132304E5CC7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1DBC-545B-42A1-A6CD-09B36158AE5A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1ADF-63B0-4705-8B10-9D9B65FFFA93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9864-1F43-497A-8CEA-FF7A8C87FA5F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A71F-6783-4A0D-8171-0DC060927A96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D0E-5FC3-4728-843A-8EA734ACD80C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F215-8BDD-4BF9-948A-274C2F9EFCDE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286F-F1B0-48FB-89B5-8F8B37908126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6D68-9C45-4DC4-ADB2-687D71922522}" type="datetime1">
              <a:rPr lang="en-IN" smtClean="0"/>
              <a:pPr/>
              <a:t>25-02-2014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3BD0-0D47-4E54-86F3-9EEB0FC0736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2-animation-final2.ex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907" y="2639814"/>
            <a:ext cx="73645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Efficiency of Multi-Qubit W states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 Information Processing</a:t>
            </a:r>
          </a:p>
        </p:txBody>
      </p:sp>
      <p:pic>
        <p:nvPicPr>
          <p:cNvPr id="5" name="Picture 5" descr="iitr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1562100" cy="170815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4813" y="5517232"/>
            <a:ext cx="8343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omic Sans MS" pitchFamily="66" charset="0"/>
              </a:rPr>
              <a:t>Atul </a:t>
            </a:r>
            <a:r>
              <a:rPr lang="en-US" sz="2000" b="1" dirty="0" smtClean="0">
                <a:latin typeface="Comic Sans MS" pitchFamily="66" charset="0"/>
              </a:rPr>
              <a:t>Kumar                                                 IPQI-2014</a:t>
            </a:r>
          </a:p>
          <a:p>
            <a:pPr algn="just"/>
            <a:r>
              <a:rPr lang="en-US" sz="2000" b="1" dirty="0" smtClean="0">
                <a:latin typeface="Comic Sans MS" pitchFamily="66" charset="0"/>
              </a:rPr>
              <a:t>IIT Jodhpur                                              25.02.2014</a:t>
            </a:r>
            <a:endParaRPr lang="en-IN" sz="2000" b="1" dirty="0" smtClean="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2915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In this work, we address the following questions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Generalization of W type of states for perfect information transfer protocols 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Given a four qubit W type state shared between two users, is it possible to let these users share a two qubit entangled state using entanglement swapping?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If so what is the degree of entanglement of the finally shared resource between the two users?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Comparison between the three and four-qubit W states in terms of concurrence of finally shared two-qubit states  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We generalize the three-qubit W type state for the case of four qubits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4988" y="1485528"/>
          <a:ext cx="8383587" cy="1295400"/>
        </p:xfrm>
        <a:graphic>
          <a:graphicData uri="http://schemas.openxmlformats.org/presentationml/2006/ole">
            <p:oleObj spid="_x0000_s5122" name="Equation" r:id="rId3" imgW="6654600" imgH="10285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372" y="3212976"/>
            <a:ext cx="4464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And then to the case of k qubits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591" y="4005064"/>
          <a:ext cx="8296873" cy="2023467"/>
        </p:xfrm>
        <a:graphic>
          <a:graphicData uri="http://schemas.openxmlformats.org/presentationml/2006/ole">
            <p:oleObj spid="_x0000_s5123" name="Equation" r:id="rId4" imgW="6578280" imgH="210816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692696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  <a:cs typeface="Times New Roman" pitchFamily="18" charset="0"/>
              </a:rPr>
              <a:t>In order to teleport an unknown state Alice and Bob must  share the four qubit W-like state such that Alice has qubits 1, 2 and 3 and Bob has qubit 4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57313" y="2038350"/>
          <a:ext cx="6505575" cy="981075"/>
        </p:xfrm>
        <a:graphic>
          <a:graphicData uri="http://schemas.openxmlformats.org/presentationml/2006/ole">
            <p:oleObj spid="_x0000_s6146" name="Equation" r:id="rId3" imgW="4736880" imgH="876240" progId="Equation.DSMT4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284288" y="3508375"/>
          <a:ext cx="6573837" cy="1089025"/>
        </p:xfrm>
        <a:graphic>
          <a:graphicData uri="http://schemas.openxmlformats.org/presentationml/2006/ole">
            <p:oleObj spid="_x0000_s6147" name="Equation" r:id="rId4" imgW="4660560" imgH="8762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08518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Performing above four-qubit measurements on Alice’s qubits, perfect teleportation can be achieved  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75" y="571327"/>
            <a:ext cx="876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Projection basis required if the shared state is a k qubit shared entangled resource</a:t>
            </a:r>
            <a:endParaRPr lang="en-IN" sz="22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80" y="1484784"/>
            <a:ext cx="7345436" cy="384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517232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However, for practical cases we have analyzed the efficiency of W-type states for bi-partite entanglement sharing between the sender and the receiver</a:t>
            </a:r>
            <a:endParaRPr lang="en-IN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06626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For this we use the four-qubit state as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such that qubits 1, 2 and 3 are with Alice and qubit 4 is with Bob </a:t>
            </a: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We further consider that Alice has a two-qubit entangled state 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The idea is to establish an entanglement between Alice’s qubit a and Bob’s qubit 4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23900" y="1363876"/>
          <a:ext cx="7581900" cy="711200"/>
        </p:xfrm>
        <a:graphic>
          <a:graphicData uri="http://schemas.openxmlformats.org/presentationml/2006/ole">
            <p:oleObj spid="_x0000_s8194" name="Equation" r:id="rId3" imgW="7581600" imgH="71100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83568" y="4332674"/>
          <a:ext cx="2336800" cy="406400"/>
        </p:xfrm>
        <a:graphic>
          <a:graphicData uri="http://schemas.openxmlformats.org/presentationml/2006/ole">
            <p:oleObj spid="_x0000_s8195" name="Equation" r:id="rId4" imgW="2336760" imgH="4060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4307026"/>
            <a:ext cx="1814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Concurrence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932512" y="4260666"/>
          <a:ext cx="1447800" cy="406400"/>
        </p:xfrm>
        <a:graphic>
          <a:graphicData uri="http://schemas.openxmlformats.org/presentationml/2006/ole">
            <p:oleObj spid="_x0000_s8196" name="Equation" r:id="rId5" imgW="1447560" imgH="40608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For this Alice measures her qubits in Bell basis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We consider two cases where Alice projects her qubits onto Bell states         and         or         and   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After these measurements, Alice shares one of the following states with Bob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54288" y="1772816"/>
          <a:ext cx="635000" cy="482600"/>
        </p:xfrm>
        <a:graphic>
          <a:graphicData uri="http://schemas.openxmlformats.org/presentationml/2006/ole">
            <p:oleObj spid="_x0000_s9218" name="Equation" r:id="rId3" imgW="634680" imgH="482400" progId="Equation.DSMT4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863975" y="1773238"/>
          <a:ext cx="647700" cy="482600"/>
        </p:xfrm>
        <a:graphic>
          <a:graphicData uri="http://schemas.openxmlformats.org/presentationml/2006/ole">
            <p:oleObj spid="_x0000_s9219" name="Equation" r:id="rId4" imgW="647640" imgH="482400" progId="Equation.DSMT4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927600" y="1793875"/>
          <a:ext cx="673100" cy="482600"/>
        </p:xfrm>
        <a:graphic>
          <a:graphicData uri="http://schemas.openxmlformats.org/presentationml/2006/ole">
            <p:oleObj spid="_x0000_s9220" name="Equation" r:id="rId5" imgW="672840" imgH="482400" progId="Equation.DSMT4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162675" y="1793875"/>
          <a:ext cx="635000" cy="482600"/>
        </p:xfrm>
        <a:graphic>
          <a:graphicData uri="http://schemas.openxmlformats.org/presentationml/2006/ole">
            <p:oleObj spid="_x0000_s9221" name="Equation" r:id="rId6" imgW="634680" imgH="482400" progId="Equation.DSMT4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38263" y="3397250"/>
          <a:ext cx="2425700" cy="431800"/>
        </p:xfrm>
        <a:graphic>
          <a:graphicData uri="http://schemas.openxmlformats.org/presentationml/2006/ole">
            <p:oleObj spid="_x0000_s9222" name="Equation" r:id="rId7" imgW="2425680" imgH="431640" progId="Equation.DSMT4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137150" y="3397250"/>
          <a:ext cx="2768600" cy="431800"/>
        </p:xfrm>
        <a:graphic>
          <a:graphicData uri="http://schemas.openxmlformats.org/presentationml/2006/ole">
            <p:oleObj spid="_x0000_s9223" name="Equation" r:id="rId8" imgW="2768400" imgH="4316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1960" y="343726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or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17230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The concurrence of the shared bi-partite states between Alice and Bob can be given as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763688" y="5264150"/>
          <a:ext cx="2171700" cy="825500"/>
        </p:xfrm>
        <a:graphic>
          <a:graphicData uri="http://schemas.openxmlformats.org/presentationml/2006/ole">
            <p:oleObj spid="_x0000_s9226" name="Equation" r:id="rId9" imgW="2171520" imgH="825480" progId="Equation.DSMT4">
              <p:embed/>
            </p:oleObj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5141044" y="5265738"/>
          <a:ext cx="2527300" cy="825500"/>
        </p:xfrm>
        <a:graphic>
          <a:graphicData uri="http://schemas.openxmlformats.org/presentationml/2006/ole">
            <p:oleObj spid="_x0000_s9227" name="Equation" r:id="rId10" imgW="2527200" imgH="82548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11960" y="5445224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or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 For n=1, both set of measurements yield identical results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For                   or                  the degree of entanglement </a:t>
            </a: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is unity i.e. the shared state is maximally entangled!</a:t>
            </a: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Hence, for a given value of      users can in fact share maximum entanglement </a:t>
            </a: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Above two cases are compared to ascertain the measurements to be performed for a given value of  state parameter 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We found different ranges of the state parameter   for a given n to obtain concurrence of the shared state 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83252" y="1719808"/>
          <a:ext cx="1320800" cy="673100"/>
        </p:xfrm>
        <a:graphic>
          <a:graphicData uri="http://schemas.openxmlformats.org/presentationml/2006/ole">
            <p:oleObj spid="_x0000_s10243" name="Equation" r:id="rId3" imgW="1320480" imgH="6728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47864" y="1727312"/>
          <a:ext cx="1320800" cy="673100"/>
        </p:xfrm>
        <a:graphic>
          <a:graphicData uri="http://schemas.openxmlformats.org/presentationml/2006/ole">
            <p:oleObj spid="_x0000_s10245" name="Equation" r:id="rId4" imgW="1320480" imgH="672840" progId="Equation.DSMT4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051720" y="5020711"/>
          <a:ext cx="228600" cy="203200"/>
        </p:xfrm>
        <a:graphic>
          <a:graphicData uri="http://schemas.openxmlformats.org/presentationml/2006/ole">
            <p:oleObj spid="_x0000_s10246" name="Equation" r:id="rId5" imgW="228600" imgH="203040" progId="Equation.DSMT4">
              <p:embed/>
            </p:oleObj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902572" y="3190738"/>
          <a:ext cx="317500" cy="317500"/>
        </p:xfrm>
        <a:graphic>
          <a:graphicData uri="http://schemas.openxmlformats.org/presentationml/2006/ole">
            <p:oleObj spid="_x0000_s10247" name="Equation" r:id="rId6" imgW="317160" imgH="317160" progId="Equation.DSMT4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7760028" y="5674072"/>
          <a:ext cx="228600" cy="203200"/>
        </p:xfrm>
        <a:graphic>
          <a:graphicData uri="http://schemas.openxmlformats.org/presentationml/2006/ole">
            <p:oleObj spid="_x0000_s10248" name="Equation" r:id="rId7" imgW="228600" imgH="20304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04" y="692696"/>
            <a:ext cx="7272808" cy="537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068960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C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612" y="6093296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alpha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837" y="693857"/>
            <a:ext cx="77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mic Sans MS" pitchFamily="66" charset="0"/>
              </a:rPr>
              <a:t>n</a:t>
            </a:r>
            <a:r>
              <a:rPr lang="en-US" sz="2200" dirty="0" smtClean="0">
                <a:latin typeface="Comic Sans MS" pitchFamily="66" charset="0"/>
              </a:rPr>
              <a:t>=10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A4F83BD0-0D47-4E54-86F3-9EEB0FC0736F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81369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Why do we need to perform the two-qubit or single qubit measurements if Alice can share the initially entangled two qubit state with Bob?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Initially entangled pair with Alice 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If Alice sends the qubit b to Bob through amplitude damping channel where the channel is represented by Kraus operators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The shared state in this case would be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043608" y="2420888"/>
          <a:ext cx="2336800" cy="406400"/>
        </p:xfrm>
        <a:graphic>
          <a:graphicData uri="http://schemas.openxmlformats.org/presentationml/2006/ole">
            <p:oleObj spid="_x0000_s15362" name="Equation" r:id="rId3" imgW="2336760" imgH="4060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9992" y="2395240"/>
            <a:ext cx="1814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Concurrence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292552" y="2348880"/>
          <a:ext cx="1447800" cy="406400"/>
        </p:xfrm>
        <a:graphic>
          <a:graphicData uri="http://schemas.openxmlformats.org/presentationml/2006/ole">
            <p:oleObj spid="_x0000_s15363" name="Equation" r:id="rId4" imgW="1447560" imgH="40608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679700" y="4136876"/>
          <a:ext cx="3784600" cy="876300"/>
        </p:xfrm>
        <a:graphic>
          <a:graphicData uri="http://schemas.openxmlformats.org/presentationml/2006/ole">
            <p:oleObj spid="_x0000_s15364" name="Equation" r:id="rId5" imgW="3784320" imgH="876240" progId="Equation.DSMT4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441450" y="5572125"/>
          <a:ext cx="6261100" cy="952500"/>
        </p:xfrm>
        <a:graphic>
          <a:graphicData uri="http://schemas.openxmlformats.org/presentationml/2006/ole">
            <p:oleObj spid="_x0000_s15365" name="Equation" r:id="rId6" imgW="6260760" imgH="9522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3449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For a specific case of 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923928" y="404664"/>
          <a:ext cx="876300" cy="317500"/>
        </p:xfrm>
        <a:graphic>
          <a:graphicData uri="http://schemas.openxmlformats.org/presentationml/2006/ole">
            <p:oleObj spid="_x0000_s16386" name="Equation" r:id="rId3" imgW="876240" imgH="317160" progId="Equation.DSMT4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511300" y="938213"/>
          <a:ext cx="6121400" cy="1003300"/>
        </p:xfrm>
        <a:graphic>
          <a:graphicData uri="http://schemas.openxmlformats.org/presentationml/2006/ole">
            <p:oleObj spid="_x0000_s16387" name="Equation" r:id="rId4" imgW="6121080" imgH="10029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2134017"/>
            <a:ext cx="1814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Concurrence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403725" y="2087885"/>
          <a:ext cx="1625600" cy="406400"/>
        </p:xfrm>
        <a:graphic>
          <a:graphicData uri="http://schemas.openxmlformats.org/presentationml/2006/ole">
            <p:oleObj spid="_x0000_s16388" name="Equation" r:id="rId5" imgW="1625400" imgH="406080" progId="Equation.DSMT4">
              <p:embed/>
            </p:oleObj>
          </a:graphicData>
        </a:graphic>
      </p:graphicFrame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708920"/>
            <a:ext cx="6264696" cy="40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372200" y="2935977"/>
            <a:ext cx="468000" cy="0"/>
          </a:xfrm>
          <a:prstGeom prst="line">
            <a:avLst/>
          </a:prstGeom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9832" y="2759709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I</a:t>
            </a:r>
            <a:endParaRPr lang="en-IN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72200" y="3256261"/>
            <a:ext cx="468000" cy="0"/>
          </a:xfrm>
          <a:prstGeom prst="line">
            <a:avLst/>
          </a:prstGeom>
          <a:ln w="3810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9832" y="307999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II</a:t>
            </a:r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372200" y="3535001"/>
            <a:ext cx="468000" cy="0"/>
          </a:xfrm>
          <a:prstGeom prst="line">
            <a:avLst/>
          </a:prstGeom>
          <a:ln w="381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9832" y="3358733"/>
            <a:ext cx="212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qubit pure state</a:t>
            </a:r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372200" y="3823033"/>
            <a:ext cx="468000" cy="0"/>
          </a:xfrm>
          <a:prstGeom prst="line">
            <a:avLst/>
          </a:prstGeom>
          <a:ln w="38100" cmpd="thickThin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9832" y="3646765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qubit state after </a:t>
            </a:r>
          </a:p>
          <a:p>
            <a:r>
              <a:rPr lang="en-US" dirty="0" smtClean="0"/>
              <a:t>ADC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2854097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n=1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980728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A pure state of two-qubits is said to be entangled if 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IN" sz="2200" dirty="0" smtClean="0">
                <a:latin typeface="Comic Sans MS" pitchFamily="66" charset="0"/>
              </a:rPr>
              <a:t> Apart from being central to the foundational aspects of quantum physics, entanglement has also been used as an efficient resource in communication protocols to perform tasks </a:t>
            </a:r>
            <a:r>
              <a:rPr lang="pt-BR" sz="2200" dirty="0" smtClean="0">
                <a:latin typeface="Comic Sans MS" pitchFamily="66" charset="0"/>
              </a:rPr>
              <a:t>such as quantum teleportation, quantum cryptography, quantum secret </a:t>
            </a:r>
            <a:r>
              <a:rPr lang="en-IN" sz="2200" dirty="0" smtClean="0">
                <a:latin typeface="Comic Sans MS" pitchFamily="66" charset="0"/>
              </a:rPr>
              <a:t>sharing, quantum secure direct communication etc.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Our focus for this work is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quantum teleportation and entanglement swapping</a:t>
            </a:r>
          </a:p>
          <a:p>
            <a:pPr algn="just">
              <a:buFont typeface="Wingdings" pitchFamily="2" charset="2"/>
              <a:buChar char="q"/>
            </a:pPr>
            <a:endParaRPr lang="en-IN" sz="2200" dirty="0" smtClean="0">
              <a:latin typeface="Comic Sans MS" pitchFamily="66" charset="0"/>
            </a:endParaRP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/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03650" y="1620540"/>
          <a:ext cx="1536700" cy="368300"/>
        </p:xfrm>
        <a:graphic>
          <a:graphicData uri="http://schemas.openxmlformats.org/presentationml/2006/ole">
            <p:oleObj spid="_x0000_s1026" name="Equation" r:id="rId3" imgW="1536480" imgH="36828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A4F83BD0-0D47-4E54-86F3-9EEB0FC0736F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27384"/>
            <a:ext cx="45981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448893"/>
            <a:ext cx="47525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1372"/>
            <a:ext cx="42484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48893"/>
            <a:ext cx="4583050" cy="29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73300" y="-88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n=1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-88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n=2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080" y="350100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n=5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3086" y="335699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n=10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832" y="879678"/>
            <a:ext cx="83586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We have also compared the efficacy of our states with three-qubit W-type states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Hence, one can share a bi-partite maximally entangled state for certain value of state parameters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For certain ranges of state parameter four-qubit W-type states are more efficient resources in comparison to the three-qubit W-type states 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57363" y="1853704"/>
          <a:ext cx="5334000" cy="711200"/>
        </p:xfrm>
        <a:graphic>
          <a:graphicData uri="http://schemas.openxmlformats.org/presentationml/2006/ole">
            <p:oleObj spid="_x0000_s13314" name="Equation" r:id="rId3" imgW="5333760" imgH="7110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24868"/>
            <a:ext cx="8122906" cy="5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068960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C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717" y="6093296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alpha</a:t>
            </a:r>
            <a:endParaRPr lang="en-IN" sz="2200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07904" y="3728065"/>
            <a:ext cx="468000" cy="0"/>
          </a:xfrm>
          <a:prstGeom prst="line">
            <a:avLst/>
          </a:prstGeom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25536" y="3551797"/>
            <a:ext cx="136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qubit state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07904" y="4048349"/>
            <a:ext cx="468000" cy="0"/>
          </a:xfrm>
          <a:prstGeom prst="line">
            <a:avLst/>
          </a:prstGeom>
          <a:ln w="38100" cmpd="thickThin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5536" y="3872081"/>
            <a:ext cx="136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qubit state</a:t>
            </a:r>
            <a:endParaRPr lang="en-IN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07904" y="4327089"/>
            <a:ext cx="468000" cy="0"/>
          </a:xfrm>
          <a:prstGeom prst="line">
            <a:avLst/>
          </a:prstGeom>
          <a:ln w="38100" cmpd="thickThin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25536" y="4150821"/>
            <a:ext cx="136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qubit state</a:t>
            </a:r>
            <a:endParaRPr lang="en-IN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07904" y="4615121"/>
            <a:ext cx="468000" cy="0"/>
          </a:xfrm>
          <a:prstGeom prst="line">
            <a:avLst/>
          </a:prstGeom>
          <a:ln w="38100" cmpd="thickThin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25536" y="4438853"/>
            <a:ext cx="14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qubit state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773300" y="476672"/>
            <a:ext cx="77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n=10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954" y="764704"/>
            <a:ext cx="42562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Acknowledgement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marL="457200" indent="-457200" algn="ctr"/>
            <a:r>
              <a:rPr lang="en-US" sz="2800" dirty="0" smtClean="0">
                <a:latin typeface="Comic Sans MS" pitchFamily="66" charset="0"/>
              </a:rPr>
              <a:t>Mr. Parvinder Singh</a:t>
            </a:r>
          </a:p>
          <a:p>
            <a:pPr marL="457200" indent="-457200" algn="ctr"/>
            <a:r>
              <a:rPr lang="en-US" sz="2800" dirty="0" smtClean="0">
                <a:latin typeface="Comic Sans MS" pitchFamily="66" charset="0"/>
              </a:rPr>
              <a:t>Dr. Satyabrata Adhikari</a:t>
            </a:r>
          </a:p>
          <a:p>
            <a:pPr marL="457200" indent="-457200" algn="ctr"/>
            <a:r>
              <a:rPr lang="en-US" sz="2800" dirty="0" smtClean="0">
                <a:latin typeface="Comic Sans MS" pitchFamily="66" charset="0"/>
              </a:rPr>
              <a:t>IIT Jodhpur</a:t>
            </a:r>
            <a:endParaRPr lang="en-IN" sz="28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744099" y="33569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Thank You</a:t>
            </a:r>
            <a:endParaRPr lang="en-IN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76250"/>
            <a:ext cx="88931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8179598" y="-2738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417513"/>
            <a:ext cx="88566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343150" y="5432078"/>
            <a:ext cx="57935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rgbClr val="540000"/>
                </a:solidFill>
                <a:latin typeface="Comic Sans MS" pitchFamily="66" charset="0"/>
              </a:rPr>
              <a:t>Pictorial representation of original scheme</a:t>
            </a:r>
          </a:p>
        </p:txBody>
      </p:sp>
      <p:pic>
        <p:nvPicPr>
          <p:cNvPr id="18436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80728"/>
            <a:ext cx="72644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716016" y="6578188"/>
            <a:ext cx="4472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D. </a:t>
            </a:r>
            <a:r>
              <a:rPr lang="en-US" sz="1400" b="1" dirty="0" err="1">
                <a:solidFill>
                  <a:srgbClr val="000000"/>
                </a:solidFill>
                <a:latin typeface="Comic Sans MS" pitchFamily="66" charset="0"/>
              </a:rPr>
              <a:t>Bouwmeester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 b="1" i="1" dirty="0">
                <a:solidFill>
                  <a:srgbClr val="000000"/>
                </a:solidFill>
                <a:latin typeface="Comic Sans MS" pitchFamily="66" charset="0"/>
              </a:rPr>
              <a:t>et al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1400" b="1" i="1" dirty="0">
                <a:solidFill>
                  <a:srgbClr val="000000"/>
                </a:solidFill>
                <a:latin typeface="Comic Sans MS" pitchFamily="66" charset="0"/>
              </a:rPr>
              <a:t>Nature</a:t>
            </a:r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</a:rPr>
              <a:t> 390 (1997), 575 </a:t>
            </a:r>
          </a:p>
          <a:p>
            <a:pPr marL="457200" indent="-457200" eaLnBrk="0" hangingPunct="0"/>
            <a:endParaRPr lang="en-US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35013" y="5814665"/>
            <a:ext cx="3139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Comic Sans MS" pitchFamily="66" charset="0"/>
                <a:hlinkClick r:id="rId4" action="ppaction://hlinkfile"/>
              </a:rPr>
              <a:t>2-animation-final2.exe</a:t>
            </a:r>
            <a:endParaRPr lang="en-US" sz="220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54570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For multiqubit systems some of the entangled resources are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Cluster states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Comic Sans MS" pitchFamily="66" charset="0"/>
              </a:rPr>
              <a:t> </a:t>
            </a: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Brown States</a:t>
            </a:r>
          </a:p>
          <a:p>
            <a:pPr algn="just"/>
            <a:r>
              <a:rPr lang="en-US" sz="2200" dirty="0" smtClean="0">
                <a:latin typeface="Comic Sans MS" pitchFamily="66" charset="0"/>
              </a:rPr>
              <a:t> 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71332" y="5570240"/>
          <a:ext cx="393700" cy="393700"/>
        </p:xfrm>
        <a:graphic>
          <a:graphicData uri="http://schemas.openxmlformats.org/presentationml/2006/ole">
            <p:oleObj spid="_x0000_s2050" name="Equation" r:id="rId3" imgW="393480" imgH="393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43335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For two-qubit systems, the maximally entangled resources are Bell States;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536700" y="1556792"/>
          <a:ext cx="6070600" cy="711200"/>
        </p:xfrm>
        <a:graphic>
          <a:graphicData uri="http://schemas.openxmlformats.org/presentationml/2006/ole">
            <p:oleObj spid="_x0000_s2051" name="Equation" r:id="rId4" imgW="6070320" imgH="7110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265936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For three-qubit systems, maximally entangled </a:t>
            </a:r>
            <a:r>
              <a:rPr lang="en-US" sz="2200" dirty="0" smtClean="0">
                <a:latin typeface="Comic Sans MS" pitchFamily="66" charset="0"/>
              </a:rPr>
              <a:t>GHZ </a:t>
            </a:r>
            <a:r>
              <a:rPr lang="en-US" sz="2200" dirty="0" smtClean="0">
                <a:latin typeface="Comic Sans MS" pitchFamily="66" charset="0"/>
              </a:rPr>
              <a:t>States and non-maximally entangled W states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4988" y="3509888"/>
          <a:ext cx="3581400" cy="711200"/>
        </p:xfrm>
        <a:graphic>
          <a:graphicData uri="http://schemas.openxmlformats.org/presentationml/2006/ole">
            <p:oleObj spid="_x0000_s2052" name="Equation" r:id="rId5" imgW="3581280" imgH="71100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69556" y="3500363"/>
          <a:ext cx="4406900" cy="711200"/>
        </p:xfrm>
        <a:graphic>
          <a:graphicData uri="http://schemas.openxmlformats.org/presentationml/2006/ole">
            <p:oleObj spid="_x0000_s2053" name="Equation" r:id="rId6" imgW="4406760" imgH="7110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b="1" dirty="0" smtClean="0">
                <a:latin typeface="Comic Sans MS" pitchFamily="66" charset="0"/>
              </a:rPr>
              <a:t> Teleportation of a single qubit using three-qubit W state as a resource</a:t>
            </a:r>
          </a:p>
          <a:p>
            <a:pPr algn="just"/>
            <a:endParaRPr lang="en-US" sz="2200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The state to be teleported </a:t>
            </a:r>
          </a:p>
          <a:p>
            <a:pPr algn="just">
              <a:buFont typeface="Wingdings" pitchFamily="2" charset="2"/>
              <a:buChar char="Ø"/>
            </a:pPr>
            <a:endParaRPr lang="en-US" sz="2200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Teleportation protocol is probabilistic using standard measurements and unitary transformations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Probability of teleportation depends on the unknown coefficients of state to be teleported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Alternately, one can also realize teleportation with success probability of 2/3 independent of     and 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10764" y="1627392"/>
          <a:ext cx="1854200" cy="393700"/>
        </p:xfrm>
        <a:graphic>
          <a:graphicData uri="http://schemas.openxmlformats.org/presentationml/2006/ole">
            <p:oleObj spid="_x0000_s3075" name="Equation" r:id="rId3" imgW="1854000" imgH="39348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05200" y="4141068"/>
          <a:ext cx="2133600" cy="800100"/>
        </p:xfrm>
        <a:graphic>
          <a:graphicData uri="http://schemas.openxmlformats.org/presentationml/2006/ole">
            <p:oleObj spid="_x0000_s3076" name="Equation" r:id="rId4" imgW="2133360" imgH="79992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170104" y="5784080"/>
          <a:ext cx="228600" cy="203200"/>
        </p:xfrm>
        <a:graphic>
          <a:graphicData uri="http://schemas.openxmlformats.org/presentationml/2006/ole">
            <p:oleObj spid="_x0000_s3077" name="Equation" r:id="rId5" imgW="228600" imgH="20304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073900" y="5735638"/>
          <a:ext cx="241300" cy="317500"/>
        </p:xfrm>
        <a:graphic>
          <a:graphicData uri="http://schemas.openxmlformats.org/presentationml/2006/ole">
            <p:oleObj spid="_x0000_s3078" name="Equation" r:id="rId6" imgW="241200" imgH="317160" progId="Equation.DSMT4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16016" y="6578188"/>
            <a:ext cx="4567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sz="1400" b="1" dirty="0" smtClean="0">
                <a:solidFill>
                  <a:srgbClr val="000000"/>
                </a:solidFill>
                <a:latin typeface="Comic Sans MS" pitchFamily="66" charset="0"/>
              </a:rPr>
              <a:t>Shi and Tomita, </a:t>
            </a:r>
            <a:r>
              <a:rPr lang="en-US" sz="1400" b="1" i="1" dirty="0" smtClean="0">
                <a:solidFill>
                  <a:srgbClr val="000000"/>
                </a:solidFill>
                <a:latin typeface="Comic Sans MS" pitchFamily="66" charset="0"/>
              </a:rPr>
              <a:t>Phys. Lett. </a:t>
            </a:r>
            <a:r>
              <a:rPr lang="en-US" sz="1400" b="1" dirty="0" smtClean="0">
                <a:solidFill>
                  <a:srgbClr val="000000"/>
                </a:solidFill>
                <a:latin typeface="Comic Sans MS" pitchFamily="66" charset="0"/>
              </a:rPr>
              <a:t>A 296, 161 (2002) </a:t>
            </a:r>
            <a:endParaRPr lang="en-US" sz="1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eaLnBrk="0" hangingPunct="0"/>
            <a:endParaRPr lang="en-US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In general, quantum teleportation using partially entangled states is always probabilistic</a:t>
            </a:r>
          </a:p>
          <a:p>
            <a:pPr algn="just"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However, Agrawal and Pati proposed a new class of W type states       for deterministic quantum teleportation of a single qubit 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93552" y="2924944"/>
          <a:ext cx="6146800" cy="711200"/>
        </p:xfrm>
        <a:graphic>
          <a:graphicData uri="http://schemas.openxmlformats.org/presentationml/2006/ole">
            <p:oleObj spid="_x0000_s4098" name="Equation" r:id="rId3" imgW="6146640" imgH="7110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3779912" y="6577607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91" indent="-541391" algn="just"/>
            <a:r>
              <a:rPr lang="en-US" sz="1400" b="1" dirty="0" smtClean="0">
                <a:latin typeface="Comic Sans MS" pitchFamily="66" charset="0"/>
                <a:cs typeface="Times New Roman" pitchFamily="18" charset="0"/>
              </a:rPr>
              <a:t>P. Agrawal and A. K. Pati, Phys. Rev. A 74,062320 (2006)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380272" y="2348880"/>
          <a:ext cx="1854200" cy="393700"/>
        </p:xfrm>
        <a:graphic>
          <a:graphicData uri="http://schemas.openxmlformats.org/presentationml/2006/ole">
            <p:oleObj spid="_x0000_s4099" name="Equation" r:id="rId4" imgW="1854000" imgH="39348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220504" y="2015344"/>
          <a:ext cx="558800" cy="393700"/>
        </p:xfrm>
        <a:graphic>
          <a:graphicData uri="http://schemas.openxmlformats.org/presentationml/2006/ole">
            <p:oleObj spid="_x0000_s4100" name="Equation" r:id="rId5" imgW="55872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442" y="3933056"/>
            <a:ext cx="8145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Projection basis used to realize teleportation protocol for</a:t>
            </a:r>
          </a:p>
          <a:p>
            <a:r>
              <a:rPr lang="en-US" sz="2200" dirty="0" smtClean="0">
                <a:latin typeface="Comic Sans MS" pitchFamily="66" charset="0"/>
              </a:rPr>
              <a:t>n=1</a:t>
            </a:r>
            <a:endParaRPr lang="en-IN" sz="2200" dirty="0">
              <a:latin typeface="Comic Sans MS" pitchFamily="66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55776" y="4725144"/>
          <a:ext cx="4051300" cy="1409700"/>
        </p:xfrm>
        <a:graphic>
          <a:graphicData uri="http://schemas.openxmlformats.org/presentationml/2006/ole">
            <p:oleObj spid="_x0000_s4101" name="Equation" r:id="rId6" imgW="4051080" imgH="14094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0648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Comic Sans MS" pitchFamily="66" charset="0"/>
              </a:rPr>
              <a:t> How is it possible?</a:t>
            </a:r>
          </a:p>
          <a:p>
            <a:pPr>
              <a:buFont typeface="Wingdings" pitchFamily="2" charset="2"/>
              <a:buChar char="q"/>
            </a:pPr>
            <a:endParaRPr lang="en-US" sz="2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We are performing a three qubit projective measurement to achieve the task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What if we perform standard two qubit and single qubit measurements?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Teleportation of single qubit is still probabilistic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Hence, to achieve teleportation of a single qubit using three-qubit W type of states one has to perform multiqubit measurements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Distinguishing these measurements is an issue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 But nevertheless one can achieve perfect teleportation!</a:t>
            </a:r>
            <a:endParaRPr lang="en-IN" sz="22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3BD0-0D47-4E54-86F3-9EEB0FC0736F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086200" y="6534589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mic Sans MS" pitchFamily="66" charset="0"/>
                <a:cs typeface="Times New Roman" pitchFamily="18" charset="0"/>
              </a:rPr>
              <a:t>S. Adhikari and S. Gangopadhyay, IJTP 48, 403 (2009)</a:t>
            </a:r>
            <a:endParaRPr lang="en-IN" sz="14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9598" y="-4424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omic Sans MS" pitchFamily="66" charset="0"/>
              </a:rPr>
              <a:t>IPQI-2014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990</Words>
  <Application>Microsoft Office PowerPoint</Application>
  <PresentationFormat>On-screen Show (4:3)</PresentationFormat>
  <Paragraphs>198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IIT Rajasthan</dc:creator>
  <cp:lastModifiedBy>IIT Rajasthan</cp:lastModifiedBy>
  <cp:revision>45</cp:revision>
  <dcterms:created xsi:type="dcterms:W3CDTF">2014-02-24T14:08:44Z</dcterms:created>
  <dcterms:modified xsi:type="dcterms:W3CDTF">2014-02-25T10:40:18Z</dcterms:modified>
</cp:coreProperties>
</file>