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wmf" ContentType="image/x-wmf"/>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70" r:id="rId4"/>
    <p:sldId id="271" r:id="rId5"/>
    <p:sldId id="268" r:id="rId6"/>
    <p:sldId id="259" r:id="rId7"/>
    <p:sldId id="260" r:id="rId8"/>
    <p:sldId id="263" r:id="rId9"/>
    <p:sldId id="264" r:id="rId10"/>
    <p:sldId id="273" r:id="rId11"/>
    <p:sldId id="265" r:id="rId12"/>
    <p:sldId id="266" r:id="rId13"/>
    <p:sldId id="261" r:id="rId14"/>
    <p:sldId id="274" r:id="rId15"/>
    <p:sldId id="267" r:id="rId16"/>
    <p:sldId id="269" r:id="rId17"/>
    <p:sldId id="275" r:id="rId18"/>
    <p:sldId id="272"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44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53DF59-A970-41D4-BDFF-EF107F2A4540}" type="datetimeFigureOut">
              <a:rPr lang="en-IN" smtClean="0"/>
              <a:pPr/>
              <a:t>2/20/2014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B905B0-1236-4003-8A5A-E9A1DA1420A5}"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0180" name="Slide Number Placeholder 3"/>
          <p:cNvSpPr>
            <a:spLocks noGrp="1"/>
          </p:cNvSpPr>
          <p:nvPr>
            <p:ph type="sldNum" sz="quarter" idx="5"/>
          </p:nvPr>
        </p:nvSpPr>
        <p:spPr>
          <a:noFill/>
        </p:spPr>
        <p:txBody>
          <a:bodyPr/>
          <a:lstStyle/>
          <a:p>
            <a:fld id="{3FD57EDB-91AA-406B-8C5D-3BA3DE2E1F33}" type="slidenum">
              <a:rPr lang="en-US">
                <a:solidFill>
                  <a:srgbClr val="000000"/>
                </a:solidFill>
              </a:rPr>
              <a:pPr/>
              <a:t>1</a:t>
            </a:fld>
            <a:endParaRPr lang="en-US" dirty="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10</a:t>
            </a:fld>
            <a:endParaRPr lang="en-I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11</a:t>
            </a:fld>
            <a:endParaRPr lang="en-I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12</a:t>
            </a:fld>
            <a:endParaRPr lang="en-I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13</a:t>
            </a:fld>
            <a:endParaRPr lang="en-I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14</a:t>
            </a:fld>
            <a:endParaRPr lang="en-I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15</a:t>
            </a:fld>
            <a:endParaRPr lang="en-I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16</a:t>
            </a:fld>
            <a:endParaRPr lang="en-I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17</a:t>
            </a:fld>
            <a:endParaRPr lang="en-I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18</a:t>
            </a:fld>
            <a:endParaRPr lang="en-IN"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19</a:t>
            </a:fld>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2</a:t>
            </a:fld>
            <a:endParaRPr lang="en-I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3</a:t>
            </a:fld>
            <a:endParaRPr lang="en-I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4</a:t>
            </a:fld>
            <a:endParaRPr lang="en-I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5</a:t>
            </a:fld>
            <a:endParaRPr lang="en-I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6</a:t>
            </a:fld>
            <a:endParaRPr lang="en-I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7</a:t>
            </a:fld>
            <a:endParaRPr lang="en-I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8</a:t>
            </a:fld>
            <a:endParaRPr lang="en-I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905B0-1236-4003-8A5A-E9A1DA1420A5}" type="slidenum">
              <a:rPr lang="en-IN" smtClean="0"/>
              <a:pPr/>
              <a:t>9</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B00"/>
            </a:gs>
            <a:gs pos="100000">
              <a:srgbClr val="003300"/>
            </a:gs>
          </a:gsLst>
          <a:lin ang="5400000" scaled="1"/>
        </a:gradFill>
        <a:effectLst/>
      </p:bgPr>
    </p:bg>
    <p:spTree>
      <p:nvGrpSpPr>
        <p:cNvPr id="1" name=""/>
        <p:cNvGrpSpPr/>
        <p:nvPr/>
      </p:nvGrpSpPr>
      <p:grpSpPr>
        <a:xfrm>
          <a:off x="0" y="0"/>
          <a:ext cx="0" cy="0"/>
          <a:chOff x="0" y="0"/>
          <a:chExt cx="0" cy="0"/>
        </a:xfrm>
      </p:grpSpPr>
      <p:sp>
        <p:nvSpPr>
          <p:cNvPr id="1033" name="Line 9"/>
          <p:cNvSpPr>
            <a:spLocks noChangeShapeType="1"/>
          </p:cNvSpPr>
          <p:nvPr userDrawn="1"/>
        </p:nvSpPr>
        <p:spPr bwMode="auto">
          <a:xfrm>
            <a:off x="76200" y="0"/>
            <a:ext cx="0" cy="685800"/>
          </a:xfrm>
          <a:prstGeom prst="line">
            <a:avLst/>
          </a:prstGeom>
          <a:noFill/>
          <a:ln w="9525">
            <a:solidFill>
              <a:srgbClr val="FFFF00"/>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1034" name="Line 10"/>
          <p:cNvSpPr>
            <a:spLocks noChangeShapeType="1"/>
          </p:cNvSpPr>
          <p:nvPr userDrawn="1"/>
        </p:nvSpPr>
        <p:spPr bwMode="auto">
          <a:xfrm>
            <a:off x="0" y="76200"/>
            <a:ext cx="1219200" cy="0"/>
          </a:xfrm>
          <a:prstGeom prst="line">
            <a:avLst/>
          </a:prstGeom>
          <a:noFill/>
          <a:ln w="9525">
            <a:solidFill>
              <a:srgbClr val="FFFF00"/>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7" name="Line 10"/>
          <p:cNvSpPr>
            <a:spLocks noChangeShapeType="1"/>
          </p:cNvSpPr>
          <p:nvPr userDrawn="1"/>
        </p:nvSpPr>
        <p:spPr bwMode="auto">
          <a:xfrm>
            <a:off x="6248400" y="6477000"/>
            <a:ext cx="1600200" cy="0"/>
          </a:xfrm>
          <a:prstGeom prst="line">
            <a:avLst/>
          </a:prstGeom>
          <a:noFill/>
          <a:ln w="9525">
            <a:solidFill>
              <a:srgbClr val="FFFF00"/>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8" name="Line 9"/>
          <p:cNvSpPr>
            <a:spLocks noChangeShapeType="1"/>
          </p:cNvSpPr>
          <p:nvPr userDrawn="1"/>
        </p:nvSpPr>
        <p:spPr bwMode="auto">
          <a:xfrm>
            <a:off x="6324600" y="6324600"/>
            <a:ext cx="0" cy="457200"/>
          </a:xfrm>
          <a:prstGeom prst="line">
            <a:avLst/>
          </a:prstGeom>
          <a:noFill/>
          <a:ln w="9525">
            <a:solidFill>
              <a:srgbClr val="FFFF00"/>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9" name="TextBox 8"/>
          <p:cNvSpPr txBox="1"/>
          <p:nvPr userDrawn="1"/>
        </p:nvSpPr>
        <p:spPr>
          <a:xfrm>
            <a:off x="6324600" y="6488113"/>
            <a:ext cx="2771913" cy="276999"/>
          </a:xfrm>
          <a:prstGeom prst="rect">
            <a:avLst/>
          </a:prstGeom>
          <a:noFill/>
        </p:spPr>
        <p:txBody>
          <a:bodyPr wrap="none">
            <a:spAutoFit/>
          </a:bodyPr>
          <a:lstStyle/>
          <a:p>
            <a:pPr fontAlgn="base">
              <a:spcBef>
                <a:spcPct val="0"/>
              </a:spcBef>
              <a:spcAft>
                <a:spcPct val="0"/>
              </a:spcAft>
              <a:defRPr/>
            </a:pPr>
            <a:r>
              <a:rPr lang="en-US" sz="1200" dirty="0">
                <a:solidFill>
                  <a:srgbClr val="92D050"/>
                </a:solidFill>
              </a:rPr>
              <a:t>IPQI – </a:t>
            </a:r>
            <a:r>
              <a:rPr lang="en-US" sz="1200" dirty="0" smtClean="0">
                <a:solidFill>
                  <a:srgbClr val="92D050"/>
                </a:solidFill>
              </a:rPr>
              <a:t>Gibbs paradox and Information</a:t>
            </a:r>
            <a:endParaRPr lang="en-IN" sz="1200" dirty="0">
              <a:solidFill>
                <a:srgbClr val="92D050"/>
              </a:solidFill>
            </a:endParaRPr>
          </a:p>
        </p:txBody>
      </p:sp>
    </p:spTree>
  </p:cSld>
  <p:clrMap bg1="lt1" tx1="dk1" bg2="lt2" tx2="dk2" accent1="accent1" accent2="accent2" accent3="accent3" accent4="accent4" accent5="accent5" accent6="accent6" hlink="hlink" folHlink="folHlink"/>
  <p:sldLayoutIdLst>
    <p:sldLayoutId id="2147483661" r:id="rId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0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rgbClr val="FFFF00"/>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oleObject" Target="../embeddings/oleObject15.bin"/><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136525" y="1455738"/>
            <a:ext cx="8855075" cy="461665"/>
          </a:xfrm>
          <a:prstGeom prst="rect">
            <a:avLst/>
          </a:prstGeom>
          <a:noFill/>
          <a:ln w="9525">
            <a:noFill/>
            <a:miter lim="800000"/>
            <a:headEnd/>
            <a:tailEnd/>
          </a:ln>
        </p:spPr>
        <p:txBody>
          <a:bodyPr>
            <a:spAutoFit/>
          </a:bodyPr>
          <a:lstStyle/>
          <a:p>
            <a:pPr algn="ctr" fontAlgn="base">
              <a:spcBef>
                <a:spcPct val="0"/>
              </a:spcBef>
              <a:spcAft>
                <a:spcPct val="0"/>
              </a:spcAft>
            </a:pPr>
            <a:r>
              <a:rPr lang="en-US" sz="2400" dirty="0" smtClean="0">
                <a:solidFill>
                  <a:srgbClr val="FFFFFF"/>
                </a:solidFill>
              </a:rPr>
              <a:t>Gibbs’ Paradox and Quantum Information</a:t>
            </a:r>
            <a:endParaRPr lang="en-US" sz="2400" dirty="0">
              <a:solidFill>
                <a:srgbClr val="FFFFFF"/>
              </a:solidFill>
            </a:endParaRPr>
          </a:p>
        </p:txBody>
      </p:sp>
      <p:sp>
        <p:nvSpPr>
          <p:cNvPr id="35843" name="Text Box 5"/>
          <p:cNvSpPr txBox="1">
            <a:spLocks noChangeArrowheads="1"/>
          </p:cNvSpPr>
          <p:nvPr/>
        </p:nvSpPr>
        <p:spPr bwMode="auto">
          <a:xfrm>
            <a:off x="2057400" y="2438400"/>
            <a:ext cx="5340350" cy="1477963"/>
          </a:xfrm>
          <a:prstGeom prst="rect">
            <a:avLst/>
          </a:prstGeom>
          <a:noFill/>
          <a:ln w="9525">
            <a:noFill/>
            <a:miter lim="800000"/>
            <a:headEnd/>
            <a:tailEnd/>
          </a:ln>
        </p:spPr>
        <p:txBody>
          <a:bodyPr wrap="none">
            <a:spAutoFit/>
          </a:bodyPr>
          <a:lstStyle/>
          <a:p>
            <a:pPr algn="ctr" fontAlgn="base">
              <a:spcBef>
                <a:spcPct val="0"/>
              </a:spcBef>
              <a:spcAft>
                <a:spcPct val="0"/>
              </a:spcAft>
            </a:pPr>
            <a:r>
              <a:rPr lang="en-US" b="1" dirty="0">
                <a:solidFill>
                  <a:srgbClr val="FFFFFF"/>
                </a:solidFill>
              </a:rPr>
              <a:t>Unnikrishnan</a:t>
            </a:r>
            <a:r>
              <a:rPr lang="en-US" b="1" dirty="0">
                <a:solidFill>
                  <a:srgbClr val="FFFFFF"/>
                </a:solidFill>
              </a:rPr>
              <a:t>. C. S.</a:t>
            </a:r>
          </a:p>
          <a:p>
            <a:pPr algn="ctr" fontAlgn="base">
              <a:spcBef>
                <a:spcPct val="0"/>
              </a:spcBef>
              <a:spcAft>
                <a:spcPct val="0"/>
              </a:spcAft>
            </a:pPr>
            <a:r>
              <a:rPr lang="en-US" dirty="0">
                <a:solidFill>
                  <a:srgbClr val="FFFFFF"/>
                </a:solidFill>
              </a:rPr>
              <a:t>Gravitation Group &amp; Fundamental Interactions Lab</a:t>
            </a:r>
          </a:p>
          <a:p>
            <a:pPr algn="ctr" fontAlgn="base">
              <a:spcBef>
                <a:spcPct val="0"/>
              </a:spcBef>
              <a:spcAft>
                <a:spcPct val="0"/>
              </a:spcAft>
            </a:pPr>
            <a:r>
              <a:rPr lang="en-US" dirty="0">
                <a:solidFill>
                  <a:srgbClr val="FFFFFF"/>
                </a:solidFill>
              </a:rPr>
              <a:t>Tata Institute of Fundamental Research</a:t>
            </a:r>
          </a:p>
          <a:p>
            <a:pPr algn="ctr" fontAlgn="base">
              <a:spcBef>
                <a:spcPct val="0"/>
              </a:spcBef>
              <a:spcAft>
                <a:spcPct val="0"/>
              </a:spcAft>
            </a:pPr>
            <a:r>
              <a:rPr lang="en-US" dirty="0">
                <a:solidFill>
                  <a:srgbClr val="FFFFFF"/>
                </a:solidFill>
              </a:rPr>
              <a:t>Homi</a:t>
            </a:r>
            <a:r>
              <a:rPr lang="en-US" dirty="0">
                <a:solidFill>
                  <a:srgbClr val="FFFFFF"/>
                </a:solidFill>
              </a:rPr>
              <a:t> </a:t>
            </a:r>
            <a:r>
              <a:rPr lang="en-US" dirty="0">
                <a:solidFill>
                  <a:srgbClr val="FFFFFF"/>
                </a:solidFill>
              </a:rPr>
              <a:t>Bhabha</a:t>
            </a:r>
            <a:r>
              <a:rPr lang="en-US" dirty="0">
                <a:solidFill>
                  <a:srgbClr val="FFFFFF"/>
                </a:solidFill>
              </a:rPr>
              <a:t> Road, Mumbai  400005</a:t>
            </a:r>
          </a:p>
          <a:p>
            <a:pPr algn="ctr" fontAlgn="base">
              <a:spcBef>
                <a:spcPct val="0"/>
              </a:spcBef>
              <a:spcAft>
                <a:spcPct val="0"/>
              </a:spcAft>
            </a:pPr>
            <a:endParaRPr lang="en-US"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642918"/>
            <a:ext cx="4685898" cy="369332"/>
          </a:xfrm>
          <a:prstGeom prst="rect">
            <a:avLst/>
          </a:prstGeom>
          <a:noFill/>
        </p:spPr>
        <p:txBody>
          <a:bodyPr wrap="none" rtlCol="0">
            <a:spAutoFit/>
          </a:bodyPr>
          <a:lstStyle/>
          <a:p>
            <a:r>
              <a:rPr lang="en-US" dirty="0" smtClean="0">
                <a:solidFill>
                  <a:schemeClr val="bg1"/>
                </a:solidFill>
              </a:rPr>
              <a:t>Quantum mechanics and Indistinguishability</a:t>
            </a:r>
            <a:endParaRPr lang="en-US" dirty="0">
              <a:solidFill>
                <a:schemeClr val="bg1"/>
              </a:solidFill>
            </a:endParaRPr>
          </a:p>
        </p:txBody>
      </p:sp>
      <p:sp>
        <p:nvSpPr>
          <p:cNvPr id="6" name="TextBox 5"/>
          <p:cNvSpPr txBox="1"/>
          <p:nvPr/>
        </p:nvSpPr>
        <p:spPr>
          <a:xfrm>
            <a:off x="642910" y="3631172"/>
            <a:ext cx="466794" cy="369332"/>
          </a:xfrm>
          <a:prstGeom prst="rect">
            <a:avLst/>
          </a:prstGeom>
          <a:noFill/>
        </p:spPr>
        <p:txBody>
          <a:bodyPr wrap="none" rtlCol="0">
            <a:spAutoFit/>
          </a:bodyPr>
          <a:lstStyle/>
          <a:p>
            <a:r>
              <a:rPr lang="en-US" dirty="0" smtClean="0">
                <a:solidFill>
                  <a:schemeClr val="bg1"/>
                </a:solidFill>
              </a:rPr>
              <a:t>S1</a:t>
            </a:r>
            <a:endParaRPr lang="en-US" dirty="0">
              <a:solidFill>
                <a:schemeClr val="bg1"/>
              </a:solidFill>
            </a:endParaRPr>
          </a:p>
        </p:txBody>
      </p:sp>
      <p:sp>
        <p:nvSpPr>
          <p:cNvPr id="7" name="TextBox 6"/>
          <p:cNvSpPr txBox="1"/>
          <p:nvPr/>
        </p:nvSpPr>
        <p:spPr>
          <a:xfrm>
            <a:off x="2187382" y="3340658"/>
            <a:ext cx="466794" cy="369332"/>
          </a:xfrm>
          <a:prstGeom prst="rect">
            <a:avLst/>
          </a:prstGeom>
          <a:noFill/>
        </p:spPr>
        <p:txBody>
          <a:bodyPr wrap="none" rtlCol="0">
            <a:spAutoFit/>
          </a:bodyPr>
          <a:lstStyle/>
          <a:p>
            <a:r>
              <a:rPr lang="en-US" dirty="0" smtClean="0"/>
              <a:t>S2</a:t>
            </a:r>
            <a:endParaRPr lang="en-US" dirty="0"/>
          </a:p>
        </p:txBody>
      </p:sp>
      <p:sp>
        <p:nvSpPr>
          <p:cNvPr id="15" name="Oval 14"/>
          <p:cNvSpPr/>
          <p:nvPr/>
        </p:nvSpPr>
        <p:spPr>
          <a:xfrm>
            <a:off x="1100110" y="2773916"/>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1100110" y="3535916"/>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Moon 16"/>
          <p:cNvSpPr/>
          <p:nvPr/>
        </p:nvSpPr>
        <p:spPr>
          <a:xfrm flipH="1">
            <a:off x="4148110" y="3383516"/>
            <a:ext cx="152400" cy="53340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42910" y="2773916"/>
            <a:ext cx="466794" cy="369332"/>
          </a:xfrm>
          <a:prstGeom prst="rect">
            <a:avLst/>
          </a:prstGeom>
          <a:noFill/>
        </p:spPr>
        <p:txBody>
          <a:bodyPr wrap="none" rtlCol="0">
            <a:spAutoFit/>
          </a:bodyPr>
          <a:lstStyle/>
          <a:p>
            <a:r>
              <a:rPr lang="en-US" dirty="0" smtClean="0">
                <a:solidFill>
                  <a:schemeClr val="bg1"/>
                </a:solidFill>
              </a:rPr>
              <a:t>S1</a:t>
            </a:r>
            <a:endParaRPr lang="en-US" dirty="0">
              <a:solidFill>
                <a:schemeClr val="bg1"/>
              </a:solidFill>
            </a:endParaRPr>
          </a:p>
        </p:txBody>
      </p:sp>
      <p:sp>
        <p:nvSpPr>
          <p:cNvPr id="19" name="TextBox 18"/>
          <p:cNvSpPr txBox="1"/>
          <p:nvPr/>
        </p:nvSpPr>
        <p:spPr>
          <a:xfrm>
            <a:off x="642910" y="3471384"/>
            <a:ext cx="466794" cy="369332"/>
          </a:xfrm>
          <a:prstGeom prst="rect">
            <a:avLst/>
          </a:prstGeom>
          <a:noFill/>
        </p:spPr>
        <p:txBody>
          <a:bodyPr wrap="none" rtlCol="0">
            <a:spAutoFit/>
          </a:bodyPr>
          <a:lstStyle/>
          <a:p>
            <a:r>
              <a:rPr lang="en-US" dirty="0" smtClean="0"/>
              <a:t>S2</a:t>
            </a:r>
            <a:endParaRPr lang="en-US" dirty="0"/>
          </a:p>
        </p:txBody>
      </p:sp>
      <p:sp>
        <p:nvSpPr>
          <p:cNvPr id="20" name="TextBox 19"/>
          <p:cNvSpPr txBox="1"/>
          <p:nvPr/>
        </p:nvSpPr>
        <p:spPr>
          <a:xfrm>
            <a:off x="4452910" y="2621516"/>
            <a:ext cx="479618" cy="369332"/>
          </a:xfrm>
          <a:prstGeom prst="rect">
            <a:avLst/>
          </a:prstGeom>
          <a:noFill/>
        </p:spPr>
        <p:txBody>
          <a:bodyPr wrap="none" rtlCol="0">
            <a:spAutoFit/>
          </a:bodyPr>
          <a:lstStyle/>
          <a:p>
            <a:r>
              <a:rPr lang="en-US" dirty="0" smtClean="0">
                <a:solidFill>
                  <a:schemeClr val="bg1"/>
                </a:solidFill>
              </a:rPr>
              <a:t>D1</a:t>
            </a:r>
            <a:endParaRPr lang="en-US" dirty="0">
              <a:solidFill>
                <a:schemeClr val="bg1"/>
              </a:solidFill>
            </a:endParaRPr>
          </a:p>
        </p:txBody>
      </p:sp>
      <p:sp>
        <p:nvSpPr>
          <p:cNvPr id="21" name="TextBox 20"/>
          <p:cNvSpPr txBox="1"/>
          <p:nvPr/>
        </p:nvSpPr>
        <p:spPr>
          <a:xfrm>
            <a:off x="4452910" y="3471384"/>
            <a:ext cx="479618" cy="369332"/>
          </a:xfrm>
          <a:prstGeom prst="rect">
            <a:avLst/>
          </a:prstGeom>
          <a:noFill/>
        </p:spPr>
        <p:txBody>
          <a:bodyPr wrap="none" rtlCol="0">
            <a:spAutoFit/>
          </a:bodyPr>
          <a:lstStyle/>
          <a:p>
            <a:r>
              <a:rPr lang="en-US" dirty="0" smtClean="0">
                <a:solidFill>
                  <a:schemeClr val="bg1"/>
                </a:solidFill>
              </a:rPr>
              <a:t>D2</a:t>
            </a:r>
            <a:endParaRPr lang="en-US" dirty="0">
              <a:solidFill>
                <a:schemeClr val="bg1"/>
              </a:solidFill>
            </a:endParaRPr>
          </a:p>
        </p:txBody>
      </p:sp>
      <p:cxnSp>
        <p:nvCxnSpPr>
          <p:cNvPr id="22" name="Straight Arrow Connector 21"/>
          <p:cNvCxnSpPr/>
          <p:nvPr/>
        </p:nvCxnSpPr>
        <p:spPr>
          <a:xfrm flipV="1">
            <a:off x="1481110" y="2850116"/>
            <a:ext cx="2590800" cy="762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481110" y="3688316"/>
            <a:ext cx="2667000" cy="1588"/>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404910" y="3002516"/>
            <a:ext cx="2590800" cy="5334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557310" y="3002516"/>
            <a:ext cx="2514600" cy="6096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6" name="Moon 25"/>
          <p:cNvSpPr/>
          <p:nvPr/>
        </p:nvSpPr>
        <p:spPr>
          <a:xfrm flipH="1">
            <a:off x="4170528" y="2621516"/>
            <a:ext cx="152400" cy="53340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Connector 27"/>
          <p:cNvCxnSpPr/>
          <p:nvPr/>
        </p:nvCxnSpPr>
        <p:spPr>
          <a:xfrm rot="5400000">
            <a:off x="1643042" y="1571612"/>
            <a:ext cx="285752"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643836" y="1928008"/>
            <a:ext cx="285752"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1643836" y="2285198"/>
            <a:ext cx="285752"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5-Point Star 30"/>
          <p:cNvSpPr/>
          <p:nvPr/>
        </p:nvSpPr>
        <p:spPr>
          <a:xfrm>
            <a:off x="571472" y="1857364"/>
            <a:ext cx="142876" cy="142876"/>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p:nvCxnSpPr>
        <p:spPr>
          <a:xfrm rot="5400000">
            <a:off x="3571868" y="1928802"/>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857224" y="1785926"/>
            <a:ext cx="785818"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857356" y="1785926"/>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857224" y="2071678"/>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857356" y="1785926"/>
            <a:ext cx="2143140" cy="285752"/>
          </a:xfrm>
          <a:prstGeom prst="line">
            <a:avLst/>
          </a:prstGeom>
        </p:spPr>
        <p:style>
          <a:lnRef idx="1">
            <a:schemeClr val="accent1"/>
          </a:lnRef>
          <a:fillRef idx="0">
            <a:schemeClr val="accent1"/>
          </a:fillRef>
          <a:effectRef idx="0">
            <a:schemeClr val="accent1"/>
          </a:effectRef>
          <a:fontRef idx="minor">
            <a:schemeClr val="tx1"/>
          </a:fontRef>
        </p:style>
      </p:cxnSp>
      <p:pic>
        <p:nvPicPr>
          <p:cNvPr id="45" name="Picture 2" descr="bose-fermi"/>
          <p:cNvPicPr>
            <a:picLocks noChangeAspect="1" noChangeArrowheads="1"/>
          </p:cNvPicPr>
          <p:nvPr/>
        </p:nvPicPr>
        <p:blipFill>
          <a:blip r:embed="rId4"/>
          <a:srcRect/>
          <a:stretch>
            <a:fillRect/>
          </a:stretch>
        </p:blipFill>
        <p:spPr bwMode="auto">
          <a:xfrm>
            <a:off x="5429256" y="928670"/>
            <a:ext cx="3428992" cy="2670864"/>
          </a:xfrm>
          <a:prstGeom prst="rect">
            <a:avLst/>
          </a:prstGeom>
          <a:noFill/>
          <a:ln w="9525">
            <a:noFill/>
            <a:miter lim="800000"/>
            <a:headEnd/>
            <a:tailEnd/>
          </a:ln>
        </p:spPr>
      </p:pic>
      <p:graphicFrame>
        <p:nvGraphicFramePr>
          <p:cNvPr id="52226" name="Object 2"/>
          <p:cNvGraphicFramePr>
            <a:graphicFrameLocks noChangeAspect="1"/>
          </p:cNvGraphicFramePr>
          <p:nvPr/>
        </p:nvGraphicFramePr>
        <p:xfrm>
          <a:off x="4071934" y="4143380"/>
          <a:ext cx="1857388" cy="444158"/>
        </p:xfrm>
        <a:graphic>
          <a:graphicData uri="http://schemas.openxmlformats.org/presentationml/2006/ole">
            <p:oleObj spid="_x0000_s52226" name="Equation" r:id="rId5" imgW="736560" imgH="177480" progId="Equation.DSMT4">
              <p:embed/>
            </p:oleObj>
          </a:graphicData>
        </a:graphic>
      </p:graphicFrame>
      <p:grpSp>
        <p:nvGrpSpPr>
          <p:cNvPr id="47" name="Group 46"/>
          <p:cNvGrpSpPr/>
          <p:nvPr/>
        </p:nvGrpSpPr>
        <p:grpSpPr>
          <a:xfrm>
            <a:off x="1979712" y="5052522"/>
            <a:ext cx="5112568" cy="1305436"/>
            <a:chOff x="1979712" y="1052736"/>
            <a:chExt cx="5112568" cy="1305436"/>
          </a:xfrm>
        </p:grpSpPr>
        <p:sp>
          <p:nvSpPr>
            <p:cNvPr id="48" name="Rectangle 47"/>
            <p:cNvSpPr/>
            <p:nvPr/>
          </p:nvSpPr>
          <p:spPr>
            <a:xfrm>
              <a:off x="1979712" y="105273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205172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197971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219573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2555776"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Oval 52"/>
            <p:cNvSpPr/>
            <p:nvPr/>
          </p:nvSpPr>
          <p:spPr>
            <a:xfrm>
              <a:off x="2411760"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4" name="Oval 53"/>
            <p:cNvSpPr/>
            <p:nvPr/>
          </p:nvSpPr>
          <p:spPr>
            <a:xfrm>
              <a:off x="2267744"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5" name="Oval 54"/>
            <p:cNvSpPr/>
            <p:nvPr/>
          </p:nvSpPr>
          <p:spPr>
            <a:xfrm>
              <a:off x="233975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6" name="Oval 55"/>
            <p:cNvSpPr/>
            <p:nvPr/>
          </p:nvSpPr>
          <p:spPr>
            <a:xfrm>
              <a:off x="2267744"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7" name="Oval 56"/>
            <p:cNvSpPr/>
            <p:nvPr/>
          </p:nvSpPr>
          <p:spPr>
            <a:xfrm>
              <a:off x="255577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8" name="Oval 57"/>
            <p:cNvSpPr/>
            <p:nvPr/>
          </p:nvSpPr>
          <p:spPr>
            <a:xfrm>
              <a:off x="2761526" y="13613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9" name="Oval 58"/>
            <p:cNvSpPr/>
            <p:nvPr/>
          </p:nvSpPr>
          <p:spPr>
            <a:xfrm>
              <a:off x="2195736" y="13407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0" name="Oval 59"/>
            <p:cNvSpPr/>
            <p:nvPr/>
          </p:nvSpPr>
          <p:spPr>
            <a:xfrm>
              <a:off x="219573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1" name="Oval 60"/>
            <p:cNvSpPr/>
            <p:nvPr/>
          </p:nvSpPr>
          <p:spPr>
            <a:xfrm>
              <a:off x="2494042" y="13819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2" name="Oval 61"/>
            <p:cNvSpPr/>
            <p:nvPr/>
          </p:nvSpPr>
          <p:spPr>
            <a:xfrm>
              <a:off x="197971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3" name="Oval 62"/>
            <p:cNvSpPr/>
            <p:nvPr/>
          </p:nvSpPr>
          <p:spPr>
            <a:xfrm>
              <a:off x="219573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4" name="Oval 63"/>
            <p:cNvSpPr/>
            <p:nvPr/>
          </p:nvSpPr>
          <p:spPr>
            <a:xfrm>
              <a:off x="241176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5" name="Oval 64"/>
            <p:cNvSpPr/>
            <p:nvPr/>
          </p:nvSpPr>
          <p:spPr>
            <a:xfrm>
              <a:off x="2843808"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Oval 65"/>
            <p:cNvSpPr/>
            <p:nvPr/>
          </p:nvSpPr>
          <p:spPr>
            <a:xfrm>
              <a:off x="277180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7" name="Oval 66"/>
            <p:cNvSpPr/>
            <p:nvPr/>
          </p:nvSpPr>
          <p:spPr>
            <a:xfrm>
              <a:off x="2699792" y="1493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8" name="Oval 67"/>
            <p:cNvSpPr/>
            <p:nvPr/>
          </p:nvSpPr>
          <p:spPr>
            <a:xfrm>
              <a:off x="2555776" y="1501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9" name="Oval 68"/>
            <p:cNvSpPr/>
            <p:nvPr/>
          </p:nvSpPr>
          <p:spPr>
            <a:xfrm>
              <a:off x="2504316" y="1645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0" name="Oval 69"/>
            <p:cNvSpPr/>
            <p:nvPr/>
          </p:nvSpPr>
          <p:spPr>
            <a:xfrm>
              <a:off x="2699792" y="1781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1" name="Oval 70"/>
            <p:cNvSpPr/>
            <p:nvPr/>
          </p:nvSpPr>
          <p:spPr>
            <a:xfrm>
              <a:off x="2339752"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p:cNvSpPr/>
            <p:nvPr/>
          </p:nvSpPr>
          <p:spPr>
            <a:xfrm>
              <a:off x="2267744"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p:cNvSpPr/>
            <p:nvPr/>
          </p:nvSpPr>
          <p:spPr>
            <a:xfrm>
              <a:off x="2195736"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4" name="Oval 73"/>
            <p:cNvSpPr/>
            <p:nvPr/>
          </p:nvSpPr>
          <p:spPr>
            <a:xfrm>
              <a:off x="2051720"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5" name="Oval 74"/>
            <p:cNvSpPr/>
            <p:nvPr/>
          </p:nvSpPr>
          <p:spPr>
            <a:xfrm>
              <a:off x="2051720"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Oval 75"/>
            <p:cNvSpPr/>
            <p:nvPr/>
          </p:nvSpPr>
          <p:spPr>
            <a:xfrm>
              <a:off x="2483768"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7" name="Oval 76"/>
            <p:cNvSpPr/>
            <p:nvPr/>
          </p:nvSpPr>
          <p:spPr>
            <a:xfrm>
              <a:off x="2833534" y="10732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8" name="Oval 77"/>
            <p:cNvSpPr/>
            <p:nvPr/>
          </p:nvSpPr>
          <p:spPr>
            <a:xfrm>
              <a:off x="2689518"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p:cNvSpPr/>
            <p:nvPr/>
          </p:nvSpPr>
          <p:spPr>
            <a:xfrm>
              <a:off x="2833534"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0" name="Oval 79"/>
            <p:cNvSpPr/>
            <p:nvPr/>
          </p:nvSpPr>
          <p:spPr>
            <a:xfrm>
              <a:off x="2761526" y="11452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1" name="Oval 80"/>
            <p:cNvSpPr/>
            <p:nvPr/>
          </p:nvSpPr>
          <p:spPr>
            <a:xfrm>
              <a:off x="3131840" y="13491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2" name="Oval 81"/>
            <p:cNvSpPr/>
            <p:nvPr/>
          </p:nvSpPr>
          <p:spPr>
            <a:xfrm>
              <a:off x="3059832"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3" name="Oval 82"/>
            <p:cNvSpPr/>
            <p:nvPr/>
          </p:nvSpPr>
          <p:spPr>
            <a:xfrm>
              <a:off x="3275856"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4" name="Oval 83"/>
            <p:cNvSpPr/>
            <p:nvPr/>
          </p:nvSpPr>
          <p:spPr>
            <a:xfrm>
              <a:off x="3635896" y="1205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5" name="Oval 84"/>
            <p:cNvSpPr/>
            <p:nvPr/>
          </p:nvSpPr>
          <p:spPr>
            <a:xfrm>
              <a:off x="3491880"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6" name="Oval 85"/>
            <p:cNvSpPr/>
            <p:nvPr/>
          </p:nvSpPr>
          <p:spPr>
            <a:xfrm>
              <a:off x="3347864"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7" name="Oval 86"/>
            <p:cNvSpPr/>
            <p:nvPr/>
          </p:nvSpPr>
          <p:spPr>
            <a:xfrm>
              <a:off x="370790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8" name="Oval 87"/>
            <p:cNvSpPr/>
            <p:nvPr/>
          </p:nvSpPr>
          <p:spPr>
            <a:xfrm>
              <a:off x="3317042"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9" name="Oval 88"/>
            <p:cNvSpPr/>
            <p:nvPr/>
          </p:nvSpPr>
          <p:spPr>
            <a:xfrm>
              <a:off x="363589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0" name="Oval 89"/>
            <p:cNvSpPr/>
            <p:nvPr/>
          </p:nvSpPr>
          <p:spPr>
            <a:xfrm>
              <a:off x="313184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1" name="Oval 90"/>
            <p:cNvSpPr/>
            <p:nvPr/>
          </p:nvSpPr>
          <p:spPr>
            <a:xfrm>
              <a:off x="327585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2" name="Oval 91"/>
            <p:cNvSpPr/>
            <p:nvPr/>
          </p:nvSpPr>
          <p:spPr>
            <a:xfrm>
              <a:off x="3574162" y="15343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3" name="Oval 92"/>
            <p:cNvSpPr/>
            <p:nvPr/>
          </p:nvSpPr>
          <p:spPr>
            <a:xfrm>
              <a:off x="313184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4" name="Oval 93"/>
            <p:cNvSpPr/>
            <p:nvPr/>
          </p:nvSpPr>
          <p:spPr>
            <a:xfrm>
              <a:off x="349188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5" name="Oval 94"/>
            <p:cNvSpPr/>
            <p:nvPr/>
          </p:nvSpPr>
          <p:spPr>
            <a:xfrm>
              <a:off x="363589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6" name="Oval 95"/>
            <p:cNvSpPr/>
            <p:nvPr/>
          </p:nvSpPr>
          <p:spPr>
            <a:xfrm>
              <a:off x="3275856"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7" name="Oval 96"/>
            <p:cNvSpPr/>
            <p:nvPr/>
          </p:nvSpPr>
          <p:spPr>
            <a:xfrm>
              <a:off x="3563888"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8" name="Oval 97"/>
            <p:cNvSpPr/>
            <p:nvPr/>
          </p:nvSpPr>
          <p:spPr>
            <a:xfrm>
              <a:off x="305983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9" name="Oval 98"/>
            <p:cNvSpPr/>
            <p:nvPr/>
          </p:nvSpPr>
          <p:spPr>
            <a:xfrm>
              <a:off x="298782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0" name="Oval 99"/>
            <p:cNvSpPr/>
            <p:nvPr/>
          </p:nvSpPr>
          <p:spPr>
            <a:xfrm>
              <a:off x="3203848"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1" name="Oval 100"/>
            <p:cNvSpPr/>
            <p:nvPr/>
          </p:nvSpPr>
          <p:spPr>
            <a:xfrm>
              <a:off x="327585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2" name="Oval 101"/>
            <p:cNvSpPr/>
            <p:nvPr/>
          </p:nvSpPr>
          <p:spPr>
            <a:xfrm>
              <a:off x="320384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3" name="Oval 102"/>
            <p:cNvSpPr/>
            <p:nvPr/>
          </p:nvSpPr>
          <p:spPr>
            <a:xfrm>
              <a:off x="341987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4" name="Oval 103"/>
            <p:cNvSpPr/>
            <p:nvPr/>
          </p:nvSpPr>
          <p:spPr>
            <a:xfrm>
              <a:off x="3275856"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5" name="Oval 104"/>
            <p:cNvSpPr/>
            <p:nvPr/>
          </p:nvSpPr>
          <p:spPr>
            <a:xfrm>
              <a:off x="3491880" y="17728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6" name="Oval 105"/>
            <p:cNvSpPr/>
            <p:nvPr/>
          </p:nvSpPr>
          <p:spPr>
            <a:xfrm>
              <a:off x="3502154" y="150920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7" name="Oval 106"/>
            <p:cNvSpPr/>
            <p:nvPr/>
          </p:nvSpPr>
          <p:spPr>
            <a:xfrm>
              <a:off x="2987824" y="15400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8" name="Oval 107"/>
            <p:cNvSpPr/>
            <p:nvPr/>
          </p:nvSpPr>
          <p:spPr>
            <a:xfrm>
              <a:off x="3419872"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9" name="Oval 108"/>
            <p:cNvSpPr/>
            <p:nvPr/>
          </p:nvSpPr>
          <p:spPr>
            <a:xfrm>
              <a:off x="3707904" y="16204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0" name="Oval 109"/>
            <p:cNvSpPr/>
            <p:nvPr/>
          </p:nvSpPr>
          <p:spPr>
            <a:xfrm>
              <a:off x="3059832"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1" name="Oval 110"/>
            <p:cNvSpPr/>
            <p:nvPr/>
          </p:nvSpPr>
          <p:spPr>
            <a:xfrm>
              <a:off x="294672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2" name="Oval 111"/>
            <p:cNvSpPr/>
            <p:nvPr/>
          </p:nvSpPr>
          <p:spPr>
            <a:xfrm>
              <a:off x="2967366"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Rectangle 112"/>
            <p:cNvSpPr/>
            <p:nvPr/>
          </p:nvSpPr>
          <p:spPr>
            <a:xfrm>
              <a:off x="5220072" y="105273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4" name="Oval 113"/>
            <p:cNvSpPr/>
            <p:nvPr/>
          </p:nvSpPr>
          <p:spPr>
            <a:xfrm>
              <a:off x="529208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5" name="Oval 114"/>
            <p:cNvSpPr/>
            <p:nvPr/>
          </p:nvSpPr>
          <p:spPr>
            <a:xfrm>
              <a:off x="522007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6" name="Oval 115"/>
            <p:cNvSpPr/>
            <p:nvPr/>
          </p:nvSpPr>
          <p:spPr>
            <a:xfrm>
              <a:off x="543609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7" name="Oval 116"/>
            <p:cNvSpPr/>
            <p:nvPr/>
          </p:nvSpPr>
          <p:spPr>
            <a:xfrm>
              <a:off x="5796136"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8" name="Oval 117"/>
            <p:cNvSpPr/>
            <p:nvPr/>
          </p:nvSpPr>
          <p:spPr>
            <a:xfrm>
              <a:off x="5652120"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9" name="Oval 118"/>
            <p:cNvSpPr/>
            <p:nvPr/>
          </p:nvSpPr>
          <p:spPr>
            <a:xfrm>
              <a:off x="5508104"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0" name="Oval 119"/>
            <p:cNvSpPr/>
            <p:nvPr/>
          </p:nvSpPr>
          <p:spPr>
            <a:xfrm>
              <a:off x="558011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1" name="Oval 120"/>
            <p:cNvSpPr/>
            <p:nvPr/>
          </p:nvSpPr>
          <p:spPr>
            <a:xfrm>
              <a:off x="5508104"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2" name="Oval 121"/>
            <p:cNvSpPr/>
            <p:nvPr/>
          </p:nvSpPr>
          <p:spPr>
            <a:xfrm>
              <a:off x="579613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3" name="Oval 122"/>
            <p:cNvSpPr/>
            <p:nvPr/>
          </p:nvSpPr>
          <p:spPr>
            <a:xfrm>
              <a:off x="6001886" y="13613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4" name="Oval 123"/>
            <p:cNvSpPr/>
            <p:nvPr/>
          </p:nvSpPr>
          <p:spPr>
            <a:xfrm>
              <a:off x="5436096" y="13407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5" name="Oval 124"/>
            <p:cNvSpPr/>
            <p:nvPr/>
          </p:nvSpPr>
          <p:spPr>
            <a:xfrm>
              <a:off x="543609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6" name="Oval 125"/>
            <p:cNvSpPr/>
            <p:nvPr/>
          </p:nvSpPr>
          <p:spPr>
            <a:xfrm>
              <a:off x="5734402" y="13819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7" name="Oval 126"/>
            <p:cNvSpPr/>
            <p:nvPr/>
          </p:nvSpPr>
          <p:spPr>
            <a:xfrm>
              <a:off x="522007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8" name="Oval 127"/>
            <p:cNvSpPr/>
            <p:nvPr/>
          </p:nvSpPr>
          <p:spPr>
            <a:xfrm>
              <a:off x="543609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9" name="Oval 128"/>
            <p:cNvSpPr/>
            <p:nvPr/>
          </p:nvSpPr>
          <p:spPr>
            <a:xfrm>
              <a:off x="565212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0" name="Oval 129"/>
            <p:cNvSpPr/>
            <p:nvPr/>
          </p:nvSpPr>
          <p:spPr>
            <a:xfrm>
              <a:off x="6084168"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1" name="Oval 130"/>
            <p:cNvSpPr/>
            <p:nvPr/>
          </p:nvSpPr>
          <p:spPr>
            <a:xfrm>
              <a:off x="601216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2" name="Oval 131"/>
            <p:cNvSpPr/>
            <p:nvPr/>
          </p:nvSpPr>
          <p:spPr>
            <a:xfrm>
              <a:off x="5940152" y="1493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3" name="Oval 132"/>
            <p:cNvSpPr/>
            <p:nvPr/>
          </p:nvSpPr>
          <p:spPr>
            <a:xfrm>
              <a:off x="5796136" y="1501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4" name="Oval 133"/>
            <p:cNvSpPr/>
            <p:nvPr/>
          </p:nvSpPr>
          <p:spPr>
            <a:xfrm>
              <a:off x="5744676" y="1645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5" name="Oval 134"/>
            <p:cNvSpPr/>
            <p:nvPr/>
          </p:nvSpPr>
          <p:spPr>
            <a:xfrm>
              <a:off x="5940152" y="1781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6" name="Oval 135"/>
            <p:cNvSpPr/>
            <p:nvPr/>
          </p:nvSpPr>
          <p:spPr>
            <a:xfrm>
              <a:off x="5580112"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7" name="Oval 136"/>
            <p:cNvSpPr/>
            <p:nvPr/>
          </p:nvSpPr>
          <p:spPr>
            <a:xfrm>
              <a:off x="5508104"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8" name="Oval 137"/>
            <p:cNvSpPr/>
            <p:nvPr/>
          </p:nvSpPr>
          <p:spPr>
            <a:xfrm>
              <a:off x="5436096"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9" name="Oval 138"/>
            <p:cNvSpPr/>
            <p:nvPr/>
          </p:nvSpPr>
          <p:spPr>
            <a:xfrm>
              <a:off x="5292080"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0" name="Oval 139"/>
            <p:cNvSpPr/>
            <p:nvPr/>
          </p:nvSpPr>
          <p:spPr>
            <a:xfrm>
              <a:off x="5292080"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1" name="Oval 140"/>
            <p:cNvSpPr/>
            <p:nvPr/>
          </p:nvSpPr>
          <p:spPr>
            <a:xfrm>
              <a:off x="5724128"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2" name="Oval 141"/>
            <p:cNvSpPr/>
            <p:nvPr/>
          </p:nvSpPr>
          <p:spPr>
            <a:xfrm>
              <a:off x="6073894" y="10732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3" name="Oval 142"/>
            <p:cNvSpPr/>
            <p:nvPr/>
          </p:nvSpPr>
          <p:spPr>
            <a:xfrm>
              <a:off x="5929878"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4" name="Oval 143"/>
            <p:cNvSpPr/>
            <p:nvPr/>
          </p:nvSpPr>
          <p:spPr>
            <a:xfrm>
              <a:off x="6073894"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5" name="Oval 144"/>
            <p:cNvSpPr/>
            <p:nvPr/>
          </p:nvSpPr>
          <p:spPr>
            <a:xfrm>
              <a:off x="6001886" y="11452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6" name="Oval 145"/>
            <p:cNvSpPr/>
            <p:nvPr/>
          </p:nvSpPr>
          <p:spPr>
            <a:xfrm>
              <a:off x="6372200" y="13491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7" name="Oval 146"/>
            <p:cNvSpPr/>
            <p:nvPr/>
          </p:nvSpPr>
          <p:spPr>
            <a:xfrm>
              <a:off x="6300192"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8" name="Oval 147"/>
            <p:cNvSpPr/>
            <p:nvPr/>
          </p:nvSpPr>
          <p:spPr>
            <a:xfrm>
              <a:off x="6516216"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9" name="Oval 148"/>
            <p:cNvSpPr/>
            <p:nvPr/>
          </p:nvSpPr>
          <p:spPr>
            <a:xfrm>
              <a:off x="6876256" y="1205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0" name="Oval 149"/>
            <p:cNvSpPr/>
            <p:nvPr/>
          </p:nvSpPr>
          <p:spPr>
            <a:xfrm>
              <a:off x="6732240"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1" name="Oval 150"/>
            <p:cNvSpPr/>
            <p:nvPr/>
          </p:nvSpPr>
          <p:spPr>
            <a:xfrm>
              <a:off x="6588224"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2" name="Oval 151"/>
            <p:cNvSpPr/>
            <p:nvPr/>
          </p:nvSpPr>
          <p:spPr>
            <a:xfrm>
              <a:off x="694826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3" name="Oval 152"/>
            <p:cNvSpPr/>
            <p:nvPr/>
          </p:nvSpPr>
          <p:spPr>
            <a:xfrm>
              <a:off x="6557402"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4" name="Oval 153"/>
            <p:cNvSpPr/>
            <p:nvPr/>
          </p:nvSpPr>
          <p:spPr>
            <a:xfrm>
              <a:off x="687625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5" name="Oval 154"/>
            <p:cNvSpPr/>
            <p:nvPr/>
          </p:nvSpPr>
          <p:spPr>
            <a:xfrm>
              <a:off x="637220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6" name="Oval 155"/>
            <p:cNvSpPr/>
            <p:nvPr/>
          </p:nvSpPr>
          <p:spPr>
            <a:xfrm>
              <a:off x="651621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7" name="Oval 156"/>
            <p:cNvSpPr/>
            <p:nvPr/>
          </p:nvSpPr>
          <p:spPr>
            <a:xfrm>
              <a:off x="6814522" y="15343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8" name="Oval 157"/>
            <p:cNvSpPr/>
            <p:nvPr/>
          </p:nvSpPr>
          <p:spPr>
            <a:xfrm>
              <a:off x="637220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9" name="Oval 158"/>
            <p:cNvSpPr/>
            <p:nvPr/>
          </p:nvSpPr>
          <p:spPr>
            <a:xfrm>
              <a:off x="673224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0" name="Oval 159"/>
            <p:cNvSpPr/>
            <p:nvPr/>
          </p:nvSpPr>
          <p:spPr>
            <a:xfrm>
              <a:off x="687625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1" name="Oval 160"/>
            <p:cNvSpPr/>
            <p:nvPr/>
          </p:nvSpPr>
          <p:spPr>
            <a:xfrm>
              <a:off x="6516216"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2" name="Oval 161"/>
            <p:cNvSpPr/>
            <p:nvPr/>
          </p:nvSpPr>
          <p:spPr>
            <a:xfrm>
              <a:off x="6804248"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3" name="Oval 162"/>
            <p:cNvSpPr/>
            <p:nvPr/>
          </p:nvSpPr>
          <p:spPr>
            <a:xfrm>
              <a:off x="630019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4" name="Oval 163"/>
            <p:cNvSpPr/>
            <p:nvPr/>
          </p:nvSpPr>
          <p:spPr>
            <a:xfrm>
              <a:off x="622818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5" name="Oval 164"/>
            <p:cNvSpPr/>
            <p:nvPr/>
          </p:nvSpPr>
          <p:spPr>
            <a:xfrm>
              <a:off x="6444208"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6" name="Oval 165"/>
            <p:cNvSpPr/>
            <p:nvPr/>
          </p:nvSpPr>
          <p:spPr>
            <a:xfrm>
              <a:off x="651621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7" name="Oval 166"/>
            <p:cNvSpPr/>
            <p:nvPr/>
          </p:nvSpPr>
          <p:spPr>
            <a:xfrm>
              <a:off x="644420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8" name="Oval 167"/>
            <p:cNvSpPr/>
            <p:nvPr/>
          </p:nvSpPr>
          <p:spPr>
            <a:xfrm>
              <a:off x="666023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9" name="Oval 168"/>
            <p:cNvSpPr/>
            <p:nvPr/>
          </p:nvSpPr>
          <p:spPr>
            <a:xfrm>
              <a:off x="6516216"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0" name="Oval 169"/>
            <p:cNvSpPr/>
            <p:nvPr/>
          </p:nvSpPr>
          <p:spPr>
            <a:xfrm>
              <a:off x="6732240" y="17728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1" name="Oval 170"/>
            <p:cNvSpPr/>
            <p:nvPr/>
          </p:nvSpPr>
          <p:spPr>
            <a:xfrm>
              <a:off x="6742514" y="150920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2" name="Oval 171"/>
            <p:cNvSpPr/>
            <p:nvPr/>
          </p:nvSpPr>
          <p:spPr>
            <a:xfrm>
              <a:off x="6228184" y="15400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3" name="Oval 172"/>
            <p:cNvSpPr/>
            <p:nvPr/>
          </p:nvSpPr>
          <p:spPr>
            <a:xfrm>
              <a:off x="6660232"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4" name="Oval 173"/>
            <p:cNvSpPr/>
            <p:nvPr/>
          </p:nvSpPr>
          <p:spPr>
            <a:xfrm>
              <a:off x="6948264" y="16204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5" name="Oval 174"/>
            <p:cNvSpPr/>
            <p:nvPr/>
          </p:nvSpPr>
          <p:spPr>
            <a:xfrm>
              <a:off x="6300192"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6" name="Oval 175"/>
            <p:cNvSpPr/>
            <p:nvPr/>
          </p:nvSpPr>
          <p:spPr>
            <a:xfrm>
              <a:off x="618708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7" name="Oval 176"/>
            <p:cNvSpPr/>
            <p:nvPr/>
          </p:nvSpPr>
          <p:spPr>
            <a:xfrm>
              <a:off x="6207726"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78" name="Straight Connector 177"/>
            <p:cNvCxnSpPr>
              <a:stCxn id="113" idx="0"/>
              <a:endCxn id="113" idx="2"/>
            </p:cNvCxnSpPr>
            <p:nvPr/>
          </p:nvCxnSpPr>
          <p:spPr>
            <a:xfrm>
              <a:off x="6156176" y="1052736"/>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TextBox 178"/>
            <p:cNvSpPr txBox="1"/>
            <p:nvPr/>
          </p:nvSpPr>
          <p:spPr>
            <a:xfrm>
              <a:off x="2555776" y="1916832"/>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180" name="TextBox 179"/>
            <p:cNvSpPr txBox="1"/>
            <p:nvPr/>
          </p:nvSpPr>
          <p:spPr>
            <a:xfrm>
              <a:off x="5292080" y="198884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181" name="TextBox 180"/>
            <p:cNvSpPr txBox="1"/>
            <p:nvPr/>
          </p:nvSpPr>
          <p:spPr>
            <a:xfrm>
              <a:off x="6417349" y="198884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sp>
        <p:nvSpPr>
          <p:cNvPr id="182" name="TextBox 181"/>
          <p:cNvSpPr txBox="1"/>
          <p:nvPr/>
        </p:nvSpPr>
        <p:spPr>
          <a:xfrm>
            <a:off x="1357290" y="4143380"/>
            <a:ext cx="1550424" cy="400110"/>
          </a:xfrm>
          <a:prstGeom prst="rect">
            <a:avLst/>
          </a:prstGeom>
          <a:noFill/>
        </p:spPr>
        <p:txBody>
          <a:bodyPr wrap="none" rtlCol="0">
            <a:spAutoFit/>
          </a:bodyPr>
          <a:lstStyle/>
          <a:p>
            <a:r>
              <a:rPr lang="en-US" sz="2000" dirty="0" smtClean="0">
                <a:solidFill>
                  <a:schemeClr val="bg1"/>
                </a:solidFill>
              </a:rPr>
              <a:t>Interference</a:t>
            </a:r>
            <a:endParaRPr lang="en-US"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2916183" cy="369332"/>
          </a:xfrm>
          <a:prstGeom prst="rect">
            <a:avLst/>
          </a:prstGeom>
          <a:noFill/>
        </p:spPr>
        <p:txBody>
          <a:bodyPr wrap="none" rtlCol="0">
            <a:spAutoFit/>
          </a:bodyPr>
          <a:lstStyle/>
          <a:p>
            <a:r>
              <a:rPr lang="en-US" dirty="0" smtClean="0">
                <a:solidFill>
                  <a:schemeClr val="bg1"/>
                </a:solidFill>
              </a:rPr>
              <a:t>Another counting exercise:</a:t>
            </a:r>
            <a:endParaRPr lang="en-IN" dirty="0">
              <a:solidFill>
                <a:schemeClr val="bg1"/>
              </a:solidFill>
            </a:endParaRPr>
          </a:p>
        </p:txBody>
      </p:sp>
      <p:graphicFrame>
        <p:nvGraphicFramePr>
          <p:cNvPr id="10242" name="Object 2"/>
          <p:cNvGraphicFramePr>
            <a:graphicFrameLocks noChangeAspect="1"/>
          </p:cNvGraphicFramePr>
          <p:nvPr/>
        </p:nvGraphicFramePr>
        <p:xfrm>
          <a:off x="357158" y="2852936"/>
          <a:ext cx="8018744" cy="790378"/>
        </p:xfrm>
        <a:graphic>
          <a:graphicData uri="http://schemas.openxmlformats.org/presentationml/2006/ole">
            <p:oleObj spid="_x0000_s10242" name="Equation" r:id="rId4" imgW="4749480" imgH="469800" progId="Equation.DSMT4">
              <p:embed/>
            </p:oleObj>
          </a:graphicData>
        </a:graphic>
      </p:graphicFrame>
      <p:sp>
        <p:nvSpPr>
          <p:cNvPr id="54" name="TextBox 53"/>
          <p:cNvSpPr txBox="1"/>
          <p:nvPr/>
        </p:nvSpPr>
        <p:spPr>
          <a:xfrm>
            <a:off x="899592" y="4221088"/>
            <a:ext cx="1672253" cy="369332"/>
          </a:xfrm>
          <a:prstGeom prst="rect">
            <a:avLst/>
          </a:prstGeom>
          <a:noFill/>
        </p:spPr>
        <p:txBody>
          <a:bodyPr wrap="none" rtlCol="0">
            <a:spAutoFit/>
          </a:bodyPr>
          <a:lstStyle/>
          <a:p>
            <a:r>
              <a:rPr lang="en-US" dirty="0" smtClean="0">
                <a:solidFill>
                  <a:schemeClr val="bg1"/>
                </a:solidFill>
              </a:rPr>
              <a:t>Compare with </a:t>
            </a:r>
            <a:endParaRPr lang="en-IN" dirty="0">
              <a:solidFill>
                <a:schemeClr val="bg1"/>
              </a:solidFill>
            </a:endParaRPr>
          </a:p>
        </p:txBody>
      </p:sp>
      <p:graphicFrame>
        <p:nvGraphicFramePr>
          <p:cNvPr id="10243" name="Object 3"/>
          <p:cNvGraphicFramePr>
            <a:graphicFrameLocks noChangeAspect="1"/>
          </p:cNvGraphicFramePr>
          <p:nvPr/>
        </p:nvGraphicFramePr>
        <p:xfrm>
          <a:off x="2698652" y="4000504"/>
          <a:ext cx="3516422" cy="874503"/>
        </p:xfrm>
        <a:graphic>
          <a:graphicData uri="http://schemas.openxmlformats.org/presentationml/2006/ole">
            <p:oleObj spid="_x0000_s10243" name="Equation" r:id="rId5" imgW="2031840" imgH="507960" progId="Equation.DSMT4">
              <p:embed/>
            </p:oleObj>
          </a:graphicData>
        </a:graphic>
      </p:graphicFrame>
      <p:grpSp>
        <p:nvGrpSpPr>
          <p:cNvPr id="56" name="Group 55"/>
          <p:cNvGrpSpPr/>
          <p:nvPr/>
        </p:nvGrpSpPr>
        <p:grpSpPr>
          <a:xfrm>
            <a:off x="1187624" y="1285860"/>
            <a:ext cx="4210870" cy="1155150"/>
            <a:chOff x="1187624" y="1285860"/>
            <a:chExt cx="4210870" cy="1155150"/>
          </a:xfrm>
        </p:grpSpPr>
        <p:sp>
          <p:nvSpPr>
            <p:cNvPr id="3" name="Rectangle 2"/>
            <p:cNvSpPr/>
            <p:nvPr/>
          </p:nvSpPr>
          <p:spPr>
            <a:xfrm>
              <a:off x="1187624" y="1340768"/>
              <a:ext cx="345638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 name="Straight Connector 4"/>
            <p:cNvCxnSpPr/>
            <p:nvPr/>
          </p:nvCxnSpPr>
          <p:spPr>
            <a:xfrm>
              <a:off x="1403648"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619672"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35696"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1720"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67744"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83768"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99792"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915816"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31840"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47864"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63888"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9912"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995936"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11960"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427984" y="1340768"/>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1259632" y="1484784"/>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Oval 29"/>
            <p:cNvSpPr/>
            <p:nvPr/>
          </p:nvSpPr>
          <p:spPr>
            <a:xfrm>
              <a:off x="1907704" y="1484784"/>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1" name="Oval 30"/>
            <p:cNvSpPr/>
            <p:nvPr/>
          </p:nvSpPr>
          <p:spPr>
            <a:xfrm>
              <a:off x="1691680" y="1484784"/>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2" name="Rectangle 31"/>
            <p:cNvSpPr/>
            <p:nvPr/>
          </p:nvSpPr>
          <p:spPr>
            <a:xfrm>
              <a:off x="1187624" y="2132856"/>
              <a:ext cx="345638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33" name="Straight Connector 32"/>
            <p:cNvCxnSpPr/>
            <p:nvPr/>
          </p:nvCxnSpPr>
          <p:spPr>
            <a:xfrm>
              <a:off x="1403648"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619672"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35696"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051720"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267744"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483768"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699792"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915816"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131840"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347864"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563888"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779912"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995936"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211960"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427984" y="213285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1259632" y="227687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1907704" y="227687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1691680" y="227687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2987824" y="227687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2555776" y="2276872"/>
              <a:ext cx="72008" cy="720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TextBox 52"/>
            <p:cNvSpPr txBox="1"/>
            <p:nvPr/>
          </p:nvSpPr>
          <p:spPr>
            <a:xfrm>
              <a:off x="5000628" y="2071678"/>
              <a:ext cx="397866" cy="369332"/>
            </a:xfrm>
            <a:prstGeom prst="rect">
              <a:avLst/>
            </a:prstGeom>
            <a:noFill/>
          </p:spPr>
          <p:txBody>
            <a:bodyPr wrap="none" rtlCol="0">
              <a:spAutoFit/>
            </a:bodyPr>
            <a:lstStyle/>
            <a:p>
              <a:r>
                <a:rPr lang="en-US" dirty="0" smtClean="0">
                  <a:solidFill>
                    <a:srgbClr val="FFFF00"/>
                  </a:solidFill>
                </a:rPr>
                <a:t>n</a:t>
              </a:r>
              <a:r>
                <a:rPr lang="en-US" baseline="-25000" dirty="0" smtClean="0">
                  <a:solidFill>
                    <a:srgbClr val="FFFF00"/>
                  </a:solidFill>
                </a:rPr>
                <a:t>1</a:t>
              </a:r>
              <a:endParaRPr lang="en-US" dirty="0">
                <a:solidFill>
                  <a:srgbClr val="FFFF00"/>
                </a:solidFill>
              </a:endParaRPr>
            </a:p>
          </p:txBody>
        </p:sp>
        <p:sp>
          <p:nvSpPr>
            <p:cNvPr id="55" name="TextBox 54"/>
            <p:cNvSpPr txBox="1"/>
            <p:nvPr/>
          </p:nvSpPr>
          <p:spPr>
            <a:xfrm>
              <a:off x="5000628" y="1285860"/>
              <a:ext cx="397866" cy="369332"/>
            </a:xfrm>
            <a:prstGeom prst="rect">
              <a:avLst/>
            </a:prstGeom>
            <a:noFill/>
          </p:spPr>
          <p:txBody>
            <a:bodyPr wrap="none" rtlCol="0">
              <a:spAutoFit/>
            </a:bodyPr>
            <a:lstStyle/>
            <a:p>
              <a:r>
                <a:rPr lang="en-US" dirty="0" smtClean="0">
                  <a:solidFill>
                    <a:srgbClr val="FFFF00"/>
                  </a:solidFill>
                </a:rPr>
                <a:t>n</a:t>
              </a:r>
              <a:r>
                <a:rPr lang="en-US" baseline="-25000" dirty="0" smtClean="0">
                  <a:solidFill>
                    <a:srgbClr val="FFFF00"/>
                  </a:solidFill>
                </a:rPr>
                <a:t>2</a:t>
              </a:r>
              <a:endParaRPr lang="en-US" dirty="0">
                <a:solidFill>
                  <a:srgbClr val="FFFF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4878259" cy="369332"/>
          </a:xfrm>
          <a:prstGeom prst="rect">
            <a:avLst/>
          </a:prstGeom>
          <a:noFill/>
        </p:spPr>
        <p:txBody>
          <a:bodyPr wrap="none" rtlCol="0">
            <a:spAutoFit/>
          </a:bodyPr>
          <a:lstStyle/>
          <a:p>
            <a:r>
              <a:rPr lang="en-US" dirty="0" smtClean="0">
                <a:solidFill>
                  <a:schemeClr val="bg1"/>
                </a:solidFill>
              </a:rPr>
              <a:t>Classical identicalness and indistinguishability</a:t>
            </a:r>
            <a:endParaRPr lang="en-IN" dirty="0">
              <a:solidFill>
                <a:schemeClr val="bg1"/>
              </a:solidFill>
            </a:endParaRPr>
          </a:p>
        </p:txBody>
      </p:sp>
      <p:sp>
        <p:nvSpPr>
          <p:cNvPr id="3" name="Oval 2"/>
          <p:cNvSpPr/>
          <p:nvPr/>
        </p:nvSpPr>
        <p:spPr>
          <a:xfrm>
            <a:off x="683568" y="155679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Oval 3"/>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Oval 4"/>
          <p:cNvSpPr/>
          <p:nvPr/>
        </p:nvSpPr>
        <p:spPr>
          <a:xfrm>
            <a:off x="2987824" y="148478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Oval 5"/>
          <p:cNvSpPr/>
          <p:nvPr/>
        </p:nvSpPr>
        <p:spPr>
          <a:xfrm>
            <a:off x="3059832" y="198884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Freeform 6"/>
          <p:cNvSpPr/>
          <p:nvPr/>
        </p:nvSpPr>
        <p:spPr>
          <a:xfrm>
            <a:off x="964793" y="2085654"/>
            <a:ext cx="2013735" cy="92467"/>
          </a:xfrm>
          <a:custGeom>
            <a:avLst/>
            <a:gdLst>
              <a:gd name="connsiteX0" fmla="*/ 0 w 2013735"/>
              <a:gd name="connsiteY0" fmla="*/ 92467 h 92467"/>
              <a:gd name="connsiteX1" fmla="*/ 82193 w 2013735"/>
              <a:gd name="connsiteY1" fmla="*/ 82193 h 92467"/>
              <a:gd name="connsiteX2" fmla="*/ 143838 w 2013735"/>
              <a:gd name="connsiteY2" fmla="*/ 61645 h 92467"/>
              <a:gd name="connsiteX3" fmla="*/ 226031 w 2013735"/>
              <a:gd name="connsiteY3" fmla="*/ 51371 h 92467"/>
              <a:gd name="connsiteX4" fmla="*/ 308225 w 2013735"/>
              <a:gd name="connsiteY4" fmla="*/ 30822 h 92467"/>
              <a:gd name="connsiteX5" fmla="*/ 339047 w 2013735"/>
              <a:gd name="connsiteY5" fmla="*/ 20548 h 92467"/>
              <a:gd name="connsiteX6" fmla="*/ 678094 w 2013735"/>
              <a:gd name="connsiteY6" fmla="*/ 0 h 92467"/>
              <a:gd name="connsiteX7" fmla="*/ 945222 w 2013735"/>
              <a:gd name="connsiteY7" fmla="*/ 10274 h 92467"/>
              <a:gd name="connsiteX8" fmla="*/ 1017141 w 2013735"/>
              <a:gd name="connsiteY8" fmla="*/ 20548 h 92467"/>
              <a:gd name="connsiteX9" fmla="*/ 1109609 w 2013735"/>
              <a:gd name="connsiteY9" fmla="*/ 41097 h 92467"/>
              <a:gd name="connsiteX10" fmla="*/ 1315092 w 2013735"/>
              <a:gd name="connsiteY10" fmla="*/ 51371 h 92467"/>
              <a:gd name="connsiteX11" fmla="*/ 2013735 w 2013735"/>
              <a:gd name="connsiteY11" fmla="*/ 41097 h 9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3735" h="92467">
                <a:moveTo>
                  <a:pt x="0" y="92467"/>
                </a:moveTo>
                <a:cubicBezTo>
                  <a:pt x="27398" y="89042"/>
                  <a:pt x="55195" y="87978"/>
                  <a:pt x="82193" y="82193"/>
                </a:cubicBezTo>
                <a:cubicBezTo>
                  <a:pt x="103372" y="77655"/>
                  <a:pt x="122345" y="64332"/>
                  <a:pt x="143838" y="61645"/>
                </a:cubicBezTo>
                <a:cubicBezTo>
                  <a:pt x="171236" y="58220"/>
                  <a:pt x="198893" y="56459"/>
                  <a:pt x="226031" y="51371"/>
                </a:cubicBezTo>
                <a:cubicBezTo>
                  <a:pt x="253789" y="46166"/>
                  <a:pt x="281433" y="39753"/>
                  <a:pt x="308225" y="30822"/>
                </a:cubicBezTo>
                <a:cubicBezTo>
                  <a:pt x="318499" y="27397"/>
                  <a:pt x="328312" y="21979"/>
                  <a:pt x="339047" y="20548"/>
                </a:cubicBezTo>
                <a:cubicBezTo>
                  <a:pt x="420314" y="9713"/>
                  <a:pt x="619787" y="2776"/>
                  <a:pt x="678094" y="0"/>
                </a:cubicBezTo>
                <a:cubicBezTo>
                  <a:pt x="767137" y="3425"/>
                  <a:pt x="856277" y="4883"/>
                  <a:pt x="945222" y="10274"/>
                </a:cubicBezTo>
                <a:cubicBezTo>
                  <a:pt x="969394" y="11739"/>
                  <a:pt x="993315" y="16216"/>
                  <a:pt x="1017141" y="20548"/>
                </a:cubicBezTo>
                <a:cubicBezTo>
                  <a:pt x="1051883" y="26865"/>
                  <a:pt x="1073203" y="38184"/>
                  <a:pt x="1109609" y="41097"/>
                </a:cubicBezTo>
                <a:cubicBezTo>
                  <a:pt x="1177970" y="46566"/>
                  <a:pt x="1246598" y="47946"/>
                  <a:pt x="1315092" y="51371"/>
                </a:cubicBezTo>
                <a:cubicBezTo>
                  <a:pt x="1910984" y="40128"/>
                  <a:pt x="1678080" y="41097"/>
                  <a:pt x="2013735" y="41097"/>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8" name="Freeform 7"/>
          <p:cNvSpPr/>
          <p:nvPr/>
        </p:nvSpPr>
        <p:spPr>
          <a:xfrm>
            <a:off x="899592" y="1484784"/>
            <a:ext cx="2013735" cy="92467"/>
          </a:xfrm>
          <a:custGeom>
            <a:avLst/>
            <a:gdLst>
              <a:gd name="connsiteX0" fmla="*/ 0 w 2013735"/>
              <a:gd name="connsiteY0" fmla="*/ 92467 h 92467"/>
              <a:gd name="connsiteX1" fmla="*/ 82193 w 2013735"/>
              <a:gd name="connsiteY1" fmla="*/ 82193 h 92467"/>
              <a:gd name="connsiteX2" fmla="*/ 143838 w 2013735"/>
              <a:gd name="connsiteY2" fmla="*/ 61645 h 92467"/>
              <a:gd name="connsiteX3" fmla="*/ 226031 w 2013735"/>
              <a:gd name="connsiteY3" fmla="*/ 51371 h 92467"/>
              <a:gd name="connsiteX4" fmla="*/ 308225 w 2013735"/>
              <a:gd name="connsiteY4" fmla="*/ 30822 h 92467"/>
              <a:gd name="connsiteX5" fmla="*/ 339047 w 2013735"/>
              <a:gd name="connsiteY5" fmla="*/ 20548 h 92467"/>
              <a:gd name="connsiteX6" fmla="*/ 678094 w 2013735"/>
              <a:gd name="connsiteY6" fmla="*/ 0 h 92467"/>
              <a:gd name="connsiteX7" fmla="*/ 945222 w 2013735"/>
              <a:gd name="connsiteY7" fmla="*/ 10274 h 92467"/>
              <a:gd name="connsiteX8" fmla="*/ 1017141 w 2013735"/>
              <a:gd name="connsiteY8" fmla="*/ 20548 h 92467"/>
              <a:gd name="connsiteX9" fmla="*/ 1109609 w 2013735"/>
              <a:gd name="connsiteY9" fmla="*/ 41097 h 92467"/>
              <a:gd name="connsiteX10" fmla="*/ 1315092 w 2013735"/>
              <a:gd name="connsiteY10" fmla="*/ 51371 h 92467"/>
              <a:gd name="connsiteX11" fmla="*/ 2013735 w 2013735"/>
              <a:gd name="connsiteY11" fmla="*/ 41097 h 9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3735" h="92467">
                <a:moveTo>
                  <a:pt x="0" y="92467"/>
                </a:moveTo>
                <a:cubicBezTo>
                  <a:pt x="27398" y="89042"/>
                  <a:pt x="55195" y="87978"/>
                  <a:pt x="82193" y="82193"/>
                </a:cubicBezTo>
                <a:cubicBezTo>
                  <a:pt x="103372" y="77655"/>
                  <a:pt x="122345" y="64332"/>
                  <a:pt x="143838" y="61645"/>
                </a:cubicBezTo>
                <a:cubicBezTo>
                  <a:pt x="171236" y="58220"/>
                  <a:pt x="198893" y="56459"/>
                  <a:pt x="226031" y="51371"/>
                </a:cubicBezTo>
                <a:cubicBezTo>
                  <a:pt x="253789" y="46166"/>
                  <a:pt x="281433" y="39753"/>
                  <a:pt x="308225" y="30822"/>
                </a:cubicBezTo>
                <a:cubicBezTo>
                  <a:pt x="318499" y="27397"/>
                  <a:pt x="328312" y="21979"/>
                  <a:pt x="339047" y="20548"/>
                </a:cubicBezTo>
                <a:cubicBezTo>
                  <a:pt x="420314" y="9713"/>
                  <a:pt x="619787" y="2776"/>
                  <a:pt x="678094" y="0"/>
                </a:cubicBezTo>
                <a:cubicBezTo>
                  <a:pt x="767137" y="3425"/>
                  <a:pt x="856277" y="4883"/>
                  <a:pt x="945222" y="10274"/>
                </a:cubicBezTo>
                <a:cubicBezTo>
                  <a:pt x="969394" y="11739"/>
                  <a:pt x="993315" y="16216"/>
                  <a:pt x="1017141" y="20548"/>
                </a:cubicBezTo>
                <a:cubicBezTo>
                  <a:pt x="1051883" y="26865"/>
                  <a:pt x="1073203" y="38184"/>
                  <a:pt x="1109609" y="41097"/>
                </a:cubicBezTo>
                <a:cubicBezTo>
                  <a:pt x="1177970" y="46566"/>
                  <a:pt x="1246598" y="47946"/>
                  <a:pt x="1315092" y="51371"/>
                </a:cubicBezTo>
                <a:cubicBezTo>
                  <a:pt x="1910984" y="40128"/>
                  <a:pt x="1678080" y="41097"/>
                  <a:pt x="2013735" y="41097"/>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9" name="Oval 8"/>
          <p:cNvSpPr/>
          <p:nvPr/>
        </p:nvSpPr>
        <p:spPr>
          <a:xfrm>
            <a:off x="4644008" y="155679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Oval 9"/>
          <p:cNvSpPr/>
          <p:nvPr/>
        </p:nvSpPr>
        <p:spPr>
          <a:xfrm>
            <a:off x="471601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Oval 10"/>
          <p:cNvSpPr/>
          <p:nvPr/>
        </p:nvSpPr>
        <p:spPr>
          <a:xfrm>
            <a:off x="6948264" y="148478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Oval 11"/>
          <p:cNvSpPr/>
          <p:nvPr/>
        </p:nvSpPr>
        <p:spPr>
          <a:xfrm>
            <a:off x="7020272" y="198884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Freeform 12"/>
          <p:cNvSpPr/>
          <p:nvPr/>
        </p:nvSpPr>
        <p:spPr>
          <a:xfrm rot="20849156">
            <a:off x="4906299" y="1830397"/>
            <a:ext cx="2013735" cy="92467"/>
          </a:xfrm>
          <a:custGeom>
            <a:avLst/>
            <a:gdLst>
              <a:gd name="connsiteX0" fmla="*/ 0 w 2013735"/>
              <a:gd name="connsiteY0" fmla="*/ 92467 h 92467"/>
              <a:gd name="connsiteX1" fmla="*/ 82193 w 2013735"/>
              <a:gd name="connsiteY1" fmla="*/ 82193 h 92467"/>
              <a:gd name="connsiteX2" fmla="*/ 143838 w 2013735"/>
              <a:gd name="connsiteY2" fmla="*/ 61645 h 92467"/>
              <a:gd name="connsiteX3" fmla="*/ 226031 w 2013735"/>
              <a:gd name="connsiteY3" fmla="*/ 51371 h 92467"/>
              <a:gd name="connsiteX4" fmla="*/ 308225 w 2013735"/>
              <a:gd name="connsiteY4" fmla="*/ 30822 h 92467"/>
              <a:gd name="connsiteX5" fmla="*/ 339047 w 2013735"/>
              <a:gd name="connsiteY5" fmla="*/ 20548 h 92467"/>
              <a:gd name="connsiteX6" fmla="*/ 678094 w 2013735"/>
              <a:gd name="connsiteY6" fmla="*/ 0 h 92467"/>
              <a:gd name="connsiteX7" fmla="*/ 945222 w 2013735"/>
              <a:gd name="connsiteY7" fmla="*/ 10274 h 92467"/>
              <a:gd name="connsiteX8" fmla="*/ 1017141 w 2013735"/>
              <a:gd name="connsiteY8" fmla="*/ 20548 h 92467"/>
              <a:gd name="connsiteX9" fmla="*/ 1109609 w 2013735"/>
              <a:gd name="connsiteY9" fmla="*/ 41097 h 92467"/>
              <a:gd name="connsiteX10" fmla="*/ 1315092 w 2013735"/>
              <a:gd name="connsiteY10" fmla="*/ 51371 h 92467"/>
              <a:gd name="connsiteX11" fmla="*/ 2013735 w 2013735"/>
              <a:gd name="connsiteY11" fmla="*/ 41097 h 9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3735" h="92467">
                <a:moveTo>
                  <a:pt x="0" y="92467"/>
                </a:moveTo>
                <a:cubicBezTo>
                  <a:pt x="27398" y="89042"/>
                  <a:pt x="55195" y="87978"/>
                  <a:pt x="82193" y="82193"/>
                </a:cubicBezTo>
                <a:cubicBezTo>
                  <a:pt x="103372" y="77655"/>
                  <a:pt x="122345" y="64332"/>
                  <a:pt x="143838" y="61645"/>
                </a:cubicBezTo>
                <a:cubicBezTo>
                  <a:pt x="171236" y="58220"/>
                  <a:pt x="198893" y="56459"/>
                  <a:pt x="226031" y="51371"/>
                </a:cubicBezTo>
                <a:cubicBezTo>
                  <a:pt x="253789" y="46166"/>
                  <a:pt x="281433" y="39753"/>
                  <a:pt x="308225" y="30822"/>
                </a:cubicBezTo>
                <a:cubicBezTo>
                  <a:pt x="318499" y="27397"/>
                  <a:pt x="328312" y="21979"/>
                  <a:pt x="339047" y="20548"/>
                </a:cubicBezTo>
                <a:cubicBezTo>
                  <a:pt x="420314" y="9713"/>
                  <a:pt x="619787" y="2776"/>
                  <a:pt x="678094" y="0"/>
                </a:cubicBezTo>
                <a:cubicBezTo>
                  <a:pt x="767137" y="3425"/>
                  <a:pt x="856277" y="4883"/>
                  <a:pt x="945222" y="10274"/>
                </a:cubicBezTo>
                <a:cubicBezTo>
                  <a:pt x="969394" y="11739"/>
                  <a:pt x="993315" y="16216"/>
                  <a:pt x="1017141" y="20548"/>
                </a:cubicBezTo>
                <a:cubicBezTo>
                  <a:pt x="1051883" y="26865"/>
                  <a:pt x="1073203" y="38184"/>
                  <a:pt x="1109609" y="41097"/>
                </a:cubicBezTo>
                <a:cubicBezTo>
                  <a:pt x="1177970" y="46566"/>
                  <a:pt x="1246598" y="47946"/>
                  <a:pt x="1315092" y="51371"/>
                </a:cubicBezTo>
                <a:cubicBezTo>
                  <a:pt x="1910984" y="40128"/>
                  <a:pt x="1678080" y="41097"/>
                  <a:pt x="2013735" y="41097"/>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14" name="Freeform 13"/>
          <p:cNvSpPr/>
          <p:nvPr/>
        </p:nvSpPr>
        <p:spPr>
          <a:xfrm rot="699420">
            <a:off x="4847475" y="1751813"/>
            <a:ext cx="2088007" cy="88847"/>
          </a:xfrm>
          <a:custGeom>
            <a:avLst/>
            <a:gdLst>
              <a:gd name="connsiteX0" fmla="*/ 0 w 2013735"/>
              <a:gd name="connsiteY0" fmla="*/ 92467 h 92467"/>
              <a:gd name="connsiteX1" fmla="*/ 82193 w 2013735"/>
              <a:gd name="connsiteY1" fmla="*/ 82193 h 92467"/>
              <a:gd name="connsiteX2" fmla="*/ 143838 w 2013735"/>
              <a:gd name="connsiteY2" fmla="*/ 61645 h 92467"/>
              <a:gd name="connsiteX3" fmla="*/ 226031 w 2013735"/>
              <a:gd name="connsiteY3" fmla="*/ 51371 h 92467"/>
              <a:gd name="connsiteX4" fmla="*/ 308225 w 2013735"/>
              <a:gd name="connsiteY4" fmla="*/ 30822 h 92467"/>
              <a:gd name="connsiteX5" fmla="*/ 339047 w 2013735"/>
              <a:gd name="connsiteY5" fmla="*/ 20548 h 92467"/>
              <a:gd name="connsiteX6" fmla="*/ 678094 w 2013735"/>
              <a:gd name="connsiteY6" fmla="*/ 0 h 92467"/>
              <a:gd name="connsiteX7" fmla="*/ 945222 w 2013735"/>
              <a:gd name="connsiteY7" fmla="*/ 10274 h 92467"/>
              <a:gd name="connsiteX8" fmla="*/ 1017141 w 2013735"/>
              <a:gd name="connsiteY8" fmla="*/ 20548 h 92467"/>
              <a:gd name="connsiteX9" fmla="*/ 1109609 w 2013735"/>
              <a:gd name="connsiteY9" fmla="*/ 41097 h 92467"/>
              <a:gd name="connsiteX10" fmla="*/ 1315092 w 2013735"/>
              <a:gd name="connsiteY10" fmla="*/ 51371 h 92467"/>
              <a:gd name="connsiteX11" fmla="*/ 2013735 w 2013735"/>
              <a:gd name="connsiteY11" fmla="*/ 41097 h 9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3735" h="92467">
                <a:moveTo>
                  <a:pt x="0" y="92467"/>
                </a:moveTo>
                <a:cubicBezTo>
                  <a:pt x="27398" y="89042"/>
                  <a:pt x="55195" y="87978"/>
                  <a:pt x="82193" y="82193"/>
                </a:cubicBezTo>
                <a:cubicBezTo>
                  <a:pt x="103372" y="77655"/>
                  <a:pt x="122345" y="64332"/>
                  <a:pt x="143838" y="61645"/>
                </a:cubicBezTo>
                <a:cubicBezTo>
                  <a:pt x="171236" y="58220"/>
                  <a:pt x="198893" y="56459"/>
                  <a:pt x="226031" y="51371"/>
                </a:cubicBezTo>
                <a:cubicBezTo>
                  <a:pt x="253789" y="46166"/>
                  <a:pt x="281433" y="39753"/>
                  <a:pt x="308225" y="30822"/>
                </a:cubicBezTo>
                <a:cubicBezTo>
                  <a:pt x="318499" y="27397"/>
                  <a:pt x="328312" y="21979"/>
                  <a:pt x="339047" y="20548"/>
                </a:cubicBezTo>
                <a:cubicBezTo>
                  <a:pt x="420314" y="9713"/>
                  <a:pt x="619787" y="2776"/>
                  <a:pt x="678094" y="0"/>
                </a:cubicBezTo>
                <a:cubicBezTo>
                  <a:pt x="767137" y="3425"/>
                  <a:pt x="856277" y="4883"/>
                  <a:pt x="945222" y="10274"/>
                </a:cubicBezTo>
                <a:cubicBezTo>
                  <a:pt x="969394" y="11739"/>
                  <a:pt x="993315" y="16216"/>
                  <a:pt x="1017141" y="20548"/>
                </a:cubicBezTo>
                <a:cubicBezTo>
                  <a:pt x="1051883" y="26865"/>
                  <a:pt x="1073203" y="38184"/>
                  <a:pt x="1109609" y="41097"/>
                </a:cubicBezTo>
                <a:cubicBezTo>
                  <a:pt x="1177970" y="46566"/>
                  <a:pt x="1246598" y="47946"/>
                  <a:pt x="1315092" y="51371"/>
                </a:cubicBezTo>
                <a:cubicBezTo>
                  <a:pt x="1910984" y="40128"/>
                  <a:pt x="1678080" y="41097"/>
                  <a:pt x="2013735" y="41097"/>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15" name="TextBox 14"/>
          <p:cNvSpPr txBox="1"/>
          <p:nvPr/>
        </p:nvSpPr>
        <p:spPr>
          <a:xfrm>
            <a:off x="611560" y="2708920"/>
            <a:ext cx="7353295" cy="369332"/>
          </a:xfrm>
          <a:prstGeom prst="rect">
            <a:avLst/>
          </a:prstGeom>
          <a:noFill/>
        </p:spPr>
        <p:txBody>
          <a:bodyPr wrap="none" rtlCol="0">
            <a:spAutoFit/>
          </a:bodyPr>
          <a:lstStyle/>
          <a:p>
            <a:r>
              <a:rPr lang="en-US" dirty="0" smtClean="0">
                <a:solidFill>
                  <a:schemeClr val="bg1"/>
                </a:solidFill>
              </a:rPr>
              <a:t>Conventionally considered distinguishable through Newtonian histories</a:t>
            </a:r>
            <a:endParaRPr lang="en-IN" dirty="0">
              <a:solidFill>
                <a:schemeClr val="bg1"/>
              </a:solidFill>
            </a:endParaRPr>
          </a:p>
        </p:txBody>
      </p:sp>
      <p:grpSp>
        <p:nvGrpSpPr>
          <p:cNvPr id="152" name="Group 151"/>
          <p:cNvGrpSpPr/>
          <p:nvPr/>
        </p:nvGrpSpPr>
        <p:grpSpPr>
          <a:xfrm>
            <a:off x="683568" y="3861048"/>
            <a:ext cx="6506909" cy="2313548"/>
            <a:chOff x="683568" y="3861048"/>
            <a:chExt cx="6506909" cy="2313548"/>
          </a:xfrm>
        </p:grpSpPr>
        <p:sp>
          <p:nvSpPr>
            <p:cNvPr id="16" name="TextBox 15"/>
            <p:cNvSpPr txBox="1"/>
            <p:nvPr/>
          </p:nvSpPr>
          <p:spPr>
            <a:xfrm>
              <a:off x="683568" y="3861048"/>
              <a:ext cx="6506909" cy="369332"/>
            </a:xfrm>
            <a:prstGeom prst="rect">
              <a:avLst/>
            </a:prstGeom>
            <a:noFill/>
          </p:spPr>
          <p:txBody>
            <a:bodyPr wrap="none" rtlCol="0">
              <a:spAutoFit/>
            </a:bodyPr>
            <a:lstStyle/>
            <a:p>
              <a:r>
                <a:rPr lang="en-US" dirty="0" smtClean="0">
                  <a:solidFill>
                    <a:schemeClr val="bg1"/>
                  </a:solidFill>
                </a:rPr>
                <a:t>But statistical physics shouldn’t care… since nature does not!</a:t>
              </a:r>
              <a:endParaRPr lang="en-IN" dirty="0">
                <a:solidFill>
                  <a:schemeClr val="bg1"/>
                </a:solidFill>
              </a:endParaRPr>
            </a:p>
          </p:txBody>
        </p:sp>
        <p:sp>
          <p:nvSpPr>
            <p:cNvPr id="17" name="TextBox 16"/>
            <p:cNvSpPr txBox="1"/>
            <p:nvPr/>
          </p:nvSpPr>
          <p:spPr>
            <a:xfrm>
              <a:off x="683568" y="4293096"/>
              <a:ext cx="4014753" cy="369332"/>
            </a:xfrm>
            <a:prstGeom prst="rect">
              <a:avLst/>
            </a:prstGeom>
            <a:noFill/>
          </p:spPr>
          <p:txBody>
            <a:bodyPr wrap="none" rtlCol="0">
              <a:spAutoFit/>
            </a:bodyPr>
            <a:lstStyle/>
            <a:p>
              <a:r>
                <a:rPr lang="en-US" dirty="0" smtClean="0">
                  <a:solidFill>
                    <a:srgbClr val="FFFF00"/>
                  </a:solidFill>
                </a:rPr>
                <a:t>Nor does classical information theory.</a:t>
              </a:r>
              <a:endParaRPr lang="en-IN" dirty="0">
                <a:solidFill>
                  <a:srgbClr val="FFFF00"/>
                </a:solidFill>
              </a:endParaRPr>
            </a:p>
          </p:txBody>
        </p:sp>
        <p:sp>
          <p:nvSpPr>
            <p:cNvPr id="18" name="Rectangle 17"/>
            <p:cNvSpPr/>
            <p:nvPr/>
          </p:nvSpPr>
          <p:spPr>
            <a:xfrm>
              <a:off x="1979712" y="4869160"/>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 name="Oval 18"/>
            <p:cNvSpPr/>
            <p:nvPr/>
          </p:nvSpPr>
          <p:spPr>
            <a:xfrm>
              <a:off x="205172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 name="Oval 19"/>
            <p:cNvSpPr/>
            <p:nvPr/>
          </p:nvSpPr>
          <p:spPr>
            <a:xfrm>
              <a:off x="197971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 name="Oval 20"/>
            <p:cNvSpPr/>
            <p:nvPr/>
          </p:nvSpPr>
          <p:spPr>
            <a:xfrm>
              <a:off x="2195736"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 name="Oval 21"/>
            <p:cNvSpPr/>
            <p:nvPr/>
          </p:nvSpPr>
          <p:spPr>
            <a:xfrm>
              <a:off x="2555776"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Oval 22"/>
            <p:cNvSpPr/>
            <p:nvPr/>
          </p:nvSpPr>
          <p:spPr>
            <a:xfrm>
              <a:off x="2411760"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 name="Oval 23"/>
            <p:cNvSpPr/>
            <p:nvPr/>
          </p:nvSpPr>
          <p:spPr>
            <a:xfrm>
              <a:off x="2267744"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 name="Oval 24"/>
            <p:cNvSpPr/>
            <p:nvPr/>
          </p:nvSpPr>
          <p:spPr>
            <a:xfrm>
              <a:off x="2339752"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Oval 25"/>
            <p:cNvSpPr/>
            <p:nvPr/>
          </p:nvSpPr>
          <p:spPr>
            <a:xfrm>
              <a:off x="2267744"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 name="Oval 26"/>
            <p:cNvSpPr/>
            <p:nvPr/>
          </p:nvSpPr>
          <p:spPr>
            <a:xfrm>
              <a:off x="2555776"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8" name="Oval 27"/>
            <p:cNvSpPr/>
            <p:nvPr/>
          </p:nvSpPr>
          <p:spPr>
            <a:xfrm>
              <a:off x="2761526" y="51777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Oval 28"/>
            <p:cNvSpPr/>
            <p:nvPr/>
          </p:nvSpPr>
          <p:spPr>
            <a:xfrm>
              <a:off x="2195736" y="5157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Oval 29"/>
            <p:cNvSpPr/>
            <p:nvPr/>
          </p:nvSpPr>
          <p:spPr>
            <a:xfrm>
              <a:off x="2195736"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1" name="Oval 30"/>
            <p:cNvSpPr/>
            <p:nvPr/>
          </p:nvSpPr>
          <p:spPr>
            <a:xfrm>
              <a:off x="2494042" y="519837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2" name="Oval 31"/>
            <p:cNvSpPr/>
            <p:nvPr/>
          </p:nvSpPr>
          <p:spPr>
            <a:xfrm>
              <a:off x="1979712"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3" name="Oval 32"/>
            <p:cNvSpPr/>
            <p:nvPr/>
          </p:nvSpPr>
          <p:spPr>
            <a:xfrm>
              <a:off x="2195736"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4" name="Oval 33"/>
            <p:cNvSpPr/>
            <p:nvPr/>
          </p:nvSpPr>
          <p:spPr>
            <a:xfrm>
              <a:off x="2411760"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5" name="Oval 34"/>
            <p:cNvSpPr/>
            <p:nvPr/>
          </p:nvSpPr>
          <p:spPr>
            <a:xfrm>
              <a:off x="2843808" y="53816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6" name="Oval 35"/>
            <p:cNvSpPr/>
            <p:nvPr/>
          </p:nvSpPr>
          <p:spPr>
            <a:xfrm>
              <a:off x="2771800" y="54536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7" name="Oval 36"/>
            <p:cNvSpPr/>
            <p:nvPr/>
          </p:nvSpPr>
          <p:spPr>
            <a:xfrm>
              <a:off x="2699792" y="53095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8" name="Oval 37"/>
            <p:cNvSpPr/>
            <p:nvPr/>
          </p:nvSpPr>
          <p:spPr>
            <a:xfrm>
              <a:off x="2555776" y="53179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9" name="Oval 38"/>
            <p:cNvSpPr/>
            <p:nvPr/>
          </p:nvSpPr>
          <p:spPr>
            <a:xfrm>
              <a:off x="2504316" y="54619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0" name="Oval 39"/>
            <p:cNvSpPr/>
            <p:nvPr/>
          </p:nvSpPr>
          <p:spPr>
            <a:xfrm>
              <a:off x="2699792" y="55976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1" name="Oval 40"/>
            <p:cNvSpPr/>
            <p:nvPr/>
          </p:nvSpPr>
          <p:spPr>
            <a:xfrm>
              <a:off x="2339752"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2" name="Oval 41"/>
            <p:cNvSpPr/>
            <p:nvPr/>
          </p:nvSpPr>
          <p:spPr>
            <a:xfrm>
              <a:off x="2267744" y="55172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3" name="Oval 42"/>
            <p:cNvSpPr/>
            <p:nvPr/>
          </p:nvSpPr>
          <p:spPr>
            <a:xfrm>
              <a:off x="2195736" y="53732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4" name="Oval 43"/>
            <p:cNvSpPr/>
            <p:nvPr/>
          </p:nvSpPr>
          <p:spPr>
            <a:xfrm>
              <a:off x="2051720" y="53816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5" name="Oval 44"/>
            <p:cNvSpPr/>
            <p:nvPr/>
          </p:nvSpPr>
          <p:spPr>
            <a:xfrm>
              <a:off x="2051720" y="55256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6" name="Oval 45"/>
            <p:cNvSpPr/>
            <p:nvPr/>
          </p:nvSpPr>
          <p:spPr>
            <a:xfrm>
              <a:off x="2483768"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Oval 46"/>
            <p:cNvSpPr/>
            <p:nvPr/>
          </p:nvSpPr>
          <p:spPr>
            <a:xfrm>
              <a:off x="2833534" y="48897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Oval 47"/>
            <p:cNvSpPr/>
            <p:nvPr/>
          </p:nvSpPr>
          <p:spPr>
            <a:xfrm>
              <a:off x="2689518" y="51057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2833534" y="51057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2761526" y="49617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3131840" y="51655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3059832"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Oval 52"/>
            <p:cNvSpPr/>
            <p:nvPr/>
          </p:nvSpPr>
          <p:spPr>
            <a:xfrm>
              <a:off x="3275856"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4" name="Oval 53"/>
            <p:cNvSpPr/>
            <p:nvPr/>
          </p:nvSpPr>
          <p:spPr>
            <a:xfrm>
              <a:off x="3635896" y="50215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5" name="Oval 54"/>
            <p:cNvSpPr/>
            <p:nvPr/>
          </p:nvSpPr>
          <p:spPr>
            <a:xfrm>
              <a:off x="3491880"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6" name="Oval 55"/>
            <p:cNvSpPr/>
            <p:nvPr/>
          </p:nvSpPr>
          <p:spPr>
            <a:xfrm>
              <a:off x="3347864"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7" name="Oval 56"/>
            <p:cNvSpPr/>
            <p:nvPr/>
          </p:nvSpPr>
          <p:spPr>
            <a:xfrm>
              <a:off x="3707904"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8" name="Oval 57"/>
            <p:cNvSpPr/>
            <p:nvPr/>
          </p:nvSpPr>
          <p:spPr>
            <a:xfrm>
              <a:off x="3317042" y="53732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9" name="Oval 58"/>
            <p:cNvSpPr/>
            <p:nvPr/>
          </p:nvSpPr>
          <p:spPr>
            <a:xfrm>
              <a:off x="3635896"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0" name="Oval 59"/>
            <p:cNvSpPr/>
            <p:nvPr/>
          </p:nvSpPr>
          <p:spPr>
            <a:xfrm>
              <a:off x="3131840"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1" name="Oval 60"/>
            <p:cNvSpPr/>
            <p:nvPr/>
          </p:nvSpPr>
          <p:spPr>
            <a:xfrm>
              <a:off x="3275856"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2" name="Oval 61"/>
            <p:cNvSpPr/>
            <p:nvPr/>
          </p:nvSpPr>
          <p:spPr>
            <a:xfrm>
              <a:off x="3574162" y="535077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3" name="Oval 62"/>
            <p:cNvSpPr/>
            <p:nvPr/>
          </p:nvSpPr>
          <p:spPr>
            <a:xfrm>
              <a:off x="3131840" y="54536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4" name="Oval 63"/>
            <p:cNvSpPr/>
            <p:nvPr/>
          </p:nvSpPr>
          <p:spPr>
            <a:xfrm>
              <a:off x="349188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5" name="Oval 64"/>
            <p:cNvSpPr/>
            <p:nvPr/>
          </p:nvSpPr>
          <p:spPr>
            <a:xfrm>
              <a:off x="3635896"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Oval 65"/>
            <p:cNvSpPr/>
            <p:nvPr/>
          </p:nvSpPr>
          <p:spPr>
            <a:xfrm>
              <a:off x="3275856" y="55256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7" name="Oval 66"/>
            <p:cNvSpPr/>
            <p:nvPr/>
          </p:nvSpPr>
          <p:spPr>
            <a:xfrm>
              <a:off x="3563888"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8" name="Oval 67"/>
            <p:cNvSpPr/>
            <p:nvPr/>
          </p:nvSpPr>
          <p:spPr>
            <a:xfrm>
              <a:off x="305983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9" name="Oval 68"/>
            <p:cNvSpPr/>
            <p:nvPr/>
          </p:nvSpPr>
          <p:spPr>
            <a:xfrm>
              <a:off x="2987824"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0" name="Oval 69"/>
            <p:cNvSpPr/>
            <p:nvPr/>
          </p:nvSpPr>
          <p:spPr>
            <a:xfrm>
              <a:off x="3203848"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1" name="Oval 70"/>
            <p:cNvSpPr/>
            <p:nvPr/>
          </p:nvSpPr>
          <p:spPr>
            <a:xfrm>
              <a:off x="3275856"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p:cNvSpPr/>
            <p:nvPr/>
          </p:nvSpPr>
          <p:spPr>
            <a:xfrm>
              <a:off x="3203848"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p:cNvSpPr/>
            <p:nvPr/>
          </p:nvSpPr>
          <p:spPr>
            <a:xfrm>
              <a:off x="341987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4" name="Oval 73"/>
            <p:cNvSpPr/>
            <p:nvPr/>
          </p:nvSpPr>
          <p:spPr>
            <a:xfrm>
              <a:off x="3275856" y="54284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5" name="Oval 74"/>
            <p:cNvSpPr/>
            <p:nvPr/>
          </p:nvSpPr>
          <p:spPr>
            <a:xfrm>
              <a:off x="3491880" y="55892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Oval 75"/>
            <p:cNvSpPr/>
            <p:nvPr/>
          </p:nvSpPr>
          <p:spPr>
            <a:xfrm>
              <a:off x="3502154" y="532562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7" name="Oval 76"/>
            <p:cNvSpPr/>
            <p:nvPr/>
          </p:nvSpPr>
          <p:spPr>
            <a:xfrm>
              <a:off x="2987824" y="53564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8" name="Oval 77"/>
            <p:cNvSpPr/>
            <p:nvPr/>
          </p:nvSpPr>
          <p:spPr>
            <a:xfrm>
              <a:off x="3419872" y="54284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p:cNvSpPr/>
            <p:nvPr/>
          </p:nvSpPr>
          <p:spPr>
            <a:xfrm>
              <a:off x="3707904" y="5436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0" name="Oval 79"/>
            <p:cNvSpPr/>
            <p:nvPr/>
          </p:nvSpPr>
          <p:spPr>
            <a:xfrm>
              <a:off x="3059832" y="55172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1" name="Oval 80"/>
            <p:cNvSpPr/>
            <p:nvPr/>
          </p:nvSpPr>
          <p:spPr>
            <a:xfrm>
              <a:off x="2946728"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2" name="Oval 81"/>
            <p:cNvSpPr/>
            <p:nvPr/>
          </p:nvSpPr>
          <p:spPr>
            <a:xfrm>
              <a:off x="2967366"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3" name="Rectangle 82"/>
            <p:cNvSpPr/>
            <p:nvPr/>
          </p:nvSpPr>
          <p:spPr>
            <a:xfrm>
              <a:off x="5220072" y="4869160"/>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4" name="Oval 83"/>
            <p:cNvSpPr/>
            <p:nvPr/>
          </p:nvSpPr>
          <p:spPr>
            <a:xfrm>
              <a:off x="529208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5" name="Oval 84"/>
            <p:cNvSpPr/>
            <p:nvPr/>
          </p:nvSpPr>
          <p:spPr>
            <a:xfrm>
              <a:off x="522007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6" name="Oval 85"/>
            <p:cNvSpPr/>
            <p:nvPr/>
          </p:nvSpPr>
          <p:spPr>
            <a:xfrm>
              <a:off x="5436096"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7" name="Oval 86"/>
            <p:cNvSpPr/>
            <p:nvPr/>
          </p:nvSpPr>
          <p:spPr>
            <a:xfrm>
              <a:off x="5796136"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8" name="Oval 87"/>
            <p:cNvSpPr/>
            <p:nvPr/>
          </p:nvSpPr>
          <p:spPr>
            <a:xfrm>
              <a:off x="5652120"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9" name="Oval 88"/>
            <p:cNvSpPr/>
            <p:nvPr/>
          </p:nvSpPr>
          <p:spPr>
            <a:xfrm>
              <a:off x="5508104"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0" name="Oval 89"/>
            <p:cNvSpPr/>
            <p:nvPr/>
          </p:nvSpPr>
          <p:spPr>
            <a:xfrm>
              <a:off x="5580112"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1" name="Oval 90"/>
            <p:cNvSpPr/>
            <p:nvPr/>
          </p:nvSpPr>
          <p:spPr>
            <a:xfrm>
              <a:off x="5508104"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2" name="Oval 91"/>
            <p:cNvSpPr/>
            <p:nvPr/>
          </p:nvSpPr>
          <p:spPr>
            <a:xfrm>
              <a:off x="5796136"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3" name="Oval 92"/>
            <p:cNvSpPr/>
            <p:nvPr/>
          </p:nvSpPr>
          <p:spPr>
            <a:xfrm>
              <a:off x="6001886" y="51777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4" name="Oval 93"/>
            <p:cNvSpPr/>
            <p:nvPr/>
          </p:nvSpPr>
          <p:spPr>
            <a:xfrm>
              <a:off x="5436096" y="5157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5" name="Oval 94"/>
            <p:cNvSpPr/>
            <p:nvPr/>
          </p:nvSpPr>
          <p:spPr>
            <a:xfrm>
              <a:off x="5436096"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6" name="Oval 95"/>
            <p:cNvSpPr/>
            <p:nvPr/>
          </p:nvSpPr>
          <p:spPr>
            <a:xfrm>
              <a:off x="5734402" y="519837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7" name="Oval 96"/>
            <p:cNvSpPr/>
            <p:nvPr/>
          </p:nvSpPr>
          <p:spPr>
            <a:xfrm>
              <a:off x="5220072"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8" name="Oval 97"/>
            <p:cNvSpPr/>
            <p:nvPr/>
          </p:nvSpPr>
          <p:spPr>
            <a:xfrm>
              <a:off x="5436096"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9" name="Oval 98"/>
            <p:cNvSpPr/>
            <p:nvPr/>
          </p:nvSpPr>
          <p:spPr>
            <a:xfrm>
              <a:off x="5652120"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0" name="Oval 99"/>
            <p:cNvSpPr/>
            <p:nvPr/>
          </p:nvSpPr>
          <p:spPr>
            <a:xfrm>
              <a:off x="6084168" y="53816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1" name="Oval 100"/>
            <p:cNvSpPr/>
            <p:nvPr/>
          </p:nvSpPr>
          <p:spPr>
            <a:xfrm>
              <a:off x="6012160" y="54536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2" name="Oval 101"/>
            <p:cNvSpPr/>
            <p:nvPr/>
          </p:nvSpPr>
          <p:spPr>
            <a:xfrm>
              <a:off x="5940152" y="53095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3" name="Oval 102"/>
            <p:cNvSpPr/>
            <p:nvPr/>
          </p:nvSpPr>
          <p:spPr>
            <a:xfrm>
              <a:off x="5796136" y="53179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4" name="Oval 103"/>
            <p:cNvSpPr/>
            <p:nvPr/>
          </p:nvSpPr>
          <p:spPr>
            <a:xfrm>
              <a:off x="5744676" y="54619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5" name="Oval 104"/>
            <p:cNvSpPr/>
            <p:nvPr/>
          </p:nvSpPr>
          <p:spPr>
            <a:xfrm>
              <a:off x="5940152" y="55976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6" name="Oval 105"/>
            <p:cNvSpPr/>
            <p:nvPr/>
          </p:nvSpPr>
          <p:spPr>
            <a:xfrm>
              <a:off x="5580112"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7" name="Oval 106"/>
            <p:cNvSpPr/>
            <p:nvPr/>
          </p:nvSpPr>
          <p:spPr>
            <a:xfrm>
              <a:off x="5508104" y="55172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8" name="Oval 107"/>
            <p:cNvSpPr/>
            <p:nvPr/>
          </p:nvSpPr>
          <p:spPr>
            <a:xfrm>
              <a:off x="5436096" y="53732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9" name="Oval 108"/>
            <p:cNvSpPr/>
            <p:nvPr/>
          </p:nvSpPr>
          <p:spPr>
            <a:xfrm>
              <a:off x="5292080" y="53816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0" name="Oval 109"/>
            <p:cNvSpPr/>
            <p:nvPr/>
          </p:nvSpPr>
          <p:spPr>
            <a:xfrm>
              <a:off x="5292080" y="55256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1" name="Oval 110"/>
            <p:cNvSpPr/>
            <p:nvPr/>
          </p:nvSpPr>
          <p:spPr>
            <a:xfrm>
              <a:off x="5724128"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2" name="Oval 111"/>
            <p:cNvSpPr/>
            <p:nvPr/>
          </p:nvSpPr>
          <p:spPr>
            <a:xfrm>
              <a:off x="6073894" y="48897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Oval 112"/>
            <p:cNvSpPr/>
            <p:nvPr/>
          </p:nvSpPr>
          <p:spPr>
            <a:xfrm>
              <a:off x="5929878" y="51057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4" name="Oval 113"/>
            <p:cNvSpPr/>
            <p:nvPr/>
          </p:nvSpPr>
          <p:spPr>
            <a:xfrm>
              <a:off x="6073894" y="51057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5" name="Oval 114"/>
            <p:cNvSpPr/>
            <p:nvPr/>
          </p:nvSpPr>
          <p:spPr>
            <a:xfrm>
              <a:off x="6001886" y="49617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6" name="Oval 115"/>
            <p:cNvSpPr/>
            <p:nvPr/>
          </p:nvSpPr>
          <p:spPr>
            <a:xfrm>
              <a:off x="6372200" y="51655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7" name="Oval 116"/>
            <p:cNvSpPr/>
            <p:nvPr/>
          </p:nvSpPr>
          <p:spPr>
            <a:xfrm>
              <a:off x="6300192"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8" name="Oval 117"/>
            <p:cNvSpPr/>
            <p:nvPr/>
          </p:nvSpPr>
          <p:spPr>
            <a:xfrm>
              <a:off x="6516216"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9" name="Oval 118"/>
            <p:cNvSpPr/>
            <p:nvPr/>
          </p:nvSpPr>
          <p:spPr>
            <a:xfrm>
              <a:off x="6876256" y="50215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0" name="Oval 119"/>
            <p:cNvSpPr/>
            <p:nvPr/>
          </p:nvSpPr>
          <p:spPr>
            <a:xfrm>
              <a:off x="6732240"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1" name="Oval 120"/>
            <p:cNvSpPr/>
            <p:nvPr/>
          </p:nvSpPr>
          <p:spPr>
            <a:xfrm>
              <a:off x="6588224"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2" name="Oval 121"/>
            <p:cNvSpPr/>
            <p:nvPr/>
          </p:nvSpPr>
          <p:spPr>
            <a:xfrm>
              <a:off x="6948264"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3" name="Oval 122"/>
            <p:cNvSpPr/>
            <p:nvPr/>
          </p:nvSpPr>
          <p:spPr>
            <a:xfrm>
              <a:off x="6557402" y="53732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4" name="Oval 123"/>
            <p:cNvSpPr/>
            <p:nvPr/>
          </p:nvSpPr>
          <p:spPr>
            <a:xfrm>
              <a:off x="6876256"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5" name="Oval 124"/>
            <p:cNvSpPr/>
            <p:nvPr/>
          </p:nvSpPr>
          <p:spPr>
            <a:xfrm>
              <a:off x="6372200" y="53012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6" name="Oval 125"/>
            <p:cNvSpPr/>
            <p:nvPr/>
          </p:nvSpPr>
          <p:spPr>
            <a:xfrm>
              <a:off x="6516216" y="52375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7" name="Oval 126"/>
            <p:cNvSpPr/>
            <p:nvPr/>
          </p:nvSpPr>
          <p:spPr>
            <a:xfrm>
              <a:off x="6814522" y="535077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8" name="Oval 127"/>
            <p:cNvSpPr/>
            <p:nvPr/>
          </p:nvSpPr>
          <p:spPr>
            <a:xfrm>
              <a:off x="6372200" y="54536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9" name="Oval 128"/>
            <p:cNvSpPr/>
            <p:nvPr/>
          </p:nvSpPr>
          <p:spPr>
            <a:xfrm>
              <a:off x="673224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0" name="Oval 129"/>
            <p:cNvSpPr/>
            <p:nvPr/>
          </p:nvSpPr>
          <p:spPr>
            <a:xfrm>
              <a:off x="6876256" y="54452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1" name="Oval 130"/>
            <p:cNvSpPr/>
            <p:nvPr/>
          </p:nvSpPr>
          <p:spPr>
            <a:xfrm>
              <a:off x="6516216" y="55256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2" name="Oval 131"/>
            <p:cNvSpPr/>
            <p:nvPr/>
          </p:nvSpPr>
          <p:spPr>
            <a:xfrm>
              <a:off x="6804248" y="5093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3" name="Oval 132"/>
            <p:cNvSpPr/>
            <p:nvPr/>
          </p:nvSpPr>
          <p:spPr>
            <a:xfrm>
              <a:off x="630019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4" name="Oval 133"/>
            <p:cNvSpPr/>
            <p:nvPr/>
          </p:nvSpPr>
          <p:spPr>
            <a:xfrm>
              <a:off x="6228184"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5" name="Oval 134"/>
            <p:cNvSpPr/>
            <p:nvPr/>
          </p:nvSpPr>
          <p:spPr>
            <a:xfrm>
              <a:off x="6444208"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6" name="Oval 135"/>
            <p:cNvSpPr/>
            <p:nvPr/>
          </p:nvSpPr>
          <p:spPr>
            <a:xfrm>
              <a:off x="6516216"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7" name="Oval 136"/>
            <p:cNvSpPr/>
            <p:nvPr/>
          </p:nvSpPr>
          <p:spPr>
            <a:xfrm>
              <a:off x="6444208"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8" name="Oval 137"/>
            <p:cNvSpPr/>
            <p:nvPr/>
          </p:nvSpPr>
          <p:spPr>
            <a:xfrm>
              <a:off x="6660232"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9" name="Oval 138"/>
            <p:cNvSpPr/>
            <p:nvPr/>
          </p:nvSpPr>
          <p:spPr>
            <a:xfrm>
              <a:off x="6516216" y="54284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0" name="Oval 139"/>
            <p:cNvSpPr/>
            <p:nvPr/>
          </p:nvSpPr>
          <p:spPr>
            <a:xfrm>
              <a:off x="6732240" y="55892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1" name="Oval 140"/>
            <p:cNvSpPr/>
            <p:nvPr/>
          </p:nvSpPr>
          <p:spPr>
            <a:xfrm>
              <a:off x="6742514" y="532562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2" name="Oval 141"/>
            <p:cNvSpPr/>
            <p:nvPr/>
          </p:nvSpPr>
          <p:spPr>
            <a:xfrm>
              <a:off x="6228184" y="53564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3" name="Oval 142"/>
            <p:cNvSpPr/>
            <p:nvPr/>
          </p:nvSpPr>
          <p:spPr>
            <a:xfrm>
              <a:off x="6660232" y="54284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4" name="Oval 143"/>
            <p:cNvSpPr/>
            <p:nvPr/>
          </p:nvSpPr>
          <p:spPr>
            <a:xfrm>
              <a:off x="6948264" y="5436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5" name="Oval 144"/>
            <p:cNvSpPr/>
            <p:nvPr/>
          </p:nvSpPr>
          <p:spPr>
            <a:xfrm>
              <a:off x="6300192" y="55172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6" name="Oval 145"/>
            <p:cNvSpPr/>
            <p:nvPr/>
          </p:nvSpPr>
          <p:spPr>
            <a:xfrm>
              <a:off x="6187088"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7" name="Oval 146"/>
            <p:cNvSpPr/>
            <p:nvPr/>
          </p:nvSpPr>
          <p:spPr>
            <a:xfrm>
              <a:off x="6207726" y="5229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48" name="Straight Connector 147"/>
            <p:cNvCxnSpPr>
              <a:stCxn id="83" idx="0"/>
              <a:endCxn id="83" idx="2"/>
            </p:cNvCxnSpPr>
            <p:nvPr/>
          </p:nvCxnSpPr>
          <p:spPr>
            <a:xfrm>
              <a:off x="6156176" y="4869160"/>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2555776" y="5733256"/>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150" name="TextBox 149"/>
            <p:cNvSpPr txBox="1"/>
            <p:nvPr/>
          </p:nvSpPr>
          <p:spPr>
            <a:xfrm>
              <a:off x="5292080" y="5805264"/>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151" name="TextBox 150"/>
            <p:cNvSpPr txBox="1"/>
            <p:nvPr/>
          </p:nvSpPr>
          <p:spPr>
            <a:xfrm>
              <a:off x="6417349" y="5805264"/>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ignac_188890sunday590.jpg"/>
          <p:cNvPicPr>
            <a:picLocks noChangeAspect="1"/>
          </p:cNvPicPr>
          <p:nvPr/>
        </p:nvPicPr>
        <p:blipFill>
          <a:blip r:embed="rId3" cstate="print"/>
          <a:stretch>
            <a:fillRect/>
          </a:stretch>
        </p:blipFill>
        <p:spPr>
          <a:xfrm>
            <a:off x="1547664" y="116632"/>
            <a:ext cx="6264696" cy="629655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928670"/>
            <a:ext cx="4673074" cy="369332"/>
          </a:xfrm>
          <a:prstGeom prst="rect">
            <a:avLst/>
          </a:prstGeom>
          <a:noFill/>
        </p:spPr>
        <p:txBody>
          <a:bodyPr wrap="none" rtlCol="0">
            <a:spAutoFit/>
          </a:bodyPr>
          <a:lstStyle/>
          <a:p>
            <a:r>
              <a:rPr lang="en-US" dirty="0" smtClean="0">
                <a:solidFill>
                  <a:schemeClr val="bg1"/>
                </a:solidFill>
              </a:rPr>
              <a:t>Language and representation of Information</a:t>
            </a:r>
            <a:endParaRPr lang="en-US" dirty="0">
              <a:solidFill>
                <a:schemeClr val="bg1"/>
              </a:solidFill>
            </a:endParaRPr>
          </a:p>
        </p:txBody>
      </p:sp>
      <p:sp>
        <p:nvSpPr>
          <p:cNvPr id="3" name="TextBox 2"/>
          <p:cNvSpPr txBox="1"/>
          <p:nvPr/>
        </p:nvSpPr>
        <p:spPr>
          <a:xfrm>
            <a:off x="1071538" y="2000240"/>
            <a:ext cx="7404591" cy="923330"/>
          </a:xfrm>
          <a:prstGeom prst="rect">
            <a:avLst/>
          </a:prstGeom>
          <a:noFill/>
        </p:spPr>
        <p:txBody>
          <a:bodyPr wrap="none" rtlCol="0">
            <a:spAutoFit/>
          </a:bodyPr>
          <a:lstStyle/>
          <a:p>
            <a:r>
              <a:rPr lang="en-US" dirty="0" smtClean="0">
                <a:solidFill>
                  <a:schemeClr val="bg1"/>
                </a:solidFill>
              </a:rPr>
              <a:t>INFORMATION</a:t>
            </a:r>
          </a:p>
          <a:p>
            <a:endParaRPr lang="en-US" dirty="0" smtClean="0">
              <a:solidFill>
                <a:schemeClr val="bg1"/>
              </a:solidFill>
            </a:endParaRPr>
          </a:p>
          <a:p>
            <a:r>
              <a:rPr lang="en-US" dirty="0" smtClean="0">
                <a:solidFill>
                  <a:schemeClr val="bg1"/>
                </a:solidFill>
              </a:rPr>
              <a:t>1000101110000			Indistinguishability of permutations</a:t>
            </a:r>
            <a:endParaRPr lang="en-US" dirty="0">
              <a:solidFill>
                <a:schemeClr val="bg1"/>
              </a:solidFill>
            </a:endParaRPr>
          </a:p>
        </p:txBody>
      </p:sp>
      <p:sp>
        <p:nvSpPr>
          <p:cNvPr id="4" name="TextBox 3"/>
          <p:cNvSpPr txBox="1"/>
          <p:nvPr/>
        </p:nvSpPr>
        <p:spPr>
          <a:xfrm>
            <a:off x="785786" y="3929066"/>
            <a:ext cx="8032968" cy="1200329"/>
          </a:xfrm>
          <a:prstGeom prst="rect">
            <a:avLst/>
          </a:prstGeom>
          <a:noFill/>
        </p:spPr>
        <p:txBody>
          <a:bodyPr wrap="none" rtlCol="0">
            <a:spAutoFit/>
          </a:bodyPr>
          <a:lstStyle/>
          <a:p>
            <a:pPr marL="342900" indent="-342900">
              <a:buAutoNum type="arabicParenR"/>
            </a:pPr>
            <a:r>
              <a:rPr lang="en-US" dirty="0" smtClean="0">
                <a:solidFill>
                  <a:schemeClr val="bg1"/>
                </a:solidFill>
              </a:rPr>
              <a:t>Indistinguishable material entities as holders of information (bits)</a:t>
            </a:r>
          </a:p>
          <a:p>
            <a:pPr marL="342900" indent="-342900">
              <a:buAutoNum type="arabicParenR"/>
            </a:pPr>
            <a:endParaRPr lang="en-US" dirty="0" smtClean="0">
              <a:solidFill>
                <a:schemeClr val="bg1"/>
              </a:solidFill>
            </a:endParaRPr>
          </a:p>
          <a:p>
            <a:pPr marL="342900" indent="-342900">
              <a:buAutoNum type="arabicParenR"/>
            </a:pPr>
            <a:r>
              <a:rPr lang="en-US" dirty="0" smtClean="0">
                <a:solidFill>
                  <a:schemeClr val="bg1"/>
                </a:solidFill>
              </a:rPr>
              <a:t>Their Physical states as Information  </a:t>
            </a:r>
            <a:r>
              <a:rPr lang="en-US" dirty="0" smtClean="0">
                <a:solidFill>
                  <a:schemeClr val="bg1"/>
                </a:solidFill>
                <a:sym typeface="Wingdings" pitchFamily="2" charset="2"/>
              </a:rPr>
              <a:t> </a:t>
            </a:r>
          </a:p>
          <a:p>
            <a:pPr marL="3086100" lvl="6" indent="-342900"/>
            <a:r>
              <a:rPr lang="en-US" dirty="0" smtClean="0">
                <a:solidFill>
                  <a:schemeClr val="bg1"/>
                </a:solidFill>
                <a:sym typeface="Wingdings" pitchFamily="2" charset="2"/>
              </a:rPr>
              <a:t>Change in physical state is change in information</a:t>
            </a:r>
            <a:r>
              <a:rPr lang="en-US" dirty="0" smtClean="0">
                <a:solidFill>
                  <a:schemeClr val="bg1"/>
                </a:solidFill>
              </a:rPr>
              <a:t> </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3" name="Group 272"/>
          <p:cNvGrpSpPr/>
          <p:nvPr/>
        </p:nvGrpSpPr>
        <p:grpSpPr>
          <a:xfrm>
            <a:off x="5214942" y="687050"/>
            <a:ext cx="1872208" cy="1233428"/>
            <a:chOff x="1979712" y="116632"/>
            <a:chExt cx="1872208" cy="1233428"/>
          </a:xfrm>
        </p:grpSpPr>
        <p:sp>
          <p:nvSpPr>
            <p:cNvPr id="2" name="Rectangle 1"/>
            <p:cNvSpPr/>
            <p:nvPr/>
          </p:nvSpPr>
          <p:spPr>
            <a:xfrm>
              <a:off x="1979712" y="116632"/>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Oval 2"/>
            <p:cNvSpPr/>
            <p:nvPr/>
          </p:nvSpPr>
          <p:spPr>
            <a:xfrm>
              <a:off x="2051720"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Oval 3"/>
            <p:cNvSpPr/>
            <p:nvPr/>
          </p:nvSpPr>
          <p:spPr>
            <a:xfrm>
              <a:off x="197971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Oval 4"/>
            <p:cNvSpPr/>
            <p:nvPr/>
          </p:nvSpPr>
          <p:spPr>
            <a:xfrm>
              <a:off x="2195736"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Oval 5"/>
            <p:cNvSpPr/>
            <p:nvPr/>
          </p:nvSpPr>
          <p:spPr>
            <a:xfrm>
              <a:off x="2555776"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Oval 6"/>
            <p:cNvSpPr/>
            <p:nvPr/>
          </p:nvSpPr>
          <p:spPr>
            <a:xfrm>
              <a:off x="2411760"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Oval 7"/>
            <p:cNvSpPr/>
            <p:nvPr/>
          </p:nvSpPr>
          <p:spPr>
            <a:xfrm>
              <a:off x="2267744"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p:cNvSpPr/>
            <p:nvPr/>
          </p:nvSpPr>
          <p:spPr>
            <a:xfrm>
              <a:off x="2339752"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Oval 9"/>
            <p:cNvSpPr/>
            <p:nvPr/>
          </p:nvSpPr>
          <p:spPr>
            <a:xfrm>
              <a:off x="2267744"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Oval 10"/>
            <p:cNvSpPr/>
            <p:nvPr/>
          </p:nvSpPr>
          <p:spPr>
            <a:xfrm>
              <a:off x="2555776"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Oval 11"/>
            <p:cNvSpPr/>
            <p:nvPr/>
          </p:nvSpPr>
          <p:spPr>
            <a:xfrm>
              <a:off x="2761526" y="4252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Oval 12"/>
            <p:cNvSpPr/>
            <p:nvPr/>
          </p:nvSpPr>
          <p:spPr>
            <a:xfrm>
              <a:off x="2195736" y="4046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 name="Oval 13"/>
            <p:cNvSpPr/>
            <p:nvPr/>
          </p:nvSpPr>
          <p:spPr>
            <a:xfrm>
              <a:off x="2195736"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Oval 14"/>
            <p:cNvSpPr/>
            <p:nvPr/>
          </p:nvSpPr>
          <p:spPr>
            <a:xfrm>
              <a:off x="2494042" y="44585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 name="Oval 15"/>
            <p:cNvSpPr/>
            <p:nvPr/>
          </p:nvSpPr>
          <p:spPr>
            <a:xfrm>
              <a:off x="1979712"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 name="Oval 16"/>
            <p:cNvSpPr/>
            <p:nvPr/>
          </p:nvSpPr>
          <p:spPr>
            <a:xfrm>
              <a:off x="2195736"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Oval 17"/>
            <p:cNvSpPr/>
            <p:nvPr/>
          </p:nvSpPr>
          <p:spPr>
            <a:xfrm>
              <a:off x="2411760"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 name="Oval 18"/>
            <p:cNvSpPr/>
            <p:nvPr/>
          </p:nvSpPr>
          <p:spPr>
            <a:xfrm>
              <a:off x="2843808" y="6290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 name="Oval 19"/>
            <p:cNvSpPr/>
            <p:nvPr/>
          </p:nvSpPr>
          <p:spPr>
            <a:xfrm>
              <a:off x="2771800" y="7010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 name="Oval 20"/>
            <p:cNvSpPr/>
            <p:nvPr/>
          </p:nvSpPr>
          <p:spPr>
            <a:xfrm>
              <a:off x="2699792" y="5570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 name="Oval 21"/>
            <p:cNvSpPr/>
            <p:nvPr/>
          </p:nvSpPr>
          <p:spPr>
            <a:xfrm>
              <a:off x="2555776" y="5654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Oval 22"/>
            <p:cNvSpPr/>
            <p:nvPr/>
          </p:nvSpPr>
          <p:spPr>
            <a:xfrm>
              <a:off x="2504316" y="7094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 name="Oval 23"/>
            <p:cNvSpPr/>
            <p:nvPr/>
          </p:nvSpPr>
          <p:spPr>
            <a:xfrm>
              <a:off x="2699792" y="8450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 name="Oval 24"/>
            <p:cNvSpPr/>
            <p:nvPr/>
          </p:nvSpPr>
          <p:spPr>
            <a:xfrm>
              <a:off x="2339752"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Oval 25"/>
            <p:cNvSpPr/>
            <p:nvPr/>
          </p:nvSpPr>
          <p:spPr>
            <a:xfrm>
              <a:off x="2267744" y="7647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 name="Oval 26"/>
            <p:cNvSpPr/>
            <p:nvPr/>
          </p:nvSpPr>
          <p:spPr>
            <a:xfrm>
              <a:off x="2195736" y="62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8" name="Oval 27"/>
            <p:cNvSpPr/>
            <p:nvPr/>
          </p:nvSpPr>
          <p:spPr>
            <a:xfrm>
              <a:off x="2051720" y="6290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Oval 28"/>
            <p:cNvSpPr/>
            <p:nvPr/>
          </p:nvSpPr>
          <p:spPr>
            <a:xfrm>
              <a:off x="2051720" y="7730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Oval 29"/>
            <p:cNvSpPr/>
            <p:nvPr/>
          </p:nvSpPr>
          <p:spPr>
            <a:xfrm>
              <a:off x="2483768"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1" name="Oval 30"/>
            <p:cNvSpPr/>
            <p:nvPr/>
          </p:nvSpPr>
          <p:spPr>
            <a:xfrm>
              <a:off x="2833534" y="137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2" name="Oval 31"/>
            <p:cNvSpPr/>
            <p:nvPr/>
          </p:nvSpPr>
          <p:spPr>
            <a:xfrm>
              <a:off x="2689518" y="3532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3" name="Oval 32"/>
            <p:cNvSpPr/>
            <p:nvPr/>
          </p:nvSpPr>
          <p:spPr>
            <a:xfrm>
              <a:off x="2833534" y="3532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4" name="Oval 33"/>
            <p:cNvSpPr/>
            <p:nvPr/>
          </p:nvSpPr>
          <p:spPr>
            <a:xfrm>
              <a:off x="2761526" y="209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5" name="Oval 34"/>
            <p:cNvSpPr/>
            <p:nvPr/>
          </p:nvSpPr>
          <p:spPr>
            <a:xfrm>
              <a:off x="3131840" y="4130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6" name="Oval 35"/>
            <p:cNvSpPr/>
            <p:nvPr/>
          </p:nvSpPr>
          <p:spPr>
            <a:xfrm>
              <a:off x="3059832"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7" name="Oval 36"/>
            <p:cNvSpPr/>
            <p:nvPr/>
          </p:nvSpPr>
          <p:spPr>
            <a:xfrm>
              <a:off x="3275856"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8" name="Oval 37"/>
            <p:cNvSpPr/>
            <p:nvPr/>
          </p:nvSpPr>
          <p:spPr>
            <a:xfrm>
              <a:off x="3635896" y="269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9" name="Oval 38"/>
            <p:cNvSpPr/>
            <p:nvPr/>
          </p:nvSpPr>
          <p:spPr>
            <a:xfrm>
              <a:off x="3491880"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0" name="Oval 39"/>
            <p:cNvSpPr/>
            <p:nvPr/>
          </p:nvSpPr>
          <p:spPr>
            <a:xfrm>
              <a:off x="3347864"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1" name="Oval 40"/>
            <p:cNvSpPr/>
            <p:nvPr/>
          </p:nvSpPr>
          <p:spPr>
            <a:xfrm>
              <a:off x="3707904"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2" name="Oval 41"/>
            <p:cNvSpPr/>
            <p:nvPr/>
          </p:nvSpPr>
          <p:spPr>
            <a:xfrm>
              <a:off x="3317042" y="62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3" name="Oval 42"/>
            <p:cNvSpPr/>
            <p:nvPr/>
          </p:nvSpPr>
          <p:spPr>
            <a:xfrm>
              <a:off x="3635896"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4" name="Oval 43"/>
            <p:cNvSpPr/>
            <p:nvPr/>
          </p:nvSpPr>
          <p:spPr>
            <a:xfrm>
              <a:off x="3131840"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5" name="Oval 44"/>
            <p:cNvSpPr/>
            <p:nvPr/>
          </p:nvSpPr>
          <p:spPr>
            <a:xfrm>
              <a:off x="3275856"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6" name="Oval 45"/>
            <p:cNvSpPr/>
            <p:nvPr/>
          </p:nvSpPr>
          <p:spPr>
            <a:xfrm>
              <a:off x="3574162" y="59825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Oval 46"/>
            <p:cNvSpPr/>
            <p:nvPr/>
          </p:nvSpPr>
          <p:spPr>
            <a:xfrm>
              <a:off x="3131840" y="7010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Oval 47"/>
            <p:cNvSpPr/>
            <p:nvPr/>
          </p:nvSpPr>
          <p:spPr>
            <a:xfrm>
              <a:off x="3491880"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3635896"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3275856" y="7730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3563888"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305983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Oval 52"/>
            <p:cNvSpPr/>
            <p:nvPr/>
          </p:nvSpPr>
          <p:spPr>
            <a:xfrm>
              <a:off x="2987824"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4" name="Oval 53"/>
            <p:cNvSpPr/>
            <p:nvPr/>
          </p:nvSpPr>
          <p:spPr>
            <a:xfrm>
              <a:off x="3203848"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5" name="Oval 54"/>
            <p:cNvSpPr/>
            <p:nvPr/>
          </p:nvSpPr>
          <p:spPr>
            <a:xfrm>
              <a:off x="3275856"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6" name="Oval 55"/>
            <p:cNvSpPr/>
            <p:nvPr/>
          </p:nvSpPr>
          <p:spPr>
            <a:xfrm>
              <a:off x="3203848"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7" name="Oval 56"/>
            <p:cNvSpPr/>
            <p:nvPr/>
          </p:nvSpPr>
          <p:spPr>
            <a:xfrm>
              <a:off x="341987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8" name="Oval 57"/>
            <p:cNvSpPr/>
            <p:nvPr/>
          </p:nvSpPr>
          <p:spPr>
            <a:xfrm>
              <a:off x="3275856" y="6759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9" name="Oval 58"/>
            <p:cNvSpPr/>
            <p:nvPr/>
          </p:nvSpPr>
          <p:spPr>
            <a:xfrm>
              <a:off x="3491880" y="8367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0" name="Oval 59"/>
            <p:cNvSpPr/>
            <p:nvPr/>
          </p:nvSpPr>
          <p:spPr>
            <a:xfrm>
              <a:off x="3502154" y="57309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1" name="Oval 60"/>
            <p:cNvSpPr/>
            <p:nvPr/>
          </p:nvSpPr>
          <p:spPr>
            <a:xfrm>
              <a:off x="2987824" y="6039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2" name="Oval 61"/>
            <p:cNvSpPr/>
            <p:nvPr/>
          </p:nvSpPr>
          <p:spPr>
            <a:xfrm>
              <a:off x="3419872" y="6759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3" name="Oval 62"/>
            <p:cNvSpPr/>
            <p:nvPr/>
          </p:nvSpPr>
          <p:spPr>
            <a:xfrm>
              <a:off x="3707904" y="6843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4" name="Oval 63"/>
            <p:cNvSpPr/>
            <p:nvPr/>
          </p:nvSpPr>
          <p:spPr>
            <a:xfrm>
              <a:off x="3059832" y="7647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5" name="Oval 64"/>
            <p:cNvSpPr/>
            <p:nvPr/>
          </p:nvSpPr>
          <p:spPr>
            <a:xfrm>
              <a:off x="2946728"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Oval 65"/>
            <p:cNvSpPr/>
            <p:nvPr/>
          </p:nvSpPr>
          <p:spPr>
            <a:xfrm>
              <a:off x="2967366"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3" name="TextBox 132"/>
            <p:cNvSpPr txBox="1"/>
            <p:nvPr/>
          </p:nvSpPr>
          <p:spPr>
            <a:xfrm>
              <a:off x="2555776" y="980728"/>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grpSp>
      <p:grpSp>
        <p:nvGrpSpPr>
          <p:cNvPr id="274" name="Group 273"/>
          <p:cNvGrpSpPr/>
          <p:nvPr/>
        </p:nvGrpSpPr>
        <p:grpSpPr>
          <a:xfrm>
            <a:off x="2071670" y="687050"/>
            <a:ext cx="1872208" cy="1305436"/>
            <a:chOff x="5220072" y="116632"/>
            <a:chExt cx="1872208" cy="1305436"/>
          </a:xfrm>
        </p:grpSpPr>
        <p:sp>
          <p:nvSpPr>
            <p:cNvPr id="67" name="Rectangle 66"/>
            <p:cNvSpPr/>
            <p:nvPr/>
          </p:nvSpPr>
          <p:spPr>
            <a:xfrm>
              <a:off x="5220072" y="116632"/>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8" name="Oval 67"/>
            <p:cNvSpPr/>
            <p:nvPr/>
          </p:nvSpPr>
          <p:spPr>
            <a:xfrm>
              <a:off x="5292080"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9" name="Oval 68"/>
            <p:cNvSpPr/>
            <p:nvPr/>
          </p:nvSpPr>
          <p:spPr>
            <a:xfrm>
              <a:off x="522007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0" name="Oval 69"/>
            <p:cNvSpPr/>
            <p:nvPr/>
          </p:nvSpPr>
          <p:spPr>
            <a:xfrm>
              <a:off x="5436096"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1" name="Oval 70"/>
            <p:cNvSpPr/>
            <p:nvPr/>
          </p:nvSpPr>
          <p:spPr>
            <a:xfrm>
              <a:off x="5796136"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p:cNvSpPr/>
            <p:nvPr/>
          </p:nvSpPr>
          <p:spPr>
            <a:xfrm>
              <a:off x="5652120"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p:cNvSpPr/>
            <p:nvPr/>
          </p:nvSpPr>
          <p:spPr>
            <a:xfrm>
              <a:off x="5508104"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4" name="Oval 73"/>
            <p:cNvSpPr/>
            <p:nvPr/>
          </p:nvSpPr>
          <p:spPr>
            <a:xfrm>
              <a:off x="5580112"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5" name="Oval 74"/>
            <p:cNvSpPr/>
            <p:nvPr/>
          </p:nvSpPr>
          <p:spPr>
            <a:xfrm>
              <a:off x="5508104"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Oval 75"/>
            <p:cNvSpPr/>
            <p:nvPr/>
          </p:nvSpPr>
          <p:spPr>
            <a:xfrm>
              <a:off x="5796136"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7" name="Oval 76"/>
            <p:cNvSpPr/>
            <p:nvPr/>
          </p:nvSpPr>
          <p:spPr>
            <a:xfrm>
              <a:off x="6001886" y="4252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8" name="Oval 77"/>
            <p:cNvSpPr/>
            <p:nvPr/>
          </p:nvSpPr>
          <p:spPr>
            <a:xfrm>
              <a:off x="5436096" y="4046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p:cNvSpPr/>
            <p:nvPr/>
          </p:nvSpPr>
          <p:spPr>
            <a:xfrm>
              <a:off x="5436096"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0" name="Oval 79"/>
            <p:cNvSpPr/>
            <p:nvPr/>
          </p:nvSpPr>
          <p:spPr>
            <a:xfrm>
              <a:off x="5734402" y="44585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1" name="Oval 80"/>
            <p:cNvSpPr/>
            <p:nvPr/>
          </p:nvSpPr>
          <p:spPr>
            <a:xfrm>
              <a:off x="5220072"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2" name="Oval 81"/>
            <p:cNvSpPr/>
            <p:nvPr/>
          </p:nvSpPr>
          <p:spPr>
            <a:xfrm>
              <a:off x="5436096"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3" name="Oval 82"/>
            <p:cNvSpPr/>
            <p:nvPr/>
          </p:nvSpPr>
          <p:spPr>
            <a:xfrm>
              <a:off x="5652120"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4" name="Oval 83"/>
            <p:cNvSpPr/>
            <p:nvPr/>
          </p:nvSpPr>
          <p:spPr>
            <a:xfrm>
              <a:off x="6084168" y="6290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5" name="Oval 84"/>
            <p:cNvSpPr/>
            <p:nvPr/>
          </p:nvSpPr>
          <p:spPr>
            <a:xfrm>
              <a:off x="6012160" y="7010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6" name="Oval 85"/>
            <p:cNvSpPr/>
            <p:nvPr/>
          </p:nvSpPr>
          <p:spPr>
            <a:xfrm>
              <a:off x="5940152" y="5570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7" name="Oval 86"/>
            <p:cNvSpPr/>
            <p:nvPr/>
          </p:nvSpPr>
          <p:spPr>
            <a:xfrm>
              <a:off x="5796136" y="5654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8" name="Oval 87"/>
            <p:cNvSpPr/>
            <p:nvPr/>
          </p:nvSpPr>
          <p:spPr>
            <a:xfrm>
              <a:off x="5744676" y="7094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9" name="Oval 88"/>
            <p:cNvSpPr/>
            <p:nvPr/>
          </p:nvSpPr>
          <p:spPr>
            <a:xfrm>
              <a:off x="5940152" y="8450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0" name="Oval 89"/>
            <p:cNvSpPr/>
            <p:nvPr/>
          </p:nvSpPr>
          <p:spPr>
            <a:xfrm>
              <a:off x="5580112"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1" name="Oval 90"/>
            <p:cNvSpPr/>
            <p:nvPr/>
          </p:nvSpPr>
          <p:spPr>
            <a:xfrm>
              <a:off x="5508104" y="7647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2" name="Oval 91"/>
            <p:cNvSpPr/>
            <p:nvPr/>
          </p:nvSpPr>
          <p:spPr>
            <a:xfrm>
              <a:off x="5436096" y="62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3" name="Oval 92"/>
            <p:cNvSpPr/>
            <p:nvPr/>
          </p:nvSpPr>
          <p:spPr>
            <a:xfrm>
              <a:off x="5292080" y="6290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4" name="Oval 93"/>
            <p:cNvSpPr/>
            <p:nvPr/>
          </p:nvSpPr>
          <p:spPr>
            <a:xfrm>
              <a:off x="5292080" y="7730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5" name="Oval 94"/>
            <p:cNvSpPr/>
            <p:nvPr/>
          </p:nvSpPr>
          <p:spPr>
            <a:xfrm>
              <a:off x="5724128"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6" name="Oval 95"/>
            <p:cNvSpPr/>
            <p:nvPr/>
          </p:nvSpPr>
          <p:spPr>
            <a:xfrm>
              <a:off x="6073894" y="137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7" name="Oval 96"/>
            <p:cNvSpPr/>
            <p:nvPr/>
          </p:nvSpPr>
          <p:spPr>
            <a:xfrm>
              <a:off x="5929878" y="3532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8" name="Oval 97"/>
            <p:cNvSpPr/>
            <p:nvPr/>
          </p:nvSpPr>
          <p:spPr>
            <a:xfrm>
              <a:off x="6073894" y="3532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9" name="Oval 98"/>
            <p:cNvSpPr/>
            <p:nvPr/>
          </p:nvSpPr>
          <p:spPr>
            <a:xfrm>
              <a:off x="6001886" y="209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0" name="Oval 99"/>
            <p:cNvSpPr/>
            <p:nvPr/>
          </p:nvSpPr>
          <p:spPr>
            <a:xfrm>
              <a:off x="6372200" y="4130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1" name="Oval 100"/>
            <p:cNvSpPr/>
            <p:nvPr/>
          </p:nvSpPr>
          <p:spPr>
            <a:xfrm>
              <a:off x="6300192"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2" name="Oval 101"/>
            <p:cNvSpPr/>
            <p:nvPr/>
          </p:nvSpPr>
          <p:spPr>
            <a:xfrm>
              <a:off x="6516216"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3" name="Oval 102"/>
            <p:cNvSpPr/>
            <p:nvPr/>
          </p:nvSpPr>
          <p:spPr>
            <a:xfrm>
              <a:off x="6876256" y="269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4" name="Oval 103"/>
            <p:cNvSpPr/>
            <p:nvPr/>
          </p:nvSpPr>
          <p:spPr>
            <a:xfrm>
              <a:off x="6732240"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5" name="Oval 104"/>
            <p:cNvSpPr/>
            <p:nvPr/>
          </p:nvSpPr>
          <p:spPr>
            <a:xfrm>
              <a:off x="6588224" y="332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6" name="Oval 105"/>
            <p:cNvSpPr/>
            <p:nvPr/>
          </p:nvSpPr>
          <p:spPr>
            <a:xfrm>
              <a:off x="6948264"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7" name="Oval 106"/>
            <p:cNvSpPr/>
            <p:nvPr/>
          </p:nvSpPr>
          <p:spPr>
            <a:xfrm>
              <a:off x="6557402" y="62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8" name="Oval 107"/>
            <p:cNvSpPr/>
            <p:nvPr/>
          </p:nvSpPr>
          <p:spPr>
            <a:xfrm>
              <a:off x="6876256"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9" name="Oval 108"/>
            <p:cNvSpPr/>
            <p:nvPr/>
          </p:nvSpPr>
          <p:spPr>
            <a:xfrm>
              <a:off x="6372200" y="5486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0" name="Oval 109"/>
            <p:cNvSpPr/>
            <p:nvPr/>
          </p:nvSpPr>
          <p:spPr>
            <a:xfrm>
              <a:off x="6516216" y="4850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1" name="Oval 110"/>
            <p:cNvSpPr/>
            <p:nvPr/>
          </p:nvSpPr>
          <p:spPr>
            <a:xfrm>
              <a:off x="6814522" y="59825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2" name="Oval 111"/>
            <p:cNvSpPr/>
            <p:nvPr/>
          </p:nvSpPr>
          <p:spPr>
            <a:xfrm>
              <a:off x="6372200" y="7010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Oval 112"/>
            <p:cNvSpPr/>
            <p:nvPr/>
          </p:nvSpPr>
          <p:spPr>
            <a:xfrm>
              <a:off x="6732240"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4" name="Oval 113"/>
            <p:cNvSpPr/>
            <p:nvPr/>
          </p:nvSpPr>
          <p:spPr>
            <a:xfrm>
              <a:off x="6876256" y="6926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5" name="Oval 114"/>
            <p:cNvSpPr/>
            <p:nvPr/>
          </p:nvSpPr>
          <p:spPr>
            <a:xfrm>
              <a:off x="6516216" y="7730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6" name="Oval 115"/>
            <p:cNvSpPr/>
            <p:nvPr/>
          </p:nvSpPr>
          <p:spPr>
            <a:xfrm>
              <a:off x="6804248" y="3410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7" name="Oval 116"/>
            <p:cNvSpPr/>
            <p:nvPr/>
          </p:nvSpPr>
          <p:spPr>
            <a:xfrm>
              <a:off x="630019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8" name="Oval 117"/>
            <p:cNvSpPr/>
            <p:nvPr/>
          </p:nvSpPr>
          <p:spPr>
            <a:xfrm>
              <a:off x="6228184"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9" name="Oval 118"/>
            <p:cNvSpPr/>
            <p:nvPr/>
          </p:nvSpPr>
          <p:spPr>
            <a:xfrm>
              <a:off x="6444208" y="1166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0" name="Oval 119"/>
            <p:cNvSpPr/>
            <p:nvPr/>
          </p:nvSpPr>
          <p:spPr>
            <a:xfrm>
              <a:off x="6516216"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1" name="Oval 120"/>
            <p:cNvSpPr/>
            <p:nvPr/>
          </p:nvSpPr>
          <p:spPr>
            <a:xfrm>
              <a:off x="6444208"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2" name="Oval 121"/>
            <p:cNvSpPr/>
            <p:nvPr/>
          </p:nvSpPr>
          <p:spPr>
            <a:xfrm>
              <a:off x="6660232" y="188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3" name="Oval 122"/>
            <p:cNvSpPr/>
            <p:nvPr/>
          </p:nvSpPr>
          <p:spPr>
            <a:xfrm>
              <a:off x="6516216" y="6759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4" name="Oval 123"/>
            <p:cNvSpPr/>
            <p:nvPr/>
          </p:nvSpPr>
          <p:spPr>
            <a:xfrm>
              <a:off x="6732240" y="8367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5" name="Oval 124"/>
            <p:cNvSpPr/>
            <p:nvPr/>
          </p:nvSpPr>
          <p:spPr>
            <a:xfrm>
              <a:off x="6742514" y="57309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6" name="Oval 125"/>
            <p:cNvSpPr/>
            <p:nvPr/>
          </p:nvSpPr>
          <p:spPr>
            <a:xfrm>
              <a:off x="6228184" y="6039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7" name="Oval 126"/>
            <p:cNvSpPr/>
            <p:nvPr/>
          </p:nvSpPr>
          <p:spPr>
            <a:xfrm>
              <a:off x="6660232" y="6759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8" name="Oval 127"/>
            <p:cNvSpPr/>
            <p:nvPr/>
          </p:nvSpPr>
          <p:spPr>
            <a:xfrm>
              <a:off x="6948264" y="6843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9" name="Oval 128"/>
            <p:cNvSpPr/>
            <p:nvPr/>
          </p:nvSpPr>
          <p:spPr>
            <a:xfrm>
              <a:off x="6300192" y="7647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0" name="Oval 129"/>
            <p:cNvSpPr/>
            <p:nvPr/>
          </p:nvSpPr>
          <p:spPr>
            <a:xfrm>
              <a:off x="6187088" y="2606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1" name="Oval 130"/>
            <p:cNvSpPr/>
            <p:nvPr/>
          </p:nvSpPr>
          <p:spPr>
            <a:xfrm>
              <a:off x="6207726" y="47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32" name="Straight Connector 131"/>
            <p:cNvCxnSpPr>
              <a:stCxn id="67" idx="0"/>
              <a:endCxn id="67" idx="2"/>
            </p:cNvCxnSpPr>
            <p:nvPr/>
          </p:nvCxnSpPr>
          <p:spPr>
            <a:xfrm>
              <a:off x="6156176" y="116632"/>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5292080" y="1052736"/>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135" name="TextBox 134"/>
            <p:cNvSpPr txBox="1"/>
            <p:nvPr/>
          </p:nvSpPr>
          <p:spPr>
            <a:xfrm>
              <a:off x="6417349" y="1052736"/>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grpSp>
        <p:nvGrpSpPr>
          <p:cNvPr id="275" name="Group 274"/>
          <p:cNvGrpSpPr/>
          <p:nvPr/>
        </p:nvGrpSpPr>
        <p:grpSpPr>
          <a:xfrm>
            <a:off x="2051720" y="2317584"/>
            <a:ext cx="5048944" cy="1242720"/>
            <a:chOff x="2051720" y="1844824"/>
            <a:chExt cx="5048944" cy="1242720"/>
          </a:xfrm>
        </p:grpSpPr>
        <p:sp>
          <p:nvSpPr>
            <p:cNvPr id="136" name="Rectangle 135"/>
            <p:cNvSpPr/>
            <p:nvPr/>
          </p:nvSpPr>
          <p:spPr>
            <a:xfrm>
              <a:off x="5228456" y="185411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7" name="Oval 136"/>
            <p:cNvSpPr/>
            <p:nvPr/>
          </p:nvSpPr>
          <p:spPr>
            <a:xfrm>
              <a:off x="5300464"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8" name="Oval 137"/>
            <p:cNvSpPr/>
            <p:nvPr/>
          </p:nvSpPr>
          <p:spPr>
            <a:xfrm>
              <a:off x="522845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9" name="Oval 138"/>
            <p:cNvSpPr/>
            <p:nvPr/>
          </p:nvSpPr>
          <p:spPr>
            <a:xfrm>
              <a:off x="5444480"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0" name="Oval 139"/>
            <p:cNvSpPr/>
            <p:nvPr/>
          </p:nvSpPr>
          <p:spPr>
            <a:xfrm>
              <a:off x="5804520"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1" name="Oval 140"/>
            <p:cNvSpPr/>
            <p:nvPr/>
          </p:nvSpPr>
          <p:spPr>
            <a:xfrm>
              <a:off x="5660504"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2" name="Oval 141"/>
            <p:cNvSpPr/>
            <p:nvPr/>
          </p:nvSpPr>
          <p:spPr>
            <a:xfrm>
              <a:off x="5516488" y="19981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3" name="Oval 142"/>
            <p:cNvSpPr/>
            <p:nvPr/>
          </p:nvSpPr>
          <p:spPr>
            <a:xfrm>
              <a:off x="5588496" y="221415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4" name="Oval 143"/>
            <p:cNvSpPr/>
            <p:nvPr/>
          </p:nvSpPr>
          <p:spPr>
            <a:xfrm>
              <a:off x="5516488" y="22861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5" name="Oval 144"/>
            <p:cNvSpPr/>
            <p:nvPr/>
          </p:nvSpPr>
          <p:spPr>
            <a:xfrm>
              <a:off x="5804520" y="20701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6" name="Oval 145"/>
            <p:cNvSpPr/>
            <p:nvPr/>
          </p:nvSpPr>
          <p:spPr>
            <a:xfrm>
              <a:off x="6010270" y="21626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7" name="Oval 146"/>
            <p:cNvSpPr/>
            <p:nvPr/>
          </p:nvSpPr>
          <p:spPr>
            <a:xfrm>
              <a:off x="5444480" y="21421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8" name="Oval 147"/>
            <p:cNvSpPr/>
            <p:nvPr/>
          </p:nvSpPr>
          <p:spPr>
            <a:xfrm>
              <a:off x="5444480"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9" name="Oval 148"/>
            <p:cNvSpPr/>
            <p:nvPr/>
          </p:nvSpPr>
          <p:spPr>
            <a:xfrm>
              <a:off x="5742786" y="218333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0" name="Oval 149"/>
            <p:cNvSpPr/>
            <p:nvPr/>
          </p:nvSpPr>
          <p:spPr>
            <a:xfrm>
              <a:off x="5228456" y="22141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1" name="Oval 150"/>
            <p:cNvSpPr/>
            <p:nvPr/>
          </p:nvSpPr>
          <p:spPr>
            <a:xfrm>
              <a:off x="5444480" y="2430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2" name="Oval 151"/>
            <p:cNvSpPr/>
            <p:nvPr/>
          </p:nvSpPr>
          <p:spPr>
            <a:xfrm>
              <a:off x="5660504" y="22861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3" name="Oval 152"/>
            <p:cNvSpPr/>
            <p:nvPr/>
          </p:nvSpPr>
          <p:spPr>
            <a:xfrm>
              <a:off x="6092552" y="23665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4" name="Oval 153"/>
            <p:cNvSpPr/>
            <p:nvPr/>
          </p:nvSpPr>
          <p:spPr>
            <a:xfrm>
              <a:off x="6020544" y="24385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5" name="Oval 154"/>
            <p:cNvSpPr/>
            <p:nvPr/>
          </p:nvSpPr>
          <p:spPr>
            <a:xfrm>
              <a:off x="5948536" y="22945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6" name="Oval 155"/>
            <p:cNvSpPr/>
            <p:nvPr/>
          </p:nvSpPr>
          <p:spPr>
            <a:xfrm>
              <a:off x="5804520" y="23029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7" name="Oval 156"/>
            <p:cNvSpPr/>
            <p:nvPr/>
          </p:nvSpPr>
          <p:spPr>
            <a:xfrm>
              <a:off x="5753060" y="24469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8" name="Oval 157"/>
            <p:cNvSpPr/>
            <p:nvPr/>
          </p:nvSpPr>
          <p:spPr>
            <a:xfrm>
              <a:off x="5948536" y="25825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9" name="Oval 158"/>
            <p:cNvSpPr/>
            <p:nvPr/>
          </p:nvSpPr>
          <p:spPr>
            <a:xfrm>
              <a:off x="5588496" y="24301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0" name="Oval 159"/>
            <p:cNvSpPr/>
            <p:nvPr/>
          </p:nvSpPr>
          <p:spPr>
            <a:xfrm>
              <a:off x="5516488" y="2502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1" name="Oval 160"/>
            <p:cNvSpPr/>
            <p:nvPr/>
          </p:nvSpPr>
          <p:spPr>
            <a:xfrm>
              <a:off x="5444480" y="23581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2" name="Oval 161"/>
            <p:cNvSpPr/>
            <p:nvPr/>
          </p:nvSpPr>
          <p:spPr>
            <a:xfrm>
              <a:off x="5300464" y="23665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3" name="Oval 162"/>
            <p:cNvSpPr/>
            <p:nvPr/>
          </p:nvSpPr>
          <p:spPr>
            <a:xfrm>
              <a:off x="5300464" y="25105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4" name="Oval 163"/>
            <p:cNvSpPr/>
            <p:nvPr/>
          </p:nvSpPr>
          <p:spPr>
            <a:xfrm>
              <a:off x="5732512" y="19261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5" name="Oval 164"/>
            <p:cNvSpPr/>
            <p:nvPr/>
          </p:nvSpPr>
          <p:spPr>
            <a:xfrm>
              <a:off x="6082278" y="18746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6" name="Oval 165"/>
            <p:cNvSpPr/>
            <p:nvPr/>
          </p:nvSpPr>
          <p:spPr>
            <a:xfrm>
              <a:off x="5938262" y="209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7" name="Oval 166"/>
            <p:cNvSpPr/>
            <p:nvPr/>
          </p:nvSpPr>
          <p:spPr>
            <a:xfrm>
              <a:off x="6082278" y="209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8" name="Oval 167"/>
            <p:cNvSpPr/>
            <p:nvPr/>
          </p:nvSpPr>
          <p:spPr>
            <a:xfrm>
              <a:off x="6010270" y="194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9" name="Oval 168"/>
            <p:cNvSpPr/>
            <p:nvPr/>
          </p:nvSpPr>
          <p:spPr>
            <a:xfrm>
              <a:off x="6380584" y="21505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0" name="Oval 169"/>
            <p:cNvSpPr/>
            <p:nvPr/>
          </p:nvSpPr>
          <p:spPr>
            <a:xfrm>
              <a:off x="6308576"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1" name="Oval 170"/>
            <p:cNvSpPr/>
            <p:nvPr/>
          </p:nvSpPr>
          <p:spPr>
            <a:xfrm>
              <a:off x="6524600"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2" name="Oval 171"/>
            <p:cNvSpPr/>
            <p:nvPr/>
          </p:nvSpPr>
          <p:spPr>
            <a:xfrm>
              <a:off x="6884640" y="20065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3" name="Oval 172"/>
            <p:cNvSpPr/>
            <p:nvPr/>
          </p:nvSpPr>
          <p:spPr>
            <a:xfrm>
              <a:off x="6740624"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4" name="Oval 173"/>
            <p:cNvSpPr/>
            <p:nvPr/>
          </p:nvSpPr>
          <p:spPr>
            <a:xfrm>
              <a:off x="6596608"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5" name="Oval 174"/>
            <p:cNvSpPr/>
            <p:nvPr/>
          </p:nvSpPr>
          <p:spPr>
            <a:xfrm>
              <a:off x="6956648"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6" name="Oval 175"/>
            <p:cNvSpPr/>
            <p:nvPr/>
          </p:nvSpPr>
          <p:spPr>
            <a:xfrm>
              <a:off x="6565786" y="23581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7" name="Oval 176"/>
            <p:cNvSpPr/>
            <p:nvPr/>
          </p:nvSpPr>
          <p:spPr>
            <a:xfrm>
              <a:off x="6884640"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8" name="Oval 177"/>
            <p:cNvSpPr/>
            <p:nvPr/>
          </p:nvSpPr>
          <p:spPr>
            <a:xfrm>
              <a:off x="6380584" y="22861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9" name="Oval 178"/>
            <p:cNvSpPr/>
            <p:nvPr/>
          </p:nvSpPr>
          <p:spPr>
            <a:xfrm>
              <a:off x="6524600"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0" name="Oval 179"/>
            <p:cNvSpPr/>
            <p:nvPr/>
          </p:nvSpPr>
          <p:spPr>
            <a:xfrm>
              <a:off x="6822906" y="233573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1" name="Oval 180"/>
            <p:cNvSpPr/>
            <p:nvPr/>
          </p:nvSpPr>
          <p:spPr>
            <a:xfrm>
              <a:off x="6380584" y="24385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2" name="Oval 181"/>
            <p:cNvSpPr/>
            <p:nvPr/>
          </p:nvSpPr>
          <p:spPr>
            <a:xfrm>
              <a:off x="6740624"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3" name="Oval 182"/>
            <p:cNvSpPr/>
            <p:nvPr/>
          </p:nvSpPr>
          <p:spPr>
            <a:xfrm>
              <a:off x="6884640" y="2430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4" name="Oval 183"/>
            <p:cNvSpPr/>
            <p:nvPr/>
          </p:nvSpPr>
          <p:spPr>
            <a:xfrm>
              <a:off x="6524600" y="25105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5" name="Oval 184"/>
            <p:cNvSpPr/>
            <p:nvPr/>
          </p:nvSpPr>
          <p:spPr>
            <a:xfrm>
              <a:off x="6812632"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6" name="Oval 185"/>
            <p:cNvSpPr/>
            <p:nvPr/>
          </p:nvSpPr>
          <p:spPr>
            <a:xfrm>
              <a:off x="630857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7" name="Oval 186"/>
            <p:cNvSpPr/>
            <p:nvPr/>
          </p:nvSpPr>
          <p:spPr>
            <a:xfrm>
              <a:off x="6236568"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8" name="Oval 187"/>
            <p:cNvSpPr/>
            <p:nvPr/>
          </p:nvSpPr>
          <p:spPr>
            <a:xfrm>
              <a:off x="6452592"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9" name="Oval 188"/>
            <p:cNvSpPr/>
            <p:nvPr/>
          </p:nvSpPr>
          <p:spPr>
            <a:xfrm>
              <a:off x="6524600"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0" name="Oval 189"/>
            <p:cNvSpPr/>
            <p:nvPr/>
          </p:nvSpPr>
          <p:spPr>
            <a:xfrm>
              <a:off x="6452592" y="19981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1" name="Oval 190"/>
            <p:cNvSpPr/>
            <p:nvPr/>
          </p:nvSpPr>
          <p:spPr>
            <a:xfrm>
              <a:off x="666861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2" name="Oval 191"/>
            <p:cNvSpPr/>
            <p:nvPr/>
          </p:nvSpPr>
          <p:spPr>
            <a:xfrm>
              <a:off x="6524600" y="24134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3" name="Oval 192"/>
            <p:cNvSpPr/>
            <p:nvPr/>
          </p:nvSpPr>
          <p:spPr>
            <a:xfrm>
              <a:off x="6740624" y="25741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4" name="Oval 193"/>
            <p:cNvSpPr/>
            <p:nvPr/>
          </p:nvSpPr>
          <p:spPr>
            <a:xfrm>
              <a:off x="6750898" y="231058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5" name="Oval 194"/>
            <p:cNvSpPr/>
            <p:nvPr/>
          </p:nvSpPr>
          <p:spPr>
            <a:xfrm>
              <a:off x="6236568" y="23414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6" name="Oval 195"/>
            <p:cNvSpPr/>
            <p:nvPr/>
          </p:nvSpPr>
          <p:spPr>
            <a:xfrm>
              <a:off x="6668616" y="24134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7" name="Oval 196"/>
            <p:cNvSpPr/>
            <p:nvPr/>
          </p:nvSpPr>
          <p:spPr>
            <a:xfrm>
              <a:off x="6956648" y="24217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8" name="Oval 197"/>
            <p:cNvSpPr/>
            <p:nvPr/>
          </p:nvSpPr>
          <p:spPr>
            <a:xfrm>
              <a:off x="6308576" y="2502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9" name="Oval 198"/>
            <p:cNvSpPr/>
            <p:nvPr/>
          </p:nvSpPr>
          <p:spPr>
            <a:xfrm>
              <a:off x="6195472"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0" name="Oval 199"/>
            <p:cNvSpPr/>
            <p:nvPr/>
          </p:nvSpPr>
          <p:spPr>
            <a:xfrm>
              <a:off x="6216110" y="221415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1" name="Rectangle 200"/>
            <p:cNvSpPr/>
            <p:nvPr/>
          </p:nvSpPr>
          <p:spPr>
            <a:xfrm>
              <a:off x="2051720" y="1844824"/>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2" name="Oval 201"/>
            <p:cNvSpPr/>
            <p:nvPr/>
          </p:nvSpPr>
          <p:spPr>
            <a:xfrm>
              <a:off x="2123728" y="1988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3" name="Oval 202"/>
            <p:cNvSpPr/>
            <p:nvPr/>
          </p:nvSpPr>
          <p:spPr>
            <a:xfrm>
              <a:off x="2051720"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4" name="Oval 203"/>
            <p:cNvSpPr/>
            <p:nvPr/>
          </p:nvSpPr>
          <p:spPr>
            <a:xfrm>
              <a:off x="2267744"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5" name="Oval 204"/>
            <p:cNvSpPr/>
            <p:nvPr/>
          </p:nvSpPr>
          <p:spPr>
            <a:xfrm>
              <a:off x="2627784" y="18448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6" name="Oval 205"/>
            <p:cNvSpPr/>
            <p:nvPr/>
          </p:nvSpPr>
          <p:spPr>
            <a:xfrm>
              <a:off x="2483768"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7" name="Oval 206"/>
            <p:cNvSpPr/>
            <p:nvPr/>
          </p:nvSpPr>
          <p:spPr>
            <a:xfrm>
              <a:off x="2339752" y="1988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8" name="Oval 207"/>
            <p:cNvSpPr/>
            <p:nvPr/>
          </p:nvSpPr>
          <p:spPr>
            <a:xfrm>
              <a:off x="2411760" y="22048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9" name="Oval 208"/>
            <p:cNvSpPr/>
            <p:nvPr/>
          </p:nvSpPr>
          <p:spPr>
            <a:xfrm>
              <a:off x="2339752" y="22768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0" name="Oval 209"/>
            <p:cNvSpPr/>
            <p:nvPr/>
          </p:nvSpPr>
          <p:spPr>
            <a:xfrm>
              <a:off x="2627784"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1" name="Oval 210"/>
            <p:cNvSpPr/>
            <p:nvPr/>
          </p:nvSpPr>
          <p:spPr>
            <a:xfrm>
              <a:off x="2833534" y="21534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2" name="Oval 211"/>
            <p:cNvSpPr/>
            <p:nvPr/>
          </p:nvSpPr>
          <p:spPr>
            <a:xfrm>
              <a:off x="2267744" y="21328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3" name="Oval 212"/>
            <p:cNvSpPr/>
            <p:nvPr/>
          </p:nvSpPr>
          <p:spPr>
            <a:xfrm>
              <a:off x="2267744"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4" name="Oval 213"/>
            <p:cNvSpPr/>
            <p:nvPr/>
          </p:nvSpPr>
          <p:spPr>
            <a:xfrm>
              <a:off x="2566050" y="217404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5" name="Oval 214"/>
            <p:cNvSpPr/>
            <p:nvPr/>
          </p:nvSpPr>
          <p:spPr>
            <a:xfrm>
              <a:off x="2051720" y="22048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6" name="Oval 215"/>
            <p:cNvSpPr/>
            <p:nvPr/>
          </p:nvSpPr>
          <p:spPr>
            <a:xfrm>
              <a:off x="2267744" y="24208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7" name="Oval 216"/>
            <p:cNvSpPr/>
            <p:nvPr/>
          </p:nvSpPr>
          <p:spPr>
            <a:xfrm>
              <a:off x="2483768" y="22768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8" name="Oval 217"/>
            <p:cNvSpPr/>
            <p:nvPr/>
          </p:nvSpPr>
          <p:spPr>
            <a:xfrm>
              <a:off x="2915816" y="23572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9" name="Oval 218"/>
            <p:cNvSpPr/>
            <p:nvPr/>
          </p:nvSpPr>
          <p:spPr>
            <a:xfrm>
              <a:off x="2843808" y="24292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0" name="Oval 219"/>
            <p:cNvSpPr/>
            <p:nvPr/>
          </p:nvSpPr>
          <p:spPr>
            <a:xfrm>
              <a:off x="2771800" y="22852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1" name="Oval 220"/>
            <p:cNvSpPr/>
            <p:nvPr/>
          </p:nvSpPr>
          <p:spPr>
            <a:xfrm>
              <a:off x="2627784" y="2293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2" name="Oval 221"/>
            <p:cNvSpPr/>
            <p:nvPr/>
          </p:nvSpPr>
          <p:spPr>
            <a:xfrm>
              <a:off x="2576324" y="2437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3" name="Oval 222"/>
            <p:cNvSpPr/>
            <p:nvPr/>
          </p:nvSpPr>
          <p:spPr>
            <a:xfrm>
              <a:off x="2771800" y="25732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4" name="Oval 223"/>
            <p:cNvSpPr/>
            <p:nvPr/>
          </p:nvSpPr>
          <p:spPr>
            <a:xfrm>
              <a:off x="2411760" y="24208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5" name="Oval 224"/>
            <p:cNvSpPr/>
            <p:nvPr/>
          </p:nvSpPr>
          <p:spPr>
            <a:xfrm>
              <a:off x="2339752" y="24928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6" name="Oval 225"/>
            <p:cNvSpPr/>
            <p:nvPr/>
          </p:nvSpPr>
          <p:spPr>
            <a:xfrm>
              <a:off x="2267744" y="23488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7" name="Oval 226"/>
            <p:cNvSpPr/>
            <p:nvPr/>
          </p:nvSpPr>
          <p:spPr>
            <a:xfrm>
              <a:off x="2123728" y="23572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8" name="Oval 227"/>
            <p:cNvSpPr/>
            <p:nvPr/>
          </p:nvSpPr>
          <p:spPr>
            <a:xfrm>
              <a:off x="2123728" y="25012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9" name="Oval 228"/>
            <p:cNvSpPr/>
            <p:nvPr/>
          </p:nvSpPr>
          <p:spPr>
            <a:xfrm>
              <a:off x="2555776"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0" name="Oval 229"/>
            <p:cNvSpPr/>
            <p:nvPr/>
          </p:nvSpPr>
          <p:spPr>
            <a:xfrm>
              <a:off x="2905542" y="18653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1" name="Oval 230"/>
            <p:cNvSpPr/>
            <p:nvPr/>
          </p:nvSpPr>
          <p:spPr>
            <a:xfrm>
              <a:off x="2761526" y="20813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2" name="Oval 231"/>
            <p:cNvSpPr/>
            <p:nvPr/>
          </p:nvSpPr>
          <p:spPr>
            <a:xfrm>
              <a:off x="2905542" y="20813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3" name="Oval 232"/>
            <p:cNvSpPr/>
            <p:nvPr/>
          </p:nvSpPr>
          <p:spPr>
            <a:xfrm>
              <a:off x="2833534" y="19373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4" name="Oval 233"/>
            <p:cNvSpPr/>
            <p:nvPr/>
          </p:nvSpPr>
          <p:spPr>
            <a:xfrm>
              <a:off x="3203848" y="21412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5" name="Oval 234"/>
            <p:cNvSpPr/>
            <p:nvPr/>
          </p:nvSpPr>
          <p:spPr>
            <a:xfrm>
              <a:off x="3131840"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6" name="Oval 235"/>
            <p:cNvSpPr/>
            <p:nvPr/>
          </p:nvSpPr>
          <p:spPr>
            <a:xfrm>
              <a:off x="3347864"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7" name="Oval 236"/>
            <p:cNvSpPr/>
            <p:nvPr/>
          </p:nvSpPr>
          <p:spPr>
            <a:xfrm>
              <a:off x="3707904" y="19972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8" name="Oval 237"/>
            <p:cNvSpPr/>
            <p:nvPr/>
          </p:nvSpPr>
          <p:spPr>
            <a:xfrm>
              <a:off x="3563888"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9" name="Oval 238"/>
            <p:cNvSpPr/>
            <p:nvPr/>
          </p:nvSpPr>
          <p:spPr>
            <a:xfrm>
              <a:off x="3419872" y="20608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0" name="Oval 239"/>
            <p:cNvSpPr/>
            <p:nvPr/>
          </p:nvSpPr>
          <p:spPr>
            <a:xfrm>
              <a:off x="3779912"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1" name="Oval 240"/>
            <p:cNvSpPr/>
            <p:nvPr/>
          </p:nvSpPr>
          <p:spPr>
            <a:xfrm>
              <a:off x="3389050" y="23488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2" name="Oval 241"/>
            <p:cNvSpPr/>
            <p:nvPr/>
          </p:nvSpPr>
          <p:spPr>
            <a:xfrm>
              <a:off x="3707904"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3" name="Oval 242"/>
            <p:cNvSpPr/>
            <p:nvPr/>
          </p:nvSpPr>
          <p:spPr>
            <a:xfrm>
              <a:off x="3203848" y="22768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4" name="Oval 243"/>
            <p:cNvSpPr/>
            <p:nvPr/>
          </p:nvSpPr>
          <p:spPr>
            <a:xfrm>
              <a:off x="3347864"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5" name="Oval 244"/>
            <p:cNvSpPr/>
            <p:nvPr/>
          </p:nvSpPr>
          <p:spPr>
            <a:xfrm>
              <a:off x="3646170" y="232644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6" name="Oval 245"/>
            <p:cNvSpPr/>
            <p:nvPr/>
          </p:nvSpPr>
          <p:spPr>
            <a:xfrm>
              <a:off x="3203848" y="24292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7" name="Oval 246"/>
            <p:cNvSpPr/>
            <p:nvPr/>
          </p:nvSpPr>
          <p:spPr>
            <a:xfrm>
              <a:off x="3563888"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8" name="Oval 247"/>
            <p:cNvSpPr/>
            <p:nvPr/>
          </p:nvSpPr>
          <p:spPr>
            <a:xfrm>
              <a:off x="3707904" y="242088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9" name="Oval 248"/>
            <p:cNvSpPr/>
            <p:nvPr/>
          </p:nvSpPr>
          <p:spPr>
            <a:xfrm>
              <a:off x="3347864" y="25012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0" name="Oval 249"/>
            <p:cNvSpPr/>
            <p:nvPr/>
          </p:nvSpPr>
          <p:spPr>
            <a:xfrm>
              <a:off x="3635896"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1" name="Oval 250"/>
            <p:cNvSpPr/>
            <p:nvPr/>
          </p:nvSpPr>
          <p:spPr>
            <a:xfrm>
              <a:off x="3131840"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2" name="Oval 251"/>
            <p:cNvSpPr/>
            <p:nvPr/>
          </p:nvSpPr>
          <p:spPr>
            <a:xfrm>
              <a:off x="3059832"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3" name="Oval 252"/>
            <p:cNvSpPr/>
            <p:nvPr/>
          </p:nvSpPr>
          <p:spPr>
            <a:xfrm>
              <a:off x="3275856"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4" name="Oval 253"/>
            <p:cNvSpPr/>
            <p:nvPr/>
          </p:nvSpPr>
          <p:spPr>
            <a:xfrm>
              <a:off x="3347864"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5" name="Oval 254"/>
            <p:cNvSpPr/>
            <p:nvPr/>
          </p:nvSpPr>
          <p:spPr>
            <a:xfrm>
              <a:off x="3275856"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6" name="Oval 255"/>
            <p:cNvSpPr/>
            <p:nvPr/>
          </p:nvSpPr>
          <p:spPr>
            <a:xfrm>
              <a:off x="3491880"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7" name="Oval 256"/>
            <p:cNvSpPr/>
            <p:nvPr/>
          </p:nvSpPr>
          <p:spPr>
            <a:xfrm>
              <a:off x="3347864" y="24041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8" name="Oval 257"/>
            <p:cNvSpPr/>
            <p:nvPr/>
          </p:nvSpPr>
          <p:spPr>
            <a:xfrm>
              <a:off x="3563888" y="256490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9" name="Oval 258"/>
            <p:cNvSpPr/>
            <p:nvPr/>
          </p:nvSpPr>
          <p:spPr>
            <a:xfrm>
              <a:off x="3574162" y="230129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0" name="Oval 259"/>
            <p:cNvSpPr/>
            <p:nvPr/>
          </p:nvSpPr>
          <p:spPr>
            <a:xfrm>
              <a:off x="3059832" y="233211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1" name="Oval 260"/>
            <p:cNvSpPr/>
            <p:nvPr/>
          </p:nvSpPr>
          <p:spPr>
            <a:xfrm>
              <a:off x="3491880" y="24041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2" name="Oval 261"/>
            <p:cNvSpPr/>
            <p:nvPr/>
          </p:nvSpPr>
          <p:spPr>
            <a:xfrm>
              <a:off x="3779912" y="241250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3" name="Oval 262"/>
            <p:cNvSpPr/>
            <p:nvPr/>
          </p:nvSpPr>
          <p:spPr>
            <a:xfrm>
              <a:off x="3131840" y="24928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4" name="Oval 263"/>
            <p:cNvSpPr/>
            <p:nvPr/>
          </p:nvSpPr>
          <p:spPr>
            <a:xfrm>
              <a:off x="3018736"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5" name="Oval 264"/>
            <p:cNvSpPr/>
            <p:nvPr/>
          </p:nvSpPr>
          <p:spPr>
            <a:xfrm>
              <a:off x="3039374" y="22048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66" name="Straight Connector 265"/>
            <p:cNvCxnSpPr>
              <a:stCxn id="201" idx="0"/>
              <a:endCxn id="201" idx="2"/>
            </p:cNvCxnSpPr>
            <p:nvPr/>
          </p:nvCxnSpPr>
          <p:spPr>
            <a:xfrm>
              <a:off x="2987824" y="1844824"/>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7" name="TextBox 266"/>
            <p:cNvSpPr txBox="1"/>
            <p:nvPr/>
          </p:nvSpPr>
          <p:spPr>
            <a:xfrm>
              <a:off x="5804520" y="2718212"/>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268" name="TextBox 267"/>
            <p:cNvSpPr txBox="1"/>
            <p:nvPr/>
          </p:nvSpPr>
          <p:spPr>
            <a:xfrm>
              <a:off x="2195736" y="2718212"/>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269" name="TextBox 268"/>
            <p:cNvSpPr txBox="1"/>
            <p:nvPr/>
          </p:nvSpPr>
          <p:spPr>
            <a:xfrm>
              <a:off x="3203848" y="270892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sp>
        <p:nvSpPr>
          <p:cNvPr id="270" name="TextBox 269"/>
          <p:cNvSpPr txBox="1"/>
          <p:nvPr/>
        </p:nvSpPr>
        <p:spPr>
          <a:xfrm>
            <a:off x="1691680" y="3559734"/>
            <a:ext cx="5534400" cy="369332"/>
          </a:xfrm>
          <a:prstGeom prst="rect">
            <a:avLst/>
          </a:prstGeom>
          <a:noFill/>
        </p:spPr>
        <p:txBody>
          <a:bodyPr wrap="none" rtlCol="0">
            <a:spAutoFit/>
          </a:bodyPr>
          <a:lstStyle/>
          <a:p>
            <a:r>
              <a:rPr lang="en-US" dirty="0" smtClean="0">
                <a:solidFill>
                  <a:schemeClr val="bg1"/>
                </a:solidFill>
              </a:rPr>
              <a:t>Distinguishability = Physical separability, in principle.</a:t>
            </a:r>
          </a:p>
        </p:txBody>
      </p:sp>
      <p:sp>
        <p:nvSpPr>
          <p:cNvPr id="271" name="TextBox 270"/>
          <p:cNvSpPr txBox="1"/>
          <p:nvPr/>
        </p:nvSpPr>
        <p:spPr>
          <a:xfrm>
            <a:off x="827584" y="4148744"/>
            <a:ext cx="8064896" cy="923330"/>
          </a:xfrm>
          <a:prstGeom prst="rect">
            <a:avLst/>
          </a:prstGeom>
          <a:noFill/>
        </p:spPr>
        <p:txBody>
          <a:bodyPr wrap="square" rtlCol="0">
            <a:spAutoFit/>
          </a:bodyPr>
          <a:lstStyle/>
          <a:p>
            <a:r>
              <a:rPr lang="en-US" dirty="0" smtClean="0">
                <a:solidFill>
                  <a:schemeClr val="bg1"/>
                </a:solidFill>
              </a:rPr>
              <a:t>If the system is differentially sensitive to external force fields (interactions), it is separable and distinguishable (for example, the tiniest of charge on one species and nothing on other). </a:t>
            </a:r>
            <a:endParaRPr lang="en-IN" dirty="0" smtClean="0">
              <a:solidFill>
                <a:schemeClr val="bg1"/>
              </a:solidFill>
            </a:endParaRPr>
          </a:p>
        </p:txBody>
      </p:sp>
      <p:sp>
        <p:nvSpPr>
          <p:cNvPr id="272" name="TextBox 271"/>
          <p:cNvSpPr txBox="1"/>
          <p:nvPr/>
        </p:nvSpPr>
        <p:spPr>
          <a:xfrm>
            <a:off x="539552" y="5301208"/>
            <a:ext cx="8424936" cy="923330"/>
          </a:xfrm>
          <a:prstGeom prst="rect">
            <a:avLst/>
          </a:prstGeom>
          <a:noFill/>
        </p:spPr>
        <p:txBody>
          <a:bodyPr wrap="square" rtlCol="0">
            <a:spAutoFit/>
          </a:bodyPr>
          <a:lstStyle/>
          <a:p>
            <a:r>
              <a:rPr lang="en-US" dirty="0" smtClean="0">
                <a:solidFill>
                  <a:schemeClr val="bg1"/>
                </a:solidFill>
              </a:rPr>
              <a:t>However, slightly different charges on both should translate to some indistinguishability. That is where a more precise formulation in term of QM states comes in. Full distinguishability is equivalent to orthogonality of states. </a:t>
            </a:r>
            <a:endParaRPr lang="en-IN" dirty="0"/>
          </a:p>
        </p:txBody>
      </p:sp>
      <p:sp>
        <p:nvSpPr>
          <p:cNvPr id="276" name="TextBox 275"/>
          <p:cNvSpPr txBox="1"/>
          <p:nvPr/>
        </p:nvSpPr>
        <p:spPr>
          <a:xfrm>
            <a:off x="285720" y="214290"/>
            <a:ext cx="3134191" cy="369332"/>
          </a:xfrm>
          <a:prstGeom prst="rect">
            <a:avLst/>
          </a:prstGeom>
          <a:noFill/>
        </p:spPr>
        <p:txBody>
          <a:bodyPr wrap="none" rtlCol="0">
            <a:spAutoFit/>
          </a:bodyPr>
          <a:lstStyle/>
          <a:p>
            <a:r>
              <a:rPr lang="en-US" dirty="0" smtClean="0">
                <a:solidFill>
                  <a:schemeClr val="bg1"/>
                </a:solidFill>
              </a:rPr>
              <a:t>Criterion for distinguishability</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p:bldP spid="271" grpId="0"/>
      <p:bldP spid="27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571480"/>
            <a:ext cx="2480166" cy="369332"/>
          </a:xfrm>
          <a:prstGeom prst="rect">
            <a:avLst/>
          </a:prstGeom>
          <a:noFill/>
        </p:spPr>
        <p:txBody>
          <a:bodyPr wrap="none" rtlCol="0">
            <a:spAutoFit/>
          </a:bodyPr>
          <a:lstStyle/>
          <a:p>
            <a:r>
              <a:rPr lang="en-US" dirty="0" smtClean="0">
                <a:solidFill>
                  <a:srgbClr val="FFFF00"/>
                </a:solidFill>
              </a:rPr>
              <a:t>Entropy of “Unmixing”:</a:t>
            </a:r>
            <a:endParaRPr lang="en-US" dirty="0">
              <a:solidFill>
                <a:srgbClr val="FFFF00"/>
              </a:solidFill>
            </a:endParaRPr>
          </a:p>
        </p:txBody>
      </p:sp>
      <p:grpSp>
        <p:nvGrpSpPr>
          <p:cNvPr id="3" name="Group 2"/>
          <p:cNvGrpSpPr/>
          <p:nvPr/>
        </p:nvGrpSpPr>
        <p:grpSpPr>
          <a:xfrm>
            <a:off x="1357290" y="1071546"/>
            <a:ext cx="5048944" cy="1242720"/>
            <a:chOff x="2051720" y="1844824"/>
            <a:chExt cx="5048944" cy="1242720"/>
          </a:xfrm>
        </p:grpSpPr>
        <p:sp>
          <p:nvSpPr>
            <p:cNvPr id="4" name="Rectangle 3"/>
            <p:cNvSpPr/>
            <p:nvPr/>
          </p:nvSpPr>
          <p:spPr>
            <a:xfrm>
              <a:off x="5228456" y="185411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Oval 4"/>
            <p:cNvSpPr/>
            <p:nvPr/>
          </p:nvSpPr>
          <p:spPr>
            <a:xfrm>
              <a:off x="5300464"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Oval 5"/>
            <p:cNvSpPr/>
            <p:nvPr/>
          </p:nvSpPr>
          <p:spPr>
            <a:xfrm>
              <a:off x="522845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Oval 6"/>
            <p:cNvSpPr/>
            <p:nvPr/>
          </p:nvSpPr>
          <p:spPr>
            <a:xfrm>
              <a:off x="5444480"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Oval 7"/>
            <p:cNvSpPr/>
            <p:nvPr/>
          </p:nvSpPr>
          <p:spPr>
            <a:xfrm>
              <a:off x="5804520"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p:cNvSpPr/>
            <p:nvPr/>
          </p:nvSpPr>
          <p:spPr>
            <a:xfrm>
              <a:off x="5660504"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Oval 9"/>
            <p:cNvSpPr/>
            <p:nvPr/>
          </p:nvSpPr>
          <p:spPr>
            <a:xfrm>
              <a:off x="5516488" y="19981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Oval 10"/>
            <p:cNvSpPr/>
            <p:nvPr/>
          </p:nvSpPr>
          <p:spPr>
            <a:xfrm>
              <a:off x="5588496" y="221415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Oval 11"/>
            <p:cNvSpPr/>
            <p:nvPr/>
          </p:nvSpPr>
          <p:spPr>
            <a:xfrm>
              <a:off x="5516488" y="22861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Oval 12"/>
            <p:cNvSpPr/>
            <p:nvPr/>
          </p:nvSpPr>
          <p:spPr>
            <a:xfrm>
              <a:off x="5804520" y="20701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 name="Oval 13"/>
            <p:cNvSpPr/>
            <p:nvPr/>
          </p:nvSpPr>
          <p:spPr>
            <a:xfrm>
              <a:off x="6010270" y="21626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Oval 14"/>
            <p:cNvSpPr/>
            <p:nvPr/>
          </p:nvSpPr>
          <p:spPr>
            <a:xfrm>
              <a:off x="5444480" y="21421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 name="Oval 15"/>
            <p:cNvSpPr/>
            <p:nvPr/>
          </p:nvSpPr>
          <p:spPr>
            <a:xfrm>
              <a:off x="5444480"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 name="Oval 16"/>
            <p:cNvSpPr/>
            <p:nvPr/>
          </p:nvSpPr>
          <p:spPr>
            <a:xfrm>
              <a:off x="5742786" y="218333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Oval 17"/>
            <p:cNvSpPr/>
            <p:nvPr/>
          </p:nvSpPr>
          <p:spPr>
            <a:xfrm>
              <a:off x="5228456" y="22141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 name="Oval 18"/>
            <p:cNvSpPr/>
            <p:nvPr/>
          </p:nvSpPr>
          <p:spPr>
            <a:xfrm>
              <a:off x="5444480" y="2430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 name="Oval 19"/>
            <p:cNvSpPr/>
            <p:nvPr/>
          </p:nvSpPr>
          <p:spPr>
            <a:xfrm>
              <a:off x="5660504" y="22861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 name="Oval 20"/>
            <p:cNvSpPr/>
            <p:nvPr/>
          </p:nvSpPr>
          <p:spPr>
            <a:xfrm>
              <a:off x="6092552" y="23665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 name="Oval 21"/>
            <p:cNvSpPr/>
            <p:nvPr/>
          </p:nvSpPr>
          <p:spPr>
            <a:xfrm>
              <a:off x="6020544" y="24385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Oval 22"/>
            <p:cNvSpPr/>
            <p:nvPr/>
          </p:nvSpPr>
          <p:spPr>
            <a:xfrm>
              <a:off x="5948536" y="22945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 name="Oval 23"/>
            <p:cNvSpPr/>
            <p:nvPr/>
          </p:nvSpPr>
          <p:spPr>
            <a:xfrm>
              <a:off x="5804520" y="23029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 name="Oval 24"/>
            <p:cNvSpPr/>
            <p:nvPr/>
          </p:nvSpPr>
          <p:spPr>
            <a:xfrm>
              <a:off x="5753060" y="24469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Oval 25"/>
            <p:cNvSpPr/>
            <p:nvPr/>
          </p:nvSpPr>
          <p:spPr>
            <a:xfrm>
              <a:off x="5948536" y="25825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 name="Oval 26"/>
            <p:cNvSpPr/>
            <p:nvPr/>
          </p:nvSpPr>
          <p:spPr>
            <a:xfrm>
              <a:off x="5588496" y="24301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8" name="Oval 27"/>
            <p:cNvSpPr/>
            <p:nvPr/>
          </p:nvSpPr>
          <p:spPr>
            <a:xfrm>
              <a:off x="5516488" y="2502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Oval 28"/>
            <p:cNvSpPr/>
            <p:nvPr/>
          </p:nvSpPr>
          <p:spPr>
            <a:xfrm>
              <a:off x="5444480" y="23581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Oval 29"/>
            <p:cNvSpPr/>
            <p:nvPr/>
          </p:nvSpPr>
          <p:spPr>
            <a:xfrm>
              <a:off x="5300464" y="23665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1" name="Oval 30"/>
            <p:cNvSpPr/>
            <p:nvPr/>
          </p:nvSpPr>
          <p:spPr>
            <a:xfrm>
              <a:off x="5300464" y="25105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2" name="Oval 31"/>
            <p:cNvSpPr/>
            <p:nvPr/>
          </p:nvSpPr>
          <p:spPr>
            <a:xfrm>
              <a:off x="5732512" y="19261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3" name="Oval 32"/>
            <p:cNvSpPr/>
            <p:nvPr/>
          </p:nvSpPr>
          <p:spPr>
            <a:xfrm>
              <a:off x="6082278" y="18746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4" name="Oval 33"/>
            <p:cNvSpPr/>
            <p:nvPr/>
          </p:nvSpPr>
          <p:spPr>
            <a:xfrm>
              <a:off x="5938262" y="209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5" name="Oval 34"/>
            <p:cNvSpPr/>
            <p:nvPr/>
          </p:nvSpPr>
          <p:spPr>
            <a:xfrm>
              <a:off x="6082278" y="20906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6" name="Oval 35"/>
            <p:cNvSpPr/>
            <p:nvPr/>
          </p:nvSpPr>
          <p:spPr>
            <a:xfrm>
              <a:off x="6010270" y="19466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7" name="Oval 36"/>
            <p:cNvSpPr/>
            <p:nvPr/>
          </p:nvSpPr>
          <p:spPr>
            <a:xfrm>
              <a:off x="6380584" y="21505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8" name="Oval 37"/>
            <p:cNvSpPr/>
            <p:nvPr/>
          </p:nvSpPr>
          <p:spPr>
            <a:xfrm>
              <a:off x="6308576"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9" name="Oval 38"/>
            <p:cNvSpPr/>
            <p:nvPr/>
          </p:nvSpPr>
          <p:spPr>
            <a:xfrm>
              <a:off x="6524600"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0" name="Oval 39"/>
            <p:cNvSpPr/>
            <p:nvPr/>
          </p:nvSpPr>
          <p:spPr>
            <a:xfrm>
              <a:off x="6884640" y="20065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1" name="Oval 40"/>
            <p:cNvSpPr/>
            <p:nvPr/>
          </p:nvSpPr>
          <p:spPr>
            <a:xfrm>
              <a:off x="6740624"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2" name="Oval 41"/>
            <p:cNvSpPr/>
            <p:nvPr/>
          </p:nvSpPr>
          <p:spPr>
            <a:xfrm>
              <a:off x="6596608" y="20701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3" name="Oval 42"/>
            <p:cNvSpPr/>
            <p:nvPr/>
          </p:nvSpPr>
          <p:spPr>
            <a:xfrm>
              <a:off x="6956648"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4" name="Oval 43"/>
            <p:cNvSpPr/>
            <p:nvPr/>
          </p:nvSpPr>
          <p:spPr>
            <a:xfrm>
              <a:off x="6565786" y="23581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5" name="Oval 44"/>
            <p:cNvSpPr/>
            <p:nvPr/>
          </p:nvSpPr>
          <p:spPr>
            <a:xfrm>
              <a:off x="6884640"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6" name="Oval 45"/>
            <p:cNvSpPr/>
            <p:nvPr/>
          </p:nvSpPr>
          <p:spPr>
            <a:xfrm>
              <a:off x="6380584" y="22861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Oval 46"/>
            <p:cNvSpPr/>
            <p:nvPr/>
          </p:nvSpPr>
          <p:spPr>
            <a:xfrm>
              <a:off x="6524600" y="22225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Oval 47"/>
            <p:cNvSpPr/>
            <p:nvPr/>
          </p:nvSpPr>
          <p:spPr>
            <a:xfrm>
              <a:off x="6822906" y="233573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6380584" y="24385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6740624"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6884640" y="24301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6524600" y="25105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Oval 52"/>
            <p:cNvSpPr/>
            <p:nvPr/>
          </p:nvSpPr>
          <p:spPr>
            <a:xfrm>
              <a:off x="6812632" y="20785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4" name="Oval 53"/>
            <p:cNvSpPr/>
            <p:nvPr/>
          </p:nvSpPr>
          <p:spPr>
            <a:xfrm>
              <a:off x="630857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5" name="Oval 54"/>
            <p:cNvSpPr/>
            <p:nvPr/>
          </p:nvSpPr>
          <p:spPr>
            <a:xfrm>
              <a:off x="6236568"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6" name="Oval 55"/>
            <p:cNvSpPr/>
            <p:nvPr/>
          </p:nvSpPr>
          <p:spPr>
            <a:xfrm>
              <a:off x="6452592" y="18541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7" name="Oval 56"/>
            <p:cNvSpPr/>
            <p:nvPr/>
          </p:nvSpPr>
          <p:spPr>
            <a:xfrm>
              <a:off x="6524600"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8" name="Oval 57"/>
            <p:cNvSpPr/>
            <p:nvPr/>
          </p:nvSpPr>
          <p:spPr>
            <a:xfrm>
              <a:off x="6452592" y="19981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9" name="Oval 58"/>
            <p:cNvSpPr/>
            <p:nvPr/>
          </p:nvSpPr>
          <p:spPr>
            <a:xfrm>
              <a:off x="6668616" y="19261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0" name="Oval 59"/>
            <p:cNvSpPr/>
            <p:nvPr/>
          </p:nvSpPr>
          <p:spPr>
            <a:xfrm>
              <a:off x="6524600" y="24134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1" name="Oval 60"/>
            <p:cNvSpPr/>
            <p:nvPr/>
          </p:nvSpPr>
          <p:spPr>
            <a:xfrm>
              <a:off x="6740624" y="25741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2" name="Oval 61"/>
            <p:cNvSpPr/>
            <p:nvPr/>
          </p:nvSpPr>
          <p:spPr>
            <a:xfrm>
              <a:off x="6750898" y="231058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3" name="Oval 62"/>
            <p:cNvSpPr/>
            <p:nvPr/>
          </p:nvSpPr>
          <p:spPr>
            <a:xfrm>
              <a:off x="6236568" y="23414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4" name="Oval 63"/>
            <p:cNvSpPr/>
            <p:nvPr/>
          </p:nvSpPr>
          <p:spPr>
            <a:xfrm>
              <a:off x="6668616" y="24134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5" name="Oval 64"/>
            <p:cNvSpPr/>
            <p:nvPr/>
          </p:nvSpPr>
          <p:spPr>
            <a:xfrm>
              <a:off x="6956648" y="24217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Oval 65"/>
            <p:cNvSpPr/>
            <p:nvPr/>
          </p:nvSpPr>
          <p:spPr>
            <a:xfrm>
              <a:off x="6308576" y="25021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7" name="Oval 66"/>
            <p:cNvSpPr/>
            <p:nvPr/>
          </p:nvSpPr>
          <p:spPr>
            <a:xfrm>
              <a:off x="6195472" y="19981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8" name="Oval 67"/>
            <p:cNvSpPr/>
            <p:nvPr/>
          </p:nvSpPr>
          <p:spPr>
            <a:xfrm>
              <a:off x="6216110" y="221415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9" name="Rectangle 68"/>
            <p:cNvSpPr/>
            <p:nvPr/>
          </p:nvSpPr>
          <p:spPr>
            <a:xfrm>
              <a:off x="2051720" y="1844824"/>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0" name="Oval 69"/>
            <p:cNvSpPr/>
            <p:nvPr/>
          </p:nvSpPr>
          <p:spPr>
            <a:xfrm>
              <a:off x="2123728" y="1988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1" name="Oval 70"/>
            <p:cNvSpPr/>
            <p:nvPr/>
          </p:nvSpPr>
          <p:spPr>
            <a:xfrm>
              <a:off x="2051720"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p:cNvSpPr/>
            <p:nvPr/>
          </p:nvSpPr>
          <p:spPr>
            <a:xfrm>
              <a:off x="2267744"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p:cNvSpPr/>
            <p:nvPr/>
          </p:nvSpPr>
          <p:spPr>
            <a:xfrm>
              <a:off x="2627784" y="18448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4" name="Oval 73"/>
            <p:cNvSpPr/>
            <p:nvPr/>
          </p:nvSpPr>
          <p:spPr>
            <a:xfrm>
              <a:off x="2483768"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5" name="Oval 74"/>
            <p:cNvSpPr/>
            <p:nvPr/>
          </p:nvSpPr>
          <p:spPr>
            <a:xfrm>
              <a:off x="2339752" y="19888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Oval 75"/>
            <p:cNvSpPr/>
            <p:nvPr/>
          </p:nvSpPr>
          <p:spPr>
            <a:xfrm>
              <a:off x="2411760" y="22048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7" name="Oval 76"/>
            <p:cNvSpPr/>
            <p:nvPr/>
          </p:nvSpPr>
          <p:spPr>
            <a:xfrm>
              <a:off x="2339752" y="22768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8" name="Oval 77"/>
            <p:cNvSpPr/>
            <p:nvPr/>
          </p:nvSpPr>
          <p:spPr>
            <a:xfrm>
              <a:off x="2627784"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p:cNvSpPr/>
            <p:nvPr/>
          </p:nvSpPr>
          <p:spPr>
            <a:xfrm>
              <a:off x="2833534" y="215340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0" name="Oval 79"/>
            <p:cNvSpPr/>
            <p:nvPr/>
          </p:nvSpPr>
          <p:spPr>
            <a:xfrm>
              <a:off x="2267744" y="21328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1" name="Oval 80"/>
            <p:cNvSpPr/>
            <p:nvPr/>
          </p:nvSpPr>
          <p:spPr>
            <a:xfrm>
              <a:off x="2267744" y="206084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2" name="Oval 81"/>
            <p:cNvSpPr/>
            <p:nvPr/>
          </p:nvSpPr>
          <p:spPr>
            <a:xfrm>
              <a:off x="2566050" y="217404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3" name="Oval 82"/>
            <p:cNvSpPr/>
            <p:nvPr/>
          </p:nvSpPr>
          <p:spPr>
            <a:xfrm>
              <a:off x="2051720" y="22048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4" name="Oval 83"/>
            <p:cNvSpPr/>
            <p:nvPr/>
          </p:nvSpPr>
          <p:spPr>
            <a:xfrm>
              <a:off x="2267744" y="24208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5" name="Oval 84"/>
            <p:cNvSpPr/>
            <p:nvPr/>
          </p:nvSpPr>
          <p:spPr>
            <a:xfrm>
              <a:off x="2483768" y="22768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6" name="Oval 85"/>
            <p:cNvSpPr/>
            <p:nvPr/>
          </p:nvSpPr>
          <p:spPr>
            <a:xfrm>
              <a:off x="2915816" y="23572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7" name="Oval 86"/>
            <p:cNvSpPr/>
            <p:nvPr/>
          </p:nvSpPr>
          <p:spPr>
            <a:xfrm>
              <a:off x="2843808" y="24292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8" name="Oval 87"/>
            <p:cNvSpPr/>
            <p:nvPr/>
          </p:nvSpPr>
          <p:spPr>
            <a:xfrm>
              <a:off x="2771800" y="22852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9" name="Oval 88"/>
            <p:cNvSpPr/>
            <p:nvPr/>
          </p:nvSpPr>
          <p:spPr>
            <a:xfrm>
              <a:off x="2627784" y="229364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0" name="Oval 89"/>
            <p:cNvSpPr/>
            <p:nvPr/>
          </p:nvSpPr>
          <p:spPr>
            <a:xfrm>
              <a:off x="2576324" y="243765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1" name="Oval 90"/>
            <p:cNvSpPr/>
            <p:nvPr/>
          </p:nvSpPr>
          <p:spPr>
            <a:xfrm>
              <a:off x="2771800" y="25732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2" name="Oval 91"/>
            <p:cNvSpPr/>
            <p:nvPr/>
          </p:nvSpPr>
          <p:spPr>
            <a:xfrm>
              <a:off x="2411760" y="242088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3" name="Oval 92"/>
            <p:cNvSpPr/>
            <p:nvPr/>
          </p:nvSpPr>
          <p:spPr>
            <a:xfrm>
              <a:off x="2339752" y="24928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4" name="Oval 93"/>
            <p:cNvSpPr/>
            <p:nvPr/>
          </p:nvSpPr>
          <p:spPr>
            <a:xfrm>
              <a:off x="2267744" y="23488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5" name="Oval 94"/>
            <p:cNvSpPr/>
            <p:nvPr/>
          </p:nvSpPr>
          <p:spPr>
            <a:xfrm>
              <a:off x="2123728" y="235726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6" name="Oval 95"/>
            <p:cNvSpPr/>
            <p:nvPr/>
          </p:nvSpPr>
          <p:spPr>
            <a:xfrm>
              <a:off x="2123728" y="25012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7" name="Oval 96"/>
            <p:cNvSpPr/>
            <p:nvPr/>
          </p:nvSpPr>
          <p:spPr>
            <a:xfrm>
              <a:off x="2555776" y="19168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8" name="Oval 97"/>
            <p:cNvSpPr/>
            <p:nvPr/>
          </p:nvSpPr>
          <p:spPr>
            <a:xfrm>
              <a:off x="2905542" y="186537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9" name="Oval 98"/>
            <p:cNvSpPr/>
            <p:nvPr/>
          </p:nvSpPr>
          <p:spPr>
            <a:xfrm>
              <a:off x="2761526" y="20813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0" name="Oval 99"/>
            <p:cNvSpPr/>
            <p:nvPr/>
          </p:nvSpPr>
          <p:spPr>
            <a:xfrm>
              <a:off x="2905542" y="208139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1" name="Oval 100"/>
            <p:cNvSpPr/>
            <p:nvPr/>
          </p:nvSpPr>
          <p:spPr>
            <a:xfrm>
              <a:off x="2833534" y="193738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2" name="Oval 101"/>
            <p:cNvSpPr/>
            <p:nvPr/>
          </p:nvSpPr>
          <p:spPr>
            <a:xfrm>
              <a:off x="3203848" y="21412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3" name="Oval 102"/>
            <p:cNvSpPr/>
            <p:nvPr/>
          </p:nvSpPr>
          <p:spPr>
            <a:xfrm>
              <a:off x="3131840"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4" name="Oval 103"/>
            <p:cNvSpPr/>
            <p:nvPr/>
          </p:nvSpPr>
          <p:spPr>
            <a:xfrm>
              <a:off x="3347864"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5" name="Oval 104"/>
            <p:cNvSpPr/>
            <p:nvPr/>
          </p:nvSpPr>
          <p:spPr>
            <a:xfrm>
              <a:off x="3707904" y="19972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6" name="Oval 105"/>
            <p:cNvSpPr/>
            <p:nvPr/>
          </p:nvSpPr>
          <p:spPr>
            <a:xfrm>
              <a:off x="3563888"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7" name="Oval 106"/>
            <p:cNvSpPr/>
            <p:nvPr/>
          </p:nvSpPr>
          <p:spPr>
            <a:xfrm>
              <a:off x="3419872" y="20608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8" name="Oval 107"/>
            <p:cNvSpPr/>
            <p:nvPr/>
          </p:nvSpPr>
          <p:spPr>
            <a:xfrm>
              <a:off x="3779912"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9" name="Oval 108"/>
            <p:cNvSpPr/>
            <p:nvPr/>
          </p:nvSpPr>
          <p:spPr>
            <a:xfrm>
              <a:off x="3389050" y="23488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0" name="Oval 109"/>
            <p:cNvSpPr/>
            <p:nvPr/>
          </p:nvSpPr>
          <p:spPr>
            <a:xfrm>
              <a:off x="3707904"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1" name="Oval 110"/>
            <p:cNvSpPr/>
            <p:nvPr/>
          </p:nvSpPr>
          <p:spPr>
            <a:xfrm>
              <a:off x="3203848" y="22768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2" name="Oval 111"/>
            <p:cNvSpPr/>
            <p:nvPr/>
          </p:nvSpPr>
          <p:spPr>
            <a:xfrm>
              <a:off x="3347864" y="221324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Oval 112"/>
            <p:cNvSpPr/>
            <p:nvPr/>
          </p:nvSpPr>
          <p:spPr>
            <a:xfrm>
              <a:off x="3646170" y="232644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4" name="Oval 113"/>
            <p:cNvSpPr/>
            <p:nvPr/>
          </p:nvSpPr>
          <p:spPr>
            <a:xfrm>
              <a:off x="3203848" y="242927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5" name="Oval 114"/>
            <p:cNvSpPr/>
            <p:nvPr/>
          </p:nvSpPr>
          <p:spPr>
            <a:xfrm>
              <a:off x="3563888"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6" name="Oval 115"/>
            <p:cNvSpPr/>
            <p:nvPr/>
          </p:nvSpPr>
          <p:spPr>
            <a:xfrm>
              <a:off x="3707904" y="242088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7" name="Oval 116"/>
            <p:cNvSpPr/>
            <p:nvPr/>
          </p:nvSpPr>
          <p:spPr>
            <a:xfrm>
              <a:off x="3347864" y="250128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8" name="Oval 117"/>
            <p:cNvSpPr/>
            <p:nvPr/>
          </p:nvSpPr>
          <p:spPr>
            <a:xfrm>
              <a:off x="3635896" y="20692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9" name="Oval 118"/>
            <p:cNvSpPr/>
            <p:nvPr/>
          </p:nvSpPr>
          <p:spPr>
            <a:xfrm>
              <a:off x="3131840"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0" name="Oval 119"/>
            <p:cNvSpPr/>
            <p:nvPr/>
          </p:nvSpPr>
          <p:spPr>
            <a:xfrm>
              <a:off x="3059832"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1" name="Oval 120"/>
            <p:cNvSpPr/>
            <p:nvPr/>
          </p:nvSpPr>
          <p:spPr>
            <a:xfrm>
              <a:off x="3275856" y="184482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2" name="Oval 121"/>
            <p:cNvSpPr/>
            <p:nvPr/>
          </p:nvSpPr>
          <p:spPr>
            <a:xfrm>
              <a:off x="3347864"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3" name="Oval 122"/>
            <p:cNvSpPr/>
            <p:nvPr/>
          </p:nvSpPr>
          <p:spPr>
            <a:xfrm>
              <a:off x="3275856"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4" name="Oval 123"/>
            <p:cNvSpPr/>
            <p:nvPr/>
          </p:nvSpPr>
          <p:spPr>
            <a:xfrm>
              <a:off x="3491880" y="191683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5" name="Oval 124"/>
            <p:cNvSpPr/>
            <p:nvPr/>
          </p:nvSpPr>
          <p:spPr>
            <a:xfrm>
              <a:off x="3347864" y="24041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6" name="Oval 125"/>
            <p:cNvSpPr/>
            <p:nvPr/>
          </p:nvSpPr>
          <p:spPr>
            <a:xfrm>
              <a:off x="3563888" y="256490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7" name="Oval 126"/>
            <p:cNvSpPr/>
            <p:nvPr/>
          </p:nvSpPr>
          <p:spPr>
            <a:xfrm>
              <a:off x="3574162" y="230129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8" name="Oval 127"/>
            <p:cNvSpPr/>
            <p:nvPr/>
          </p:nvSpPr>
          <p:spPr>
            <a:xfrm>
              <a:off x="3059832" y="233211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9" name="Oval 128"/>
            <p:cNvSpPr/>
            <p:nvPr/>
          </p:nvSpPr>
          <p:spPr>
            <a:xfrm>
              <a:off x="3491880" y="24041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0" name="Oval 129"/>
            <p:cNvSpPr/>
            <p:nvPr/>
          </p:nvSpPr>
          <p:spPr>
            <a:xfrm>
              <a:off x="3779912" y="241250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1" name="Oval 130"/>
            <p:cNvSpPr/>
            <p:nvPr/>
          </p:nvSpPr>
          <p:spPr>
            <a:xfrm>
              <a:off x="3131840" y="249289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2" name="Oval 131"/>
            <p:cNvSpPr/>
            <p:nvPr/>
          </p:nvSpPr>
          <p:spPr>
            <a:xfrm>
              <a:off x="3018736" y="198884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3" name="Oval 132"/>
            <p:cNvSpPr/>
            <p:nvPr/>
          </p:nvSpPr>
          <p:spPr>
            <a:xfrm>
              <a:off x="3039374" y="220486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34" name="Straight Connector 133"/>
            <p:cNvCxnSpPr>
              <a:stCxn id="69" idx="0"/>
              <a:endCxn id="69" idx="2"/>
            </p:cNvCxnSpPr>
            <p:nvPr/>
          </p:nvCxnSpPr>
          <p:spPr>
            <a:xfrm>
              <a:off x="2987824" y="1844824"/>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a:off x="5804520" y="2718212"/>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136" name="TextBox 135"/>
            <p:cNvSpPr txBox="1"/>
            <p:nvPr/>
          </p:nvSpPr>
          <p:spPr>
            <a:xfrm>
              <a:off x="2195736" y="2718212"/>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137" name="TextBox 136"/>
            <p:cNvSpPr txBox="1"/>
            <p:nvPr/>
          </p:nvSpPr>
          <p:spPr>
            <a:xfrm>
              <a:off x="3203848" y="270892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cxnSp>
        <p:nvCxnSpPr>
          <p:cNvPr id="139" name="Straight Arrow Connector 138"/>
          <p:cNvCxnSpPr/>
          <p:nvPr/>
        </p:nvCxnSpPr>
        <p:spPr>
          <a:xfrm rot="10800000">
            <a:off x="2857488" y="2714620"/>
            <a:ext cx="242889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1000100" y="3500438"/>
            <a:ext cx="7786742" cy="1477328"/>
          </a:xfrm>
          <a:prstGeom prst="rect">
            <a:avLst/>
          </a:prstGeom>
          <a:noFill/>
        </p:spPr>
        <p:txBody>
          <a:bodyPr wrap="square" rtlCol="0">
            <a:spAutoFit/>
          </a:bodyPr>
          <a:lstStyle/>
          <a:p>
            <a:r>
              <a:rPr lang="en-US" dirty="0" smtClean="0">
                <a:solidFill>
                  <a:srgbClr val="FFFF00"/>
                </a:solidFill>
              </a:rPr>
              <a:t>Requires a physical process involving external forces, or a filter operating on the physical difference. Energy has to be pumped into the system, because un-mixing cannot happen spontaneously.  </a:t>
            </a:r>
          </a:p>
          <a:p>
            <a:endParaRPr lang="en-US" dirty="0" smtClean="0">
              <a:solidFill>
                <a:srgbClr val="FFFF00"/>
              </a:solidFill>
            </a:endParaRPr>
          </a:p>
          <a:p>
            <a:r>
              <a:rPr lang="en-US" dirty="0" smtClean="0">
                <a:solidFill>
                  <a:srgbClr val="FFFF00"/>
                </a:solidFill>
              </a:rPr>
              <a:t>The efficiency of un-mixing depends on </a:t>
            </a:r>
            <a:endParaRPr lang="en-US" dirty="0">
              <a:solidFill>
                <a:srgbClr val="FFFF00"/>
              </a:solidFill>
            </a:endParaRPr>
          </a:p>
        </p:txBody>
      </p:sp>
      <p:graphicFrame>
        <p:nvGraphicFramePr>
          <p:cNvPr id="26626" name="Object 2"/>
          <p:cNvGraphicFramePr>
            <a:graphicFrameLocks noChangeAspect="1"/>
          </p:cNvGraphicFramePr>
          <p:nvPr/>
        </p:nvGraphicFramePr>
        <p:xfrm>
          <a:off x="5273717" y="4500570"/>
          <a:ext cx="2012927" cy="500066"/>
        </p:xfrm>
        <a:graphic>
          <a:graphicData uri="http://schemas.openxmlformats.org/presentationml/2006/ole">
            <p:oleObj spid="_x0000_s26626" name="Equation" r:id="rId4" imgW="1015920" imgH="253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500042"/>
            <a:ext cx="1043876" cy="369332"/>
          </a:xfrm>
          <a:prstGeom prst="rect">
            <a:avLst/>
          </a:prstGeom>
          <a:noFill/>
        </p:spPr>
        <p:txBody>
          <a:bodyPr wrap="none" rtlCol="0">
            <a:spAutoFit/>
          </a:bodyPr>
          <a:lstStyle/>
          <a:p>
            <a:r>
              <a:rPr lang="en-US" dirty="0" smtClean="0">
                <a:solidFill>
                  <a:srgbClr val="FFFF00"/>
                </a:solidFill>
              </a:rPr>
              <a:t>Entropy:</a:t>
            </a:r>
            <a:endParaRPr lang="en-US" dirty="0">
              <a:solidFill>
                <a:srgbClr val="FFFF00"/>
              </a:solidFill>
            </a:endParaRPr>
          </a:p>
        </p:txBody>
      </p:sp>
      <p:graphicFrame>
        <p:nvGraphicFramePr>
          <p:cNvPr id="25602" name="Object 7"/>
          <p:cNvGraphicFramePr>
            <a:graphicFrameLocks noChangeAspect="1"/>
          </p:cNvGraphicFramePr>
          <p:nvPr/>
        </p:nvGraphicFramePr>
        <p:xfrm>
          <a:off x="1142976" y="1285860"/>
          <a:ext cx="1308100" cy="674687"/>
        </p:xfrm>
        <a:graphic>
          <a:graphicData uri="http://schemas.openxmlformats.org/presentationml/2006/ole">
            <p:oleObj spid="_x0000_s67586" name="Equation" r:id="rId4" imgW="761760" imgH="393480" progId="Equation.DSMT4">
              <p:embed/>
            </p:oleObj>
          </a:graphicData>
        </a:graphic>
      </p:graphicFrame>
      <p:graphicFrame>
        <p:nvGraphicFramePr>
          <p:cNvPr id="25603" name="Object 7"/>
          <p:cNvGraphicFramePr>
            <a:graphicFrameLocks noChangeAspect="1"/>
          </p:cNvGraphicFramePr>
          <p:nvPr/>
        </p:nvGraphicFramePr>
        <p:xfrm>
          <a:off x="3857620" y="1428736"/>
          <a:ext cx="1263650" cy="392113"/>
        </p:xfrm>
        <a:graphic>
          <a:graphicData uri="http://schemas.openxmlformats.org/presentationml/2006/ole">
            <p:oleObj spid="_x0000_s67587" name="Equation" r:id="rId5" imgW="736560" imgH="228600" progId="Equation.DSMT4">
              <p:embed/>
            </p:oleObj>
          </a:graphicData>
        </a:graphic>
      </p:graphicFrame>
      <p:sp>
        <p:nvSpPr>
          <p:cNvPr id="5" name="TextBox 4"/>
          <p:cNvSpPr txBox="1"/>
          <p:nvPr/>
        </p:nvSpPr>
        <p:spPr>
          <a:xfrm>
            <a:off x="571472" y="928670"/>
            <a:ext cx="1954381" cy="369332"/>
          </a:xfrm>
          <a:prstGeom prst="rect">
            <a:avLst/>
          </a:prstGeom>
          <a:noFill/>
        </p:spPr>
        <p:txBody>
          <a:bodyPr wrap="none" rtlCol="0">
            <a:spAutoFit/>
          </a:bodyPr>
          <a:lstStyle/>
          <a:p>
            <a:r>
              <a:rPr lang="en-US" dirty="0" smtClean="0">
                <a:solidFill>
                  <a:schemeClr val="bg1"/>
                </a:solidFill>
              </a:rPr>
              <a:t>Thermodynamics</a:t>
            </a:r>
            <a:endParaRPr lang="en-US" dirty="0">
              <a:solidFill>
                <a:schemeClr val="bg1"/>
              </a:solidFill>
            </a:endParaRPr>
          </a:p>
        </p:txBody>
      </p:sp>
      <p:sp>
        <p:nvSpPr>
          <p:cNvPr id="6" name="TextBox 5"/>
          <p:cNvSpPr txBox="1"/>
          <p:nvPr/>
        </p:nvSpPr>
        <p:spPr>
          <a:xfrm>
            <a:off x="2928926" y="928670"/>
            <a:ext cx="2339102" cy="369332"/>
          </a:xfrm>
          <a:prstGeom prst="rect">
            <a:avLst/>
          </a:prstGeom>
          <a:noFill/>
        </p:spPr>
        <p:txBody>
          <a:bodyPr wrap="none" rtlCol="0">
            <a:spAutoFit/>
          </a:bodyPr>
          <a:lstStyle/>
          <a:p>
            <a:r>
              <a:rPr lang="en-US" dirty="0" smtClean="0">
                <a:solidFill>
                  <a:schemeClr val="bg1"/>
                </a:solidFill>
              </a:rPr>
              <a:t>Statistical mechanics</a:t>
            </a:r>
            <a:endParaRPr lang="en-US" dirty="0">
              <a:solidFill>
                <a:schemeClr val="bg1"/>
              </a:solidFill>
            </a:endParaRPr>
          </a:p>
        </p:txBody>
      </p:sp>
      <p:sp>
        <p:nvSpPr>
          <p:cNvPr id="7" name="TextBox 6"/>
          <p:cNvSpPr txBox="1"/>
          <p:nvPr/>
        </p:nvSpPr>
        <p:spPr>
          <a:xfrm>
            <a:off x="6215074" y="916528"/>
            <a:ext cx="2044149" cy="369332"/>
          </a:xfrm>
          <a:prstGeom prst="rect">
            <a:avLst/>
          </a:prstGeom>
          <a:noFill/>
        </p:spPr>
        <p:txBody>
          <a:bodyPr wrap="none" rtlCol="0">
            <a:spAutoFit/>
          </a:bodyPr>
          <a:lstStyle/>
          <a:p>
            <a:r>
              <a:rPr lang="en-US" dirty="0" smtClean="0">
                <a:solidFill>
                  <a:schemeClr val="bg1"/>
                </a:solidFill>
              </a:rPr>
              <a:t>Information theory</a:t>
            </a:r>
            <a:endParaRPr lang="en-US" dirty="0">
              <a:solidFill>
                <a:schemeClr val="bg1"/>
              </a:solidFill>
            </a:endParaRPr>
          </a:p>
        </p:txBody>
      </p:sp>
      <p:graphicFrame>
        <p:nvGraphicFramePr>
          <p:cNvPr id="25604" name="Object 7"/>
          <p:cNvGraphicFramePr>
            <a:graphicFrameLocks noChangeAspect="1"/>
          </p:cNvGraphicFramePr>
          <p:nvPr/>
        </p:nvGraphicFramePr>
        <p:xfrm>
          <a:off x="6324624" y="1357298"/>
          <a:ext cx="1676400" cy="587375"/>
        </p:xfrm>
        <a:graphic>
          <a:graphicData uri="http://schemas.openxmlformats.org/presentationml/2006/ole">
            <p:oleObj spid="_x0000_s67588" name="Equation" r:id="rId6" imgW="977760" imgH="342720" progId="Equation.DSMT4">
              <p:embed/>
            </p:oleObj>
          </a:graphicData>
        </a:graphic>
      </p:graphicFrame>
      <p:grpSp>
        <p:nvGrpSpPr>
          <p:cNvPr id="3" name="Group 13"/>
          <p:cNvGrpSpPr/>
          <p:nvPr/>
        </p:nvGrpSpPr>
        <p:grpSpPr>
          <a:xfrm>
            <a:off x="3357554" y="1928802"/>
            <a:ext cx="5548955" cy="1575025"/>
            <a:chOff x="2714612" y="1928802"/>
            <a:chExt cx="5548955" cy="1575025"/>
          </a:xfrm>
        </p:grpSpPr>
        <p:cxnSp>
          <p:nvCxnSpPr>
            <p:cNvPr id="10" name="Straight Arrow Connector 9"/>
            <p:cNvCxnSpPr/>
            <p:nvPr/>
          </p:nvCxnSpPr>
          <p:spPr>
            <a:xfrm>
              <a:off x="4500562" y="2000240"/>
              <a:ext cx="928694"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5500694" y="1928802"/>
              <a:ext cx="1071570"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714612" y="2857496"/>
              <a:ext cx="5548955" cy="646331"/>
            </a:xfrm>
            <a:prstGeom prst="rect">
              <a:avLst/>
            </a:prstGeom>
            <a:noFill/>
          </p:spPr>
          <p:txBody>
            <a:bodyPr wrap="none" rtlCol="0">
              <a:spAutoFit/>
            </a:bodyPr>
            <a:lstStyle/>
            <a:p>
              <a:r>
                <a:rPr lang="en-US" dirty="0" smtClean="0">
                  <a:solidFill>
                    <a:srgbClr val="FFFF00"/>
                  </a:solidFill>
                </a:rPr>
                <a:t>In a ‘random’ experiment with W outcomes, p=1/W</a:t>
              </a:r>
            </a:p>
            <a:p>
              <a:r>
                <a:rPr lang="en-US" dirty="0" smtClean="0">
                  <a:solidFill>
                    <a:srgbClr val="FFFF00"/>
                  </a:solidFill>
                </a:rPr>
                <a:t>Average over several such partitions with prob. p</a:t>
              </a:r>
              <a:r>
                <a:rPr lang="en-US" baseline="-25000" dirty="0" smtClean="0">
                  <a:solidFill>
                    <a:srgbClr val="FFFF00"/>
                  </a:solidFill>
                </a:rPr>
                <a:t>i    </a:t>
              </a:r>
              <a:endParaRPr lang="en-US" dirty="0">
                <a:solidFill>
                  <a:srgbClr val="FFFF00"/>
                </a:solidFill>
              </a:endParaRPr>
            </a:p>
          </p:txBody>
        </p:sp>
      </p:grpSp>
      <p:grpSp>
        <p:nvGrpSpPr>
          <p:cNvPr id="4" name="Group 25"/>
          <p:cNvGrpSpPr/>
          <p:nvPr/>
        </p:nvGrpSpPr>
        <p:grpSpPr>
          <a:xfrm>
            <a:off x="1714480" y="1857364"/>
            <a:ext cx="4286280" cy="1685994"/>
            <a:chOff x="1714480" y="1857364"/>
            <a:chExt cx="4286280" cy="1685994"/>
          </a:xfrm>
        </p:grpSpPr>
        <p:cxnSp>
          <p:nvCxnSpPr>
            <p:cNvPr id="16" name="Straight Arrow Connector 15"/>
            <p:cNvCxnSpPr/>
            <p:nvPr/>
          </p:nvCxnSpPr>
          <p:spPr>
            <a:xfrm rot="10800000" flipV="1">
              <a:off x="2143108" y="1928802"/>
              <a:ext cx="385765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57356" y="3143248"/>
              <a:ext cx="327334" cy="400110"/>
            </a:xfrm>
            <a:prstGeom prst="rect">
              <a:avLst/>
            </a:prstGeom>
            <a:noFill/>
          </p:spPr>
          <p:txBody>
            <a:bodyPr wrap="none" rtlCol="0">
              <a:spAutoFit/>
            </a:bodyPr>
            <a:lstStyle/>
            <a:p>
              <a:r>
                <a:rPr lang="en-US" sz="2000" dirty="0" smtClean="0">
                  <a:solidFill>
                    <a:schemeClr val="bg1"/>
                  </a:solidFill>
                </a:rPr>
                <a:t>?</a:t>
              </a:r>
              <a:endParaRPr lang="en-US" sz="2000" dirty="0">
                <a:solidFill>
                  <a:schemeClr val="bg1"/>
                </a:solidFill>
              </a:endParaRPr>
            </a:p>
          </p:txBody>
        </p:sp>
        <p:cxnSp>
          <p:nvCxnSpPr>
            <p:cNvPr id="23" name="Straight Arrow Connector 22"/>
            <p:cNvCxnSpPr/>
            <p:nvPr/>
          </p:nvCxnSpPr>
          <p:spPr>
            <a:xfrm rot="10800000" flipV="1">
              <a:off x="2143108" y="1857364"/>
              <a:ext cx="200026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V="1">
              <a:off x="1393009" y="2321711"/>
              <a:ext cx="928694" cy="28575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428596" y="4000504"/>
            <a:ext cx="4976747" cy="1200329"/>
          </a:xfrm>
          <a:prstGeom prst="rect">
            <a:avLst/>
          </a:prstGeom>
          <a:noFill/>
        </p:spPr>
        <p:txBody>
          <a:bodyPr wrap="none" rtlCol="0">
            <a:spAutoFit/>
          </a:bodyPr>
          <a:lstStyle/>
          <a:p>
            <a:r>
              <a:rPr lang="en-US" dirty="0" smtClean="0">
                <a:solidFill>
                  <a:schemeClr val="bg1"/>
                </a:solidFill>
              </a:rPr>
              <a:t>Landauer, Jaynes, Bennett…</a:t>
            </a:r>
          </a:p>
          <a:p>
            <a:endParaRPr lang="en-US" dirty="0" smtClean="0">
              <a:solidFill>
                <a:schemeClr val="bg1"/>
              </a:solidFill>
            </a:endParaRPr>
          </a:p>
          <a:p>
            <a:r>
              <a:rPr lang="en-US" dirty="0" smtClean="0">
                <a:solidFill>
                  <a:schemeClr val="bg1"/>
                </a:solidFill>
              </a:rPr>
              <a:t>Irreversibility as a crucial issue.</a:t>
            </a:r>
          </a:p>
          <a:p>
            <a:r>
              <a:rPr lang="en-US" dirty="0" smtClean="0">
                <a:solidFill>
                  <a:schemeClr val="bg1"/>
                </a:solidFill>
              </a:rPr>
              <a:t>Completely reversible computation (Toffoli etc.)</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642918"/>
            <a:ext cx="3377848" cy="369332"/>
          </a:xfrm>
          <a:prstGeom prst="rect">
            <a:avLst/>
          </a:prstGeom>
          <a:noFill/>
        </p:spPr>
        <p:txBody>
          <a:bodyPr wrap="none" rtlCol="0">
            <a:spAutoFit/>
          </a:bodyPr>
          <a:lstStyle/>
          <a:p>
            <a:r>
              <a:rPr lang="en-US" dirty="0" smtClean="0">
                <a:solidFill>
                  <a:srgbClr val="FFFF00"/>
                </a:solidFill>
              </a:rPr>
              <a:t>Entropy of parts and the whole:</a:t>
            </a:r>
            <a:endParaRPr lang="en-US" dirty="0">
              <a:solidFill>
                <a:srgbClr val="FFFF00"/>
              </a:solidFill>
            </a:endParaRPr>
          </a:p>
        </p:txBody>
      </p:sp>
      <p:sp>
        <p:nvSpPr>
          <p:cNvPr id="3" name="TextBox 2"/>
          <p:cNvSpPr txBox="1"/>
          <p:nvPr/>
        </p:nvSpPr>
        <p:spPr>
          <a:xfrm>
            <a:off x="357158" y="1714488"/>
            <a:ext cx="8815298" cy="369332"/>
          </a:xfrm>
          <a:prstGeom prst="rect">
            <a:avLst/>
          </a:prstGeom>
          <a:noFill/>
        </p:spPr>
        <p:txBody>
          <a:bodyPr wrap="none" rtlCol="0">
            <a:spAutoFit/>
          </a:bodyPr>
          <a:lstStyle/>
          <a:p>
            <a:r>
              <a:rPr lang="en-US" dirty="0" smtClean="0">
                <a:solidFill>
                  <a:srgbClr val="FFFF00"/>
                </a:solidFill>
              </a:rPr>
              <a:t>Two-particle maximally entangled state  and its </a:t>
            </a:r>
            <a:r>
              <a:rPr lang="en-US" dirty="0" smtClean="0">
                <a:solidFill>
                  <a:srgbClr val="FFFF00"/>
                </a:solidFill>
              </a:rPr>
              <a:t>(unmeasured)  </a:t>
            </a:r>
            <a:r>
              <a:rPr lang="en-US" dirty="0" smtClean="0">
                <a:solidFill>
                  <a:srgbClr val="FFFF00"/>
                </a:solidFill>
              </a:rPr>
              <a:t>single particle parts…</a:t>
            </a:r>
            <a:endParaRPr lang="en-US" dirty="0">
              <a:solidFill>
                <a:srgbClr val="FFFF00"/>
              </a:solidFill>
            </a:endParaRPr>
          </a:p>
        </p:txBody>
      </p:sp>
      <p:sp>
        <p:nvSpPr>
          <p:cNvPr id="4" name="TextBox 3"/>
          <p:cNvSpPr txBox="1"/>
          <p:nvPr/>
        </p:nvSpPr>
        <p:spPr>
          <a:xfrm>
            <a:off x="214282" y="2857496"/>
            <a:ext cx="8929718" cy="646331"/>
          </a:xfrm>
          <a:prstGeom prst="rect">
            <a:avLst/>
          </a:prstGeom>
          <a:noFill/>
        </p:spPr>
        <p:txBody>
          <a:bodyPr wrap="square" rtlCol="0">
            <a:spAutoFit/>
          </a:bodyPr>
          <a:lstStyle/>
          <a:p>
            <a:r>
              <a:rPr lang="en-US" dirty="0" smtClean="0">
                <a:solidFill>
                  <a:schemeClr val="bg1"/>
                </a:solidFill>
              </a:rPr>
              <a:t>The single particle parts are not ‘prepared’ as a mixture, and yet they </a:t>
            </a:r>
            <a:r>
              <a:rPr lang="en-US" dirty="0" smtClean="0">
                <a:solidFill>
                  <a:schemeClr val="bg1"/>
                </a:solidFill>
              </a:rPr>
              <a:t>are </a:t>
            </a:r>
            <a:r>
              <a:rPr lang="en-US" dirty="0" smtClean="0">
                <a:solidFill>
                  <a:schemeClr val="bg1"/>
                </a:solidFill>
              </a:rPr>
              <a:t>entropically</a:t>
            </a:r>
            <a:r>
              <a:rPr lang="en-US" dirty="0" smtClean="0">
                <a:solidFill>
                  <a:schemeClr val="bg1"/>
                </a:solidFill>
              </a:rPr>
              <a:t>. </a:t>
            </a:r>
            <a:r>
              <a:rPr lang="en-US" dirty="0" smtClean="0">
                <a:solidFill>
                  <a:schemeClr val="bg1"/>
                </a:solidFill>
              </a:rPr>
              <a:t>different in their local partitions. There is no </a:t>
            </a:r>
            <a:r>
              <a:rPr lang="en-US" dirty="0" smtClean="0">
                <a:solidFill>
                  <a:schemeClr val="bg1"/>
                </a:solidFill>
              </a:rPr>
              <a:t>Extesnsivity</a:t>
            </a:r>
            <a:r>
              <a:rPr lang="en-US" dirty="0" smtClean="0">
                <a:solidFill>
                  <a:schemeClr val="bg1"/>
                </a:solidFill>
              </a:rPr>
              <a:t>.</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620688"/>
            <a:ext cx="8676456" cy="3693319"/>
          </a:xfrm>
          <a:prstGeom prst="rect">
            <a:avLst/>
          </a:prstGeom>
          <a:noFill/>
        </p:spPr>
        <p:txBody>
          <a:bodyPr wrap="square" rtlCol="0">
            <a:spAutoFit/>
          </a:bodyPr>
          <a:lstStyle/>
          <a:p>
            <a:r>
              <a:rPr lang="en-US" dirty="0" smtClean="0">
                <a:solidFill>
                  <a:srgbClr val="FFFF00"/>
                </a:solidFill>
              </a:rPr>
              <a:t>Conclusions:</a:t>
            </a:r>
          </a:p>
          <a:p>
            <a:endParaRPr lang="en-US" dirty="0">
              <a:solidFill>
                <a:srgbClr val="FFFF00"/>
              </a:solidFill>
            </a:endParaRPr>
          </a:p>
          <a:p>
            <a:pPr marL="342900" indent="-342900">
              <a:buAutoNum type="arabicParenR"/>
            </a:pPr>
            <a:r>
              <a:rPr lang="en-US" dirty="0" smtClean="0">
                <a:solidFill>
                  <a:srgbClr val="FFFF00"/>
                </a:solidFill>
              </a:rPr>
              <a:t>A resolution of the Gibbs’ paradox requires a clear understanding of the notion of indistinguishability, but this is not specific to QM – hence QM is not an essential ingredient for its resolution.</a:t>
            </a:r>
          </a:p>
          <a:p>
            <a:pPr marL="342900" indent="-342900">
              <a:buAutoNum type="arabicParenR"/>
            </a:pPr>
            <a:endParaRPr lang="en-US" dirty="0">
              <a:solidFill>
                <a:srgbClr val="FFFF00"/>
              </a:solidFill>
            </a:endParaRPr>
          </a:p>
          <a:p>
            <a:pPr marL="342900" indent="-342900">
              <a:buAutoNum type="arabicParenR"/>
            </a:pPr>
            <a:r>
              <a:rPr lang="en-US" dirty="0" smtClean="0">
                <a:solidFill>
                  <a:srgbClr val="FFFF00"/>
                </a:solidFill>
              </a:rPr>
              <a:t>However, QM notion of states and orthogonality is needed to define a measure for sameness, or indistinguishability. Once this is done, the problem of discontinuity disappears.</a:t>
            </a:r>
          </a:p>
          <a:p>
            <a:pPr marL="342900" indent="-342900">
              <a:buAutoNum type="arabicParenR"/>
            </a:pPr>
            <a:endParaRPr lang="en-US" dirty="0">
              <a:solidFill>
                <a:srgbClr val="FFFF00"/>
              </a:solidFill>
            </a:endParaRPr>
          </a:p>
          <a:p>
            <a:pPr marL="342900" indent="-342900">
              <a:buAutoNum type="arabicParenR"/>
            </a:pPr>
            <a:r>
              <a:rPr lang="en-US" dirty="0" smtClean="0">
                <a:solidFill>
                  <a:srgbClr val="FFFF00"/>
                </a:solidFill>
              </a:rPr>
              <a:t>Classical information theory is sufficient to formulate and resolve the issue unambiguously, but quantitative continuous description requires the QM notion of states. </a:t>
            </a:r>
            <a:endParaRPr lang="en-IN" dirty="0">
              <a:solidFill>
                <a:srgbClr val="FFFF00"/>
              </a:solidFill>
            </a:endParaRPr>
          </a:p>
        </p:txBody>
      </p:sp>
      <p:sp>
        <p:nvSpPr>
          <p:cNvPr id="3" name="TextBox 2"/>
          <p:cNvSpPr txBox="1"/>
          <p:nvPr/>
        </p:nvSpPr>
        <p:spPr>
          <a:xfrm>
            <a:off x="214282" y="5000636"/>
            <a:ext cx="8929718" cy="923330"/>
          </a:xfrm>
          <a:prstGeom prst="rect">
            <a:avLst/>
          </a:prstGeom>
          <a:noFill/>
        </p:spPr>
        <p:txBody>
          <a:bodyPr wrap="square" rtlCol="0">
            <a:spAutoFit/>
          </a:bodyPr>
          <a:lstStyle/>
          <a:p>
            <a:r>
              <a:rPr lang="en-US" dirty="0" smtClean="0">
                <a:solidFill>
                  <a:schemeClr val="bg1"/>
                </a:solidFill>
              </a:rPr>
              <a:t>However,  there is really no classical world!  In that sense, QM is essential to resolve ANY physical problem, including the Gibbs paradox and the related issues of Maxwell’s demon etc.</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7976864" cy="5078313"/>
          </a:xfrm>
          <a:prstGeom prst="rect">
            <a:avLst/>
          </a:prstGeom>
          <a:noFill/>
        </p:spPr>
        <p:txBody>
          <a:bodyPr wrap="none" rtlCol="0">
            <a:spAutoFit/>
          </a:bodyPr>
          <a:lstStyle/>
          <a:p>
            <a:r>
              <a:rPr lang="en-US" dirty="0" smtClean="0">
                <a:solidFill>
                  <a:schemeClr val="bg1"/>
                </a:solidFill>
              </a:rPr>
              <a:t>Plan of the talk:</a:t>
            </a:r>
          </a:p>
          <a:p>
            <a:endParaRPr lang="en-US" dirty="0">
              <a:solidFill>
                <a:schemeClr val="bg1"/>
              </a:solidFill>
            </a:endParaRPr>
          </a:p>
          <a:p>
            <a:pPr marL="342900" indent="-342900">
              <a:buAutoNum type="arabicParenR"/>
            </a:pPr>
            <a:r>
              <a:rPr lang="en-US" dirty="0" smtClean="0">
                <a:solidFill>
                  <a:schemeClr val="bg1"/>
                </a:solidFill>
              </a:rPr>
              <a:t>Description of the Gibbs problem of entropy of mixing of gases</a:t>
            </a:r>
          </a:p>
          <a:p>
            <a:pPr marL="342900" indent="-342900">
              <a:buAutoNum type="arabicParenR"/>
            </a:pPr>
            <a:endParaRPr lang="en-US" dirty="0">
              <a:solidFill>
                <a:schemeClr val="bg1"/>
              </a:solidFill>
            </a:endParaRPr>
          </a:p>
          <a:p>
            <a:pPr marL="342900" indent="-342900">
              <a:buAutoNum type="arabicParenR"/>
            </a:pPr>
            <a:r>
              <a:rPr lang="en-US" dirty="0" smtClean="0">
                <a:solidFill>
                  <a:schemeClr val="bg1"/>
                </a:solidFill>
              </a:rPr>
              <a:t>Description of the conventional resolution</a:t>
            </a:r>
          </a:p>
          <a:p>
            <a:pPr marL="342900" indent="-342900">
              <a:buAutoNum type="arabicParenR"/>
            </a:pPr>
            <a:endParaRPr lang="en-US" dirty="0">
              <a:solidFill>
                <a:schemeClr val="bg1"/>
              </a:solidFill>
            </a:endParaRPr>
          </a:p>
          <a:p>
            <a:pPr marL="342900" indent="-342900">
              <a:buAutoNum type="arabicParenR"/>
            </a:pPr>
            <a:r>
              <a:rPr lang="en-US" dirty="0" smtClean="0">
                <a:solidFill>
                  <a:schemeClr val="bg1"/>
                </a:solidFill>
              </a:rPr>
              <a:t>The problem of (</a:t>
            </a:r>
            <a:r>
              <a:rPr lang="en-US" dirty="0" smtClean="0">
                <a:solidFill>
                  <a:schemeClr val="bg1"/>
                </a:solidFill>
              </a:rPr>
              <a:t>dis</a:t>
            </a:r>
            <a:r>
              <a:rPr lang="en-US" dirty="0" smtClean="0">
                <a:solidFill>
                  <a:schemeClr val="bg1"/>
                </a:solidFill>
              </a:rPr>
              <a:t>)continuity</a:t>
            </a:r>
          </a:p>
          <a:p>
            <a:pPr marL="342900" indent="-342900">
              <a:buAutoNum type="arabicParenR"/>
            </a:pPr>
            <a:endParaRPr lang="en-US" dirty="0">
              <a:solidFill>
                <a:schemeClr val="bg1"/>
              </a:solidFill>
            </a:endParaRPr>
          </a:p>
          <a:p>
            <a:pPr marL="342900" indent="-342900">
              <a:buAutoNum type="arabicParenR"/>
            </a:pPr>
            <a:r>
              <a:rPr lang="en-US" dirty="0" smtClean="0">
                <a:solidFill>
                  <a:schemeClr val="bg1"/>
                </a:solidFill>
              </a:rPr>
              <a:t>Discussion of the ingredients of resolution </a:t>
            </a:r>
            <a:r>
              <a:rPr lang="en-US" dirty="0" smtClean="0">
                <a:solidFill>
                  <a:schemeClr val="bg1"/>
                </a:solidFill>
                <a:sym typeface="Wingdings" pitchFamily="2" charset="2"/>
              </a:rPr>
              <a:t>  Indistinguishability and QM</a:t>
            </a:r>
          </a:p>
          <a:p>
            <a:pPr marL="342900" indent="-342900">
              <a:buAutoNum type="arabicParenR"/>
            </a:pPr>
            <a:endParaRPr lang="en-US" dirty="0" smtClean="0">
              <a:solidFill>
                <a:schemeClr val="bg1"/>
              </a:solidFill>
              <a:sym typeface="Wingdings" pitchFamily="2" charset="2"/>
            </a:endParaRPr>
          </a:p>
          <a:p>
            <a:pPr marL="342900" indent="-342900">
              <a:buAutoNum type="arabicParenR"/>
            </a:pPr>
            <a:r>
              <a:rPr lang="en-US" dirty="0" smtClean="0">
                <a:solidFill>
                  <a:schemeClr val="bg1"/>
                </a:solidFill>
                <a:sym typeface="Wingdings" pitchFamily="2" charset="2"/>
              </a:rPr>
              <a:t>Discussion of dissenting views</a:t>
            </a:r>
          </a:p>
          <a:p>
            <a:pPr marL="342900" indent="-342900">
              <a:buAutoNum type="arabicParenR"/>
            </a:pPr>
            <a:endParaRPr lang="en-US" dirty="0">
              <a:solidFill>
                <a:schemeClr val="bg1"/>
              </a:solidFill>
              <a:sym typeface="Wingdings" pitchFamily="2" charset="2"/>
            </a:endParaRPr>
          </a:p>
          <a:p>
            <a:pPr marL="342900" indent="-342900">
              <a:buAutoNum type="arabicParenR"/>
            </a:pPr>
            <a:r>
              <a:rPr lang="en-US" dirty="0" smtClean="0">
                <a:solidFill>
                  <a:schemeClr val="bg1"/>
                </a:solidFill>
                <a:sym typeface="Wingdings" pitchFamily="2" charset="2"/>
              </a:rPr>
              <a:t>Is QM necessary?  If so, quantum information will be decisive.</a:t>
            </a:r>
          </a:p>
          <a:p>
            <a:pPr marL="342900" indent="-342900">
              <a:buAutoNum type="arabicParenR"/>
            </a:pPr>
            <a:endParaRPr lang="en-US" dirty="0">
              <a:solidFill>
                <a:schemeClr val="bg1"/>
              </a:solidFill>
              <a:sym typeface="Wingdings" pitchFamily="2" charset="2"/>
            </a:endParaRPr>
          </a:p>
          <a:p>
            <a:pPr marL="342900" indent="-342900">
              <a:buAutoNum type="arabicParenR"/>
            </a:pPr>
            <a:r>
              <a:rPr lang="en-US" dirty="0" smtClean="0">
                <a:solidFill>
                  <a:schemeClr val="bg1"/>
                </a:solidFill>
                <a:sym typeface="Wingdings" pitchFamily="2" charset="2"/>
              </a:rPr>
              <a:t>What exactly is indistinguishability for statistical mechanics and entropy?</a:t>
            </a:r>
          </a:p>
          <a:p>
            <a:pPr marL="342900" indent="-342900">
              <a:buAutoNum type="arabicParenR"/>
            </a:pPr>
            <a:endParaRPr lang="en-US" dirty="0">
              <a:solidFill>
                <a:schemeClr val="bg1"/>
              </a:solidFill>
              <a:sym typeface="Wingdings" pitchFamily="2" charset="2"/>
            </a:endParaRPr>
          </a:p>
          <a:p>
            <a:pPr marL="342900" indent="-342900">
              <a:buAutoNum type="arabicParenR"/>
            </a:pPr>
            <a:r>
              <a:rPr lang="en-US" dirty="0" smtClean="0">
                <a:solidFill>
                  <a:schemeClr val="bg1"/>
                </a:solidFill>
                <a:sym typeface="Wingdings" pitchFamily="2" charset="2"/>
              </a:rPr>
              <a:t>Summary of my (integrating) views</a:t>
            </a:r>
            <a:endParaRPr lang="en-US" dirty="0">
              <a:solidFill>
                <a:schemeClr val="bg1"/>
              </a:solidFill>
              <a:sym typeface="Wingdings" pitchFamily="2" charset="2"/>
            </a:endParaRPr>
          </a:p>
          <a:p>
            <a:pPr marL="342900" indent="-342900">
              <a:buAutoNum type="arabicParenR"/>
            </a:pPr>
            <a:endParaRPr lang="en-IN"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500042"/>
            <a:ext cx="1043876" cy="369332"/>
          </a:xfrm>
          <a:prstGeom prst="rect">
            <a:avLst/>
          </a:prstGeom>
          <a:noFill/>
        </p:spPr>
        <p:txBody>
          <a:bodyPr wrap="none" rtlCol="0">
            <a:spAutoFit/>
          </a:bodyPr>
          <a:lstStyle/>
          <a:p>
            <a:r>
              <a:rPr lang="en-US" dirty="0" smtClean="0">
                <a:solidFill>
                  <a:srgbClr val="FFFF00"/>
                </a:solidFill>
              </a:rPr>
              <a:t>Entropy:</a:t>
            </a:r>
            <a:endParaRPr lang="en-US" dirty="0">
              <a:solidFill>
                <a:srgbClr val="FFFF00"/>
              </a:solidFill>
            </a:endParaRPr>
          </a:p>
        </p:txBody>
      </p:sp>
      <p:graphicFrame>
        <p:nvGraphicFramePr>
          <p:cNvPr id="25602" name="Object 7"/>
          <p:cNvGraphicFramePr>
            <a:graphicFrameLocks noChangeAspect="1"/>
          </p:cNvGraphicFramePr>
          <p:nvPr/>
        </p:nvGraphicFramePr>
        <p:xfrm>
          <a:off x="1142976" y="1285860"/>
          <a:ext cx="1308100" cy="674687"/>
        </p:xfrm>
        <a:graphic>
          <a:graphicData uri="http://schemas.openxmlformats.org/presentationml/2006/ole">
            <p:oleObj spid="_x0000_s25602" name="Equation" r:id="rId4" imgW="761760" imgH="393480" progId="Equation.DSMT4">
              <p:embed/>
            </p:oleObj>
          </a:graphicData>
        </a:graphic>
      </p:graphicFrame>
      <p:graphicFrame>
        <p:nvGraphicFramePr>
          <p:cNvPr id="25603" name="Object 7"/>
          <p:cNvGraphicFramePr>
            <a:graphicFrameLocks noChangeAspect="1"/>
          </p:cNvGraphicFramePr>
          <p:nvPr/>
        </p:nvGraphicFramePr>
        <p:xfrm>
          <a:off x="3857620" y="1428736"/>
          <a:ext cx="1263650" cy="392113"/>
        </p:xfrm>
        <a:graphic>
          <a:graphicData uri="http://schemas.openxmlformats.org/presentationml/2006/ole">
            <p:oleObj spid="_x0000_s25603" name="Equation" r:id="rId5" imgW="736560" imgH="228600" progId="Equation.DSMT4">
              <p:embed/>
            </p:oleObj>
          </a:graphicData>
        </a:graphic>
      </p:graphicFrame>
      <p:sp>
        <p:nvSpPr>
          <p:cNvPr id="5" name="TextBox 4"/>
          <p:cNvSpPr txBox="1"/>
          <p:nvPr/>
        </p:nvSpPr>
        <p:spPr>
          <a:xfrm>
            <a:off x="571472" y="928670"/>
            <a:ext cx="1954381" cy="369332"/>
          </a:xfrm>
          <a:prstGeom prst="rect">
            <a:avLst/>
          </a:prstGeom>
          <a:noFill/>
        </p:spPr>
        <p:txBody>
          <a:bodyPr wrap="none" rtlCol="0">
            <a:spAutoFit/>
          </a:bodyPr>
          <a:lstStyle/>
          <a:p>
            <a:r>
              <a:rPr lang="en-US" dirty="0" smtClean="0">
                <a:solidFill>
                  <a:schemeClr val="bg1"/>
                </a:solidFill>
              </a:rPr>
              <a:t>Thermodynamics</a:t>
            </a:r>
            <a:endParaRPr lang="en-US" dirty="0">
              <a:solidFill>
                <a:schemeClr val="bg1"/>
              </a:solidFill>
            </a:endParaRPr>
          </a:p>
        </p:txBody>
      </p:sp>
      <p:sp>
        <p:nvSpPr>
          <p:cNvPr id="6" name="TextBox 5"/>
          <p:cNvSpPr txBox="1"/>
          <p:nvPr/>
        </p:nvSpPr>
        <p:spPr>
          <a:xfrm>
            <a:off x="2928926" y="928670"/>
            <a:ext cx="2339102" cy="369332"/>
          </a:xfrm>
          <a:prstGeom prst="rect">
            <a:avLst/>
          </a:prstGeom>
          <a:noFill/>
        </p:spPr>
        <p:txBody>
          <a:bodyPr wrap="none" rtlCol="0">
            <a:spAutoFit/>
          </a:bodyPr>
          <a:lstStyle/>
          <a:p>
            <a:r>
              <a:rPr lang="en-US" dirty="0" smtClean="0">
                <a:solidFill>
                  <a:schemeClr val="bg1"/>
                </a:solidFill>
              </a:rPr>
              <a:t>Statistical mechanics</a:t>
            </a:r>
            <a:endParaRPr lang="en-US" dirty="0">
              <a:solidFill>
                <a:schemeClr val="bg1"/>
              </a:solidFill>
            </a:endParaRPr>
          </a:p>
        </p:txBody>
      </p:sp>
      <p:sp>
        <p:nvSpPr>
          <p:cNvPr id="7" name="TextBox 6"/>
          <p:cNvSpPr txBox="1"/>
          <p:nvPr/>
        </p:nvSpPr>
        <p:spPr>
          <a:xfrm>
            <a:off x="6215074" y="916528"/>
            <a:ext cx="2044149" cy="369332"/>
          </a:xfrm>
          <a:prstGeom prst="rect">
            <a:avLst/>
          </a:prstGeom>
          <a:noFill/>
        </p:spPr>
        <p:txBody>
          <a:bodyPr wrap="none" rtlCol="0">
            <a:spAutoFit/>
          </a:bodyPr>
          <a:lstStyle/>
          <a:p>
            <a:r>
              <a:rPr lang="en-US" dirty="0" smtClean="0">
                <a:solidFill>
                  <a:schemeClr val="bg1"/>
                </a:solidFill>
              </a:rPr>
              <a:t>Information theory</a:t>
            </a:r>
            <a:endParaRPr lang="en-US" dirty="0">
              <a:solidFill>
                <a:schemeClr val="bg1"/>
              </a:solidFill>
            </a:endParaRPr>
          </a:p>
        </p:txBody>
      </p:sp>
      <p:graphicFrame>
        <p:nvGraphicFramePr>
          <p:cNvPr id="25604" name="Object 7"/>
          <p:cNvGraphicFramePr>
            <a:graphicFrameLocks noChangeAspect="1"/>
          </p:cNvGraphicFramePr>
          <p:nvPr/>
        </p:nvGraphicFramePr>
        <p:xfrm>
          <a:off x="6324624" y="1357298"/>
          <a:ext cx="1676400" cy="587375"/>
        </p:xfrm>
        <a:graphic>
          <a:graphicData uri="http://schemas.openxmlformats.org/presentationml/2006/ole">
            <p:oleObj spid="_x0000_s25604" name="Equation" r:id="rId6" imgW="977760" imgH="342720" progId="Equation.DSMT4">
              <p:embed/>
            </p:oleObj>
          </a:graphicData>
        </a:graphic>
      </p:graphicFrame>
      <p:grpSp>
        <p:nvGrpSpPr>
          <p:cNvPr id="14" name="Group 13"/>
          <p:cNvGrpSpPr/>
          <p:nvPr/>
        </p:nvGrpSpPr>
        <p:grpSpPr>
          <a:xfrm>
            <a:off x="3357554" y="1928802"/>
            <a:ext cx="5548955" cy="1575025"/>
            <a:chOff x="2714612" y="1928802"/>
            <a:chExt cx="5548955" cy="1575025"/>
          </a:xfrm>
        </p:grpSpPr>
        <p:cxnSp>
          <p:nvCxnSpPr>
            <p:cNvPr id="10" name="Straight Arrow Connector 9"/>
            <p:cNvCxnSpPr/>
            <p:nvPr/>
          </p:nvCxnSpPr>
          <p:spPr>
            <a:xfrm>
              <a:off x="4500562" y="2000240"/>
              <a:ext cx="928694"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5500694" y="1928802"/>
              <a:ext cx="1071570"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714612" y="2857496"/>
              <a:ext cx="5548955" cy="646331"/>
            </a:xfrm>
            <a:prstGeom prst="rect">
              <a:avLst/>
            </a:prstGeom>
            <a:noFill/>
          </p:spPr>
          <p:txBody>
            <a:bodyPr wrap="none" rtlCol="0">
              <a:spAutoFit/>
            </a:bodyPr>
            <a:lstStyle/>
            <a:p>
              <a:r>
                <a:rPr lang="en-US" dirty="0" smtClean="0">
                  <a:solidFill>
                    <a:srgbClr val="FFFF00"/>
                  </a:solidFill>
                </a:rPr>
                <a:t>In a ‘random’ experiment with W outcomes, p=1/W</a:t>
              </a:r>
            </a:p>
            <a:p>
              <a:r>
                <a:rPr lang="en-US" dirty="0" smtClean="0">
                  <a:solidFill>
                    <a:srgbClr val="FFFF00"/>
                  </a:solidFill>
                </a:rPr>
                <a:t>Average over several such partitions with prob. p</a:t>
              </a:r>
              <a:r>
                <a:rPr lang="en-US" baseline="-25000" dirty="0" smtClean="0">
                  <a:solidFill>
                    <a:srgbClr val="FFFF00"/>
                  </a:solidFill>
                </a:rPr>
                <a:t>i    </a:t>
              </a:r>
              <a:endParaRPr lang="en-US" dirty="0">
                <a:solidFill>
                  <a:srgbClr val="FFFF00"/>
                </a:solidFill>
              </a:endParaRPr>
            </a:p>
          </p:txBody>
        </p:sp>
      </p:grpSp>
      <p:grpSp>
        <p:nvGrpSpPr>
          <p:cNvPr id="26" name="Group 25"/>
          <p:cNvGrpSpPr/>
          <p:nvPr/>
        </p:nvGrpSpPr>
        <p:grpSpPr>
          <a:xfrm>
            <a:off x="1714480" y="1857364"/>
            <a:ext cx="4286280" cy="1685994"/>
            <a:chOff x="1714480" y="1857364"/>
            <a:chExt cx="4286280" cy="1685994"/>
          </a:xfrm>
        </p:grpSpPr>
        <p:cxnSp>
          <p:nvCxnSpPr>
            <p:cNvPr id="16" name="Straight Arrow Connector 15"/>
            <p:cNvCxnSpPr/>
            <p:nvPr/>
          </p:nvCxnSpPr>
          <p:spPr>
            <a:xfrm rot="10800000" flipV="1">
              <a:off x="2143108" y="1928802"/>
              <a:ext cx="385765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57356" y="3143248"/>
              <a:ext cx="327334" cy="400110"/>
            </a:xfrm>
            <a:prstGeom prst="rect">
              <a:avLst/>
            </a:prstGeom>
            <a:noFill/>
          </p:spPr>
          <p:txBody>
            <a:bodyPr wrap="none" rtlCol="0">
              <a:spAutoFit/>
            </a:bodyPr>
            <a:lstStyle/>
            <a:p>
              <a:r>
                <a:rPr lang="en-US" sz="2000" dirty="0" smtClean="0">
                  <a:solidFill>
                    <a:schemeClr val="bg1"/>
                  </a:solidFill>
                </a:rPr>
                <a:t>?</a:t>
              </a:r>
              <a:endParaRPr lang="en-US" sz="2000" dirty="0">
                <a:solidFill>
                  <a:schemeClr val="bg1"/>
                </a:solidFill>
              </a:endParaRPr>
            </a:p>
          </p:txBody>
        </p:sp>
        <p:cxnSp>
          <p:nvCxnSpPr>
            <p:cNvPr id="23" name="Straight Arrow Connector 22"/>
            <p:cNvCxnSpPr/>
            <p:nvPr/>
          </p:nvCxnSpPr>
          <p:spPr>
            <a:xfrm rot="10800000" flipV="1">
              <a:off x="2143108" y="1857364"/>
              <a:ext cx="200026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V="1">
              <a:off x="1393009" y="2321711"/>
              <a:ext cx="928694" cy="28575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428596" y="4000504"/>
            <a:ext cx="4976747" cy="1200329"/>
          </a:xfrm>
          <a:prstGeom prst="rect">
            <a:avLst/>
          </a:prstGeom>
          <a:noFill/>
        </p:spPr>
        <p:txBody>
          <a:bodyPr wrap="none" rtlCol="0">
            <a:spAutoFit/>
          </a:bodyPr>
          <a:lstStyle/>
          <a:p>
            <a:r>
              <a:rPr lang="en-US" dirty="0" smtClean="0">
                <a:solidFill>
                  <a:schemeClr val="bg1"/>
                </a:solidFill>
              </a:rPr>
              <a:t>Landauer, Jaynes, Bennett…</a:t>
            </a:r>
          </a:p>
          <a:p>
            <a:endParaRPr lang="en-US" dirty="0" smtClean="0">
              <a:solidFill>
                <a:schemeClr val="bg1"/>
              </a:solidFill>
            </a:endParaRPr>
          </a:p>
          <a:p>
            <a:r>
              <a:rPr lang="en-US" dirty="0" smtClean="0">
                <a:solidFill>
                  <a:schemeClr val="bg1"/>
                </a:solidFill>
              </a:rPr>
              <a:t>Irreversibility as a crucial issue.</a:t>
            </a:r>
          </a:p>
          <a:p>
            <a:r>
              <a:rPr lang="en-US" dirty="0" smtClean="0">
                <a:solidFill>
                  <a:schemeClr val="bg1"/>
                </a:solidFill>
              </a:rPr>
              <a:t>Completely reversible computation (Toffoli etc.)</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right)">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58209"/>
            <a:ext cx="7929618" cy="584775"/>
          </a:xfrm>
          <a:prstGeom prst="rect">
            <a:avLst/>
          </a:prstGeom>
        </p:spPr>
        <p:txBody>
          <a:bodyPr wrap="square">
            <a:spAutoFit/>
          </a:bodyPr>
          <a:lstStyle/>
          <a:p>
            <a:r>
              <a:rPr lang="en-US" sz="1600" dirty="0" smtClean="0">
                <a:solidFill>
                  <a:schemeClr val="bg1"/>
                </a:solidFill>
              </a:rPr>
              <a:t>Some important facts about thermodynamics have not been understood by others to this day, nearly as well as Gibbs understood them over 100 years ago... </a:t>
            </a:r>
            <a:endParaRPr lang="en-US" sz="1600" dirty="0">
              <a:solidFill>
                <a:schemeClr val="bg1"/>
              </a:solidFill>
            </a:endParaRPr>
          </a:p>
        </p:txBody>
      </p:sp>
      <p:sp>
        <p:nvSpPr>
          <p:cNvPr id="3" name="Rectangle 2"/>
          <p:cNvSpPr/>
          <p:nvPr/>
        </p:nvSpPr>
        <p:spPr>
          <a:xfrm>
            <a:off x="642910" y="1430712"/>
            <a:ext cx="8001056" cy="1569660"/>
          </a:xfrm>
          <a:prstGeom prst="rect">
            <a:avLst/>
          </a:prstGeom>
        </p:spPr>
        <p:txBody>
          <a:bodyPr wrap="square">
            <a:spAutoFit/>
          </a:bodyPr>
          <a:lstStyle/>
          <a:p>
            <a:r>
              <a:rPr lang="en-US" sz="1600" dirty="0" smtClean="0">
                <a:solidFill>
                  <a:schemeClr val="bg1"/>
                </a:solidFill>
              </a:rPr>
              <a:t>…But recognizing this should increase rather than decrease our confidence in the future of the second law, because it means that if an experimenter ever sees an apparent violation, then instead of issuing a sensational announcement, it will b e more prudent to search for that unobserved degree of freedom. That is, the connection of entropy with information works both ways; seeing an apparent decrease of entropy signifies ignorance of what were the relevant macrovariables.</a:t>
            </a:r>
            <a:endParaRPr lang="en-US" sz="1600" dirty="0">
              <a:solidFill>
                <a:schemeClr val="bg1"/>
              </a:solidFill>
            </a:endParaRPr>
          </a:p>
        </p:txBody>
      </p:sp>
      <p:sp>
        <p:nvSpPr>
          <p:cNvPr id="4" name="Rectangle 3"/>
          <p:cNvSpPr/>
          <p:nvPr/>
        </p:nvSpPr>
        <p:spPr>
          <a:xfrm>
            <a:off x="714348" y="3169507"/>
            <a:ext cx="8001056" cy="830997"/>
          </a:xfrm>
          <a:prstGeom prst="rect">
            <a:avLst/>
          </a:prstGeom>
        </p:spPr>
        <p:txBody>
          <a:bodyPr wrap="square">
            <a:spAutoFit/>
          </a:bodyPr>
          <a:lstStyle/>
          <a:p>
            <a:r>
              <a:rPr lang="en-US" sz="1600" dirty="0" smtClean="0">
                <a:solidFill>
                  <a:schemeClr val="bg1"/>
                </a:solidFill>
              </a:rPr>
              <a:t>…the whole question of in what way  or indeed, whether classical mechanics failed in comparison with quantum mechanics in the matter of entropy, now seems to </a:t>
            </a:r>
            <a:r>
              <a:rPr lang="en-US" sz="1600" dirty="0" smtClean="0">
                <a:solidFill>
                  <a:schemeClr val="bg1"/>
                </a:solidFill>
              </a:rPr>
              <a:t>be </a:t>
            </a:r>
            <a:r>
              <a:rPr lang="en-US" sz="1600" dirty="0" smtClean="0">
                <a:solidFill>
                  <a:schemeClr val="bg1"/>
                </a:solidFill>
              </a:rPr>
              <a:t>reopened.</a:t>
            </a:r>
            <a:endParaRPr lang="en-US" sz="1600" dirty="0">
              <a:solidFill>
                <a:schemeClr val="bg1"/>
              </a:solidFill>
            </a:endParaRPr>
          </a:p>
        </p:txBody>
      </p:sp>
      <p:sp>
        <p:nvSpPr>
          <p:cNvPr id="5" name="Rectangle 4"/>
          <p:cNvSpPr/>
          <p:nvPr/>
        </p:nvSpPr>
        <p:spPr>
          <a:xfrm>
            <a:off x="642910" y="4214818"/>
            <a:ext cx="7929618" cy="1323439"/>
          </a:xfrm>
          <a:prstGeom prst="rect">
            <a:avLst/>
          </a:prstGeom>
        </p:spPr>
        <p:txBody>
          <a:bodyPr wrap="square">
            <a:spAutoFit/>
          </a:bodyPr>
          <a:lstStyle/>
          <a:p>
            <a:r>
              <a:rPr lang="en-US" sz="1600" dirty="0" smtClean="0">
                <a:solidFill>
                  <a:schemeClr val="bg1"/>
                </a:solidFill>
              </a:rPr>
              <a:t>Recognizing this, it is not surprising that entropy has been a matter of unceasing confusion and controversy from the day Clausius discovered it. Different people, looking at different aspects of it, continue to see different things because there is still unfinished business in the fundamental definition of entropy, in both the phenomenological and statistical theories.</a:t>
            </a:r>
            <a:endParaRPr lang="en-US" sz="1600" dirty="0">
              <a:solidFill>
                <a:schemeClr val="bg1"/>
              </a:solidFill>
            </a:endParaRPr>
          </a:p>
        </p:txBody>
      </p:sp>
      <p:sp>
        <p:nvSpPr>
          <p:cNvPr id="6" name="Rectangle 5"/>
          <p:cNvSpPr/>
          <p:nvPr/>
        </p:nvSpPr>
        <p:spPr>
          <a:xfrm>
            <a:off x="571472" y="5786454"/>
            <a:ext cx="8215370" cy="338554"/>
          </a:xfrm>
          <a:prstGeom prst="rect">
            <a:avLst/>
          </a:prstGeom>
        </p:spPr>
        <p:txBody>
          <a:bodyPr wrap="square">
            <a:spAutoFit/>
          </a:bodyPr>
          <a:lstStyle/>
          <a:p>
            <a:r>
              <a:rPr lang="en-US" sz="1600" dirty="0" smtClean="0">
                <a:solidFill>
                  <a:schemeClr val="bg1"/>
                </a:solidFill>
              </a:rPr>
              <a:t>…further theoretical work will b e needed before we can claim to understand entropy.</a:t>
            </a:r>
            <a:endParaRPr lang="en-US" sz="1600" dirty="0">
              <a:solidFill>
                <a:schemeClr val="bg1"/>
              </a:solidFill>
            </a:endParaRPr>
          </a:p>
        </p:txBody>
      </p:sp>
      <p:sp>
        <p:nvSpPr>
          <p:cNvPr id="7" name="TextBox 6"/>
          <p:cNvSpPr txBox="1"/>
          <p:nvPr/>
        </p:nvSpPr>
        <p:spPr>
          <a:xfrm>
            <a:off x="500034" y="142852"/>
            <a:ext cx="8490529" cy="369332"/>
          </a:xfrm>
          <a:prstGeom prst="rect">
            <a:avLst/>
          </a:prstGeom>
          <a:noFill/>
        </p:spPr>
        <p:txBody>
          <a:bodyPr wrap="none" rtlCol="0">
            <a:spAutoFit/>
          </a:bodyPr>
          <a:lstStyle/>
          <a:p>
            <a:r>
              <a:rPr lang="en-US" dirty="0" smtClean="0">
                <a:solidFill>
                  <a:srgbClr val="FFFF00"/>
                </a:solidFill>
              </a:rPr>
              <a:t>E. T. Jaynes, ‘The Gibbs Paradox’, In Max. entropy and Bayesian methods (1992)</a:t>
            </a:r>
            <a:endParaRPr lang="en-US"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700808"/>
            <a:ext cx="8388424" cy="1754326"/>
          </a:xfrm>
          <a:prstGeom prst="rect">
            <a:avLst/>
          </a:prstGeom>
          <a:noFill/>
        </p:spPr>
        <p:txBody>
          <a:bodyPr wrap="square" rtlCol="0">
            <a:spAutoFit/>
          </a:bodyPr>
          <a:lstStyle/>
          <a:p>
            <a:r>
              <a:rPr lang="en-US" dirty="0" smtClean="0">
                <a:solidFill>
                  <a:srgbClr val="FFFF00"/>
                </a:solidFill>
              </a:rPr>
              <a:t>“You should call it entropy, for two reasons. In the first place, your uncertainty function has been used in statistical mechanics under that name, so it already has that name. In the second place, and more important, no one knows what entropy really is, so in a debate you will always have the advantage”. </a:t>
            </a:r>
          </a:p>
          <a:p>
            <a:r>
              <a:rPr lang="en-US" dirty="0" smtClean="0">
                <a:solidFill>
                  <a:srgbClr val="FFFF00"/>
                </a:solidFill>
              </a:rPr>
              <a:t>							J. von Neumann, C. Shannon to M. Tribus (1961).</a:t>
            </a:r>
            <a:endParaRPr lang="en-IN"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Object 11"/>
          <p:cNvGraphicFramePr>
            <a:graphicFrameLocks noChangeAspect="1"/>
          </p:cNvGraphicFramePr>
          <p:nvPr/>
        </p:nvGraphicFramePr>
        <p:xfrm>
          <a:off x="1581150" y="333375"/>
          <a:ext cx="2597150" cy="366713"/>
        </p:xfrm>
        <a:graphic>
          <a:graphicData uri="http://schemas.openxmlformats.org/presentationml/2006/ole">
            <p:oleObj spid="_x0000_s1026" name="Equation" r:id="rId4" imgW="1434960" imgH="203040" progId="Equation.DSMT4">
              <p:embed/>
            </p:oleObj>
          </a:graphicData>
        </a:graphic>
      </p:graphicFrame>
      <p:grpSp>
        <p:nvGrpSpPr>
          <p:cNvPr id="277" name="Group 276"/>
          <p:cNvGrpSpPr/>
          <p:nvPr/>
        </p:nvGrpSpPr>
        <p:grpSpPr>
          <a:xfrm>
            <a:off x="1979712" y="1052736"/>
            <a:ext cx="5112568" cy="1305436"/>
            <a:chOff x="1979712" y="1052736"/>
            <a:chExt cx="5112568" cy="1305436"/>
          </a:xfrm>
        </p:grpSpPr>
        <p:sp>
          <p:nvSpPr>
            <p:cNvPr id="2" name="Rectangle 1"/>
            <p:cNvSpPr/>
            <p:nvPr/>
          </p:nvSpPr>
          <p:spPr>
            <a:xfrm>
              <a:off x="1979712" y="105273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Oval 4"/>
            <p:cNvSpPr/>
            <p:nvPr/>
          </p:nvSpPr>
          <p:spPr>
            <a:xfrm>
              <a:off x="205172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Oval 5"/>
            <p:cNvSpPr/>
            <p:nvPr/>
          </p:nvSpPr>
          <p:spPr>
            <a:xfrm>
              <a:off x="197971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Oval 6"/>
            <p:cNvSpPr/>
            <p:nvPr/>
          </p:nvSpPr>
          <p:spPr>
            <a:xfrm>
              <a:off x="219573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Oval 7"/>
            <p:cNvSpPr/>
            <p:nvPr/>
          </p:nvSpPr>
          <p:spPr>
            <a:xfrm>
              <a:off x="2555776"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p:cNvSpPr/>
            <p:nvPr/>
          </p:nvSpPr>
          <p:spPr>
            <a:xfrm>
              <a:off x="2411760"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Oval 9"/>
            <p:cNvSpPr/>
            <p:nvPr/>
          </p:nvSpPr>
          <p:spPr>
            <a:xfrm>
              <a:off x="2267744"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Oval 10"/>
            <p:cNvSpPr/>
            <p:nvPr/>
          </p:nvSpPr>
          <p:spPr>
            <a:xfrm>
              <a:off x="233975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Oval 11"/>
            <p:cNvSpPr/>
            <p:nvPr/>
          </p:nvSpPr>
          <p:spPr>
            <a:xfrm>
              <a:off x="2267744"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Oval 12"/>
            <p:cNvSpPr/>
            <p:nvPr/>
          </p:nvSpPr>
          <p:spPr>
            <a:xfrm>
              <a:off x="255577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 name="Oval 13"/>
            <p:cNvSpPr/>
            <p:nvPr/>
          </p:nvSpPr>
          <p:spPr>
            <a:xfrm>
              <a:off x="2761526" y="13613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Oval 14"/>
            <p:cNvSpPr/>
            <p:nvPr/>
          </p:nvSpPr>
          <p:spPr>
            <a:xfrm>
              <a:off x="2195736" y="13407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 name="Oval 15"/>
            <p:cNvSpPr/>
            <p:nvPr/>
          </p:nvSpPr>
          <p:spPr>
            <a:xfrm>
              <a:off x="219573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 name="Oval 16"/>
            <p:cNvSpPr/>
            <p:nvPr/>
          </p:nvSpPr>
          <p:spPr>
            <a:xfrm>
              <a:off x="2494042" y="13819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Oval 17"/>
            <p:cNvSpPr/>
            <p:nvPr/>
          </p:nvSpPr>
          <p:spPr>
            <a:xfrm>
              <a:off x="197971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 name="Oval 18"/>
            <p:cNvSpPr/>
            <p:nvPr/>
          </p:nvSpPr>
          <p:spPr>
            <a:xfrm>
              <a:off x="219573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 name="Oval 19"/>
            <p:cNvSpPr/>
            <p:nvPr/>
          </p:nvSpPr>
          <p:spPr>
            <a:xfrm>
              <a:off x="241176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 name="Oval 20"/>
            <p:cNvSpPr/>
            <p:nvPr/>
          </p:nvSpPr>
          <p:spPr>
            <a:xfrm>
              <a:off x="2843808"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 name="Oval 21"/>
            <p:cNvSpPr/>
            <p:nvPr/>
          </p:nvSpPr>
          <p:spPr>
            <a:xfrm>
              <a:off x="277180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Oval 22"/>
            <p:cNvSpPr/>
            <p:nvPr/>
          </p:nvSpPr>
          <p:spPr>
            <a:xfrm>
              <a:off x="2699792" y="1493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 name="Oval 23"/>
            <p:cNvSpPr/>
            <p:nvPr/>
          </p:nvSpPr>
          <p:spPr>
            <a:xfrm>
              <a:off x="2555776" y="1501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 name="Oval 24"/>
            <p:cNvSpPr/>
            <p:nvPr/>
          </p:nvSpPr>
          <p:spPr>
            <a:xfrm>
              <a:off x="2504316" y="1645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Oval 25"/>
            <p:cNvSpPr/>
            <p:nvPr/>
          </p:nvSpPr>
          <p:spPr>
            <a:xfrm>
              <a:off x="2699792" y="1781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 name="Oval 26"/>
            <p:cNvSpPr/>
            <p:nvPr/>
          </p:nvSpPr>
          <p:spPr>
            <a:xfrm>
              <a:off x="2339752"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8" name="Oval 27"/>
            <p:cNvSpPr/>
            <p:nvPr/>
          </p:nvSpPr>
          <p:spPr>
            <a:xfrm>
              <a:off x="2267744"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Oval 28"/>
            <p:cNvSpPr/>
            <p:nvPr/>
          </p:nvSpPr>
          <p:spPr>
            <a:xfrm>
              <a:off x="2195736"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Oval 29"/>
            <p:cNvSpPr/>
            <p:nvPr/>
          </p:nvSpPr>
          <p:spPr>
            <a:xfrm>
              <a:off x="2051720"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1" name="Oval 30"/>
            <p:cNvSpPr/>
            <p:nvPr/>
          </p:nvSpPr>
          <p:spPr>
            <a:xfrm>
              <a:off x="2051720"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2" name="Oval 31"/>
            <p:cNvSpPr/>
            <p:nvPr/>
          </p:nvSpPr>
          <p:spPr>
            <a:xfrm>
              <a:off x="2483768"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3" name="Oval 32"/>
            <p:cNvSpPr/>
            <p:nvPr/>
          </p:nvSpPr>
          <p:spPr>
            <a:xfrm>
              <a:off x="2833534" y="10732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4" name="Oval 33"/>
            <p:cNvSpPr/>
            <p:nvPr/>
          </p:nvSpPr>
          <p:spPr>
            <a:xfrm>
              <a:off x="2689518"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5" name="Oval 34"/>
            <p:cNvSpPr/>
            <p:nvPr/>
          </p:nvSpPr>
          <p:spPr>
            <a:xfrm>
              <a:off x="2833534"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6" name="Oval 35"/>
            <p:cNvSpPr/>
            <p:nvPr/>
          </p:nvSpPr>
          <p:spPr>
            <a:xfrm>
              <a:off x="2761526" y="11452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7" name="Oval 36"/>
            <p:cNvSpPr/>
            <p:nvPr/>
          </p:nvSpPr>
          <p:spPr>
            <a:xfrm>
              <a:off x="3131840" y="13491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8" name="Oval 37"/>
            <p:cNvSpPr/>
            <p:nvPr/>
          </p:nvSpPr>
          <p:spPr>
            <a:xfrm>
              <a:off x="3059832"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9" name="Oval 38"/>
            <p:cNvSpPr/>
            <p:nvPr/>
          </p:nvSpPr>
          <p:spPr>
            <a:xfrm>
              <a:off x="3275856"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0" name="Oval 39"/>
            <p:cNvSpPr/>
            <p:nvPr/>
          </p:nvSpPr>
          <p:spPr>
            <a:xfrm>
              <a:off x="3635896" y="1205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1" name="Oval 40"/>
            <p:cNvSpPr/>
            <p:nvPr/>
          </p:nvSpPr>
          <p:spPr>
            <a:xfrm>
              <a:off x="3491880"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2" name="Oval 41"/>
            <p:cNvSpPr/>
            <p:nvPr/>
          </p:nvSpPr>
          <p:spPr>
            <a:xfrm>
              <a:off x="3347864"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3" name="Oval 42"/>
            <p:cNvSpPr/>
            <p:nvPr/>
          </p:nvSpPr>
          <p:spPr>
            <a:xfrm>
              <a:off x="370790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4" name="Oval 43"/>
            <p:cNvSpPr/>
            <p:nvPr/>
          </p:nvSpPr>
          <p:spPr>
            <a:xfrm>
              <a:off x="3317042"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5" name="Oval 44"/>
            <p:cNvSpPr/>
            <p:nvPr/>
          </p:nvSpPr>
          <p:spPr>
            <a:xfrm>
              <a:off x="363589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6" name="Oval 45"/>
            <p:cNvSpPr/>
            <p:nvPr/>
          </p:nvSpPr>
          <p:spPr>
            <a:xfrm>
              <a:off x="313184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Oval 46"/>
            <p:cNvSpPr/>
            <p:nvPr/>
          </p:nvSpPr>
          <p:spPr>
            <a:xfrm>
              <a:off x="327585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Oval 47"/>
            <p:cNvSpPr/>
            <p:nvPr/>
          </p:nvSpPr>
          <p:spPr>
            <a:xfrm>
              <a:off x="3574162" y="15343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9" name="Oval 48"/>
            <p:cNvSpPr/>
            <p:nvPr/>
          </p:nvSpPr>
          <p:spPr>
            <a:xfrm>
              <a:off x="313184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0" name="Oval 49"/>
            <p:cNvSpPr/>
            <p:nvPr/>
          </p:nvSpPr>
          <p:spPr>
            <a:xfrm>
              <a:off x="349188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1" name="Oval 50"/>
            <p:cNvSpPr/>
            <p:nvPr/>
          </p:nvSpPr>
          <p:spPr>
            <a:xfrm>
              <a:off x="363589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Oval 51"/>
            <p:cNvSpPr/>
            <p:nvPr/>
          </p:nvSpPr>
          <p:spPr>
            <a:xfrm>
              <a:off x="3275856"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3" name="Oval 52"/>
            <p:cNvSpPr/>
            <p:nvPr/>
          </p:nvSpPr>
          <p:spPr>
            <a:xfrm>
              <a:off x="3563888"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4" name="Oval 53"/>
            <p:cNvSpPr/>
            <p:nvPr/>
          </p:nvSpPr>
          <p:spPr>
            <a:xfrm>
              <a:off x="305983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5" name="Oval 54"/>
            <p:cNvSpPr/>
            <p:nvPr/>
          </p:nvSpPr>
          <p:spPr>
            <a:xfrm>
              <a:off x="298782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6" name="Oval 55"/>
            <p:cNvSpPr/>
            <p:nvPr/>
          </p:nvSpPr>
          <p:spPr>
            <a:xfrm>
              <a:off x="3203848"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7" name="Oval 56"/>
            <p:cNvSpPr/>
            <p:nvPr/>
          </p:nvSpPr>
          <p:spPr>
            <a:xfrm>
              <a:off x="327585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8" name="Oval 57"/>
            <p:cNvSpPr/>
            <p:nvPr/>
          </p:nvSpPr>
          <p:spPr>
            <a:xfrm>
              <a:off x="320384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9" name="Oval 58"/>
            <p:cNvSpPr/>
            <p:nvPr/>
          </p:nvSpPr>
          <p:spPr>
            <a:xfrm>
              <a:off x="341987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0" name="Oval 59"/>
            <p:cNvSpPr/>
            <p:nvPr/>
          </p:nvSpPr>
          <p:spPr>
            <a:xfrm>
              <a:off x="3275856"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1" name="Oval 60"/>
            <p:cNvSpPr/>
            <p:nvPr/>
          </p:nvSpPr>
          <p:spPr>
            <a:xfrm>
              <a:off x="3491880" y="17728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2" name="Oval 61"/>
            <p:cNvSpPr/>
            <p:nvPr/>
          </p:nvSpPr>
          <p:spPr>
            <a:xfrm>
              <a:off x="3502154" y="150920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3" name="Oval 62"/>
            <p:cNvSpPr/>
            <p:nvPr/>
          </p:nvSpPr>
          <p:spPr>
            <a:xfrm>
              <a:off x="2987824" y="15400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4" name="Oval 63"/>
            <p:cNvSpPr/>
            <p:nvPr/>
          </p:nvSpPr>
          <p:spPr>
            <a:xfrm>
              <a:off x="3419872"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5" name="Oval 64"/>
            <p:cNvSpPr/>
            <p:nvPr/>
          </p:nvSpPr>
          <p:spPr>
            <a:xfrm>
              <a:off x="3707904" y="16204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Oval 65"/>
            <p:cNvSpPr/>
            <p:nvPr/>
          </p:nvSpPr>
          <p:spPr>
            <a:xfrm>
              <a:off x="3059832"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8" name="Oval 67"/>
            <p:cNvSpPr/>
            <p:nvPr/>
          </p:nvSpPr>
          <p:spPr>
            <a:xfrm>
              <a:off x="294672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9" name="Oval 68"/>
            <p:cNvSpPr/>
            <p:nvPr/>
          </p:nvSpPr>
          <p:spPr>
            <a:xfrm>
              <a:off x="2967366"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0" name="Rectangle 69"/>
            <p:cNvSpPr/>
            <p:nvPr/>
          </p:nvSpPr>
          <p:spPr>
            <a:xfrm>
              <a:off x="5220072" y="1052736"/>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1" name="Oval 70"/>
            <p:cNvSpPr/>
            <p:nvPr/>
          </p:nvSpPr>
          <p:spPr>
            <a:xfrm>
              <a:off x="529208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p:cNvSpPr/>
            <p:nvPr/>
          </p:nvSpPr>
          <p:spPr>
            <a:xfrm>
              <a:off x="522007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p:cNvSpPr/>
            <p:nvPr/>
          </p:nvSpPr>
          <p:spPr>
            <a:xfrm>
              <a:off x="543609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4" name="Oval 73"/>
            <p:cNvSpPr/>
            <p:nvPr/>
          </p:nvSpPr>
          <p:spPr>
            <a:xfrm>
              <a:off x="5796136"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5" name="Oval 74"/>
            <p:cNvSpPr/>
            <p:nvPr/>
          </p:nvSpPr>
          <p:spPr>
            <a:xfrm>
              <a:off x="5652120"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Oval 75"/>
            <p:cNvSpPr/>
            <p:nvPr/>
          </p:nvSpPr>
          <p:spPr>
            <a:xfrm>
              <a:off x="5508104"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7" name="Oval 76"/>
            <p:cNvSpPr/>
            <p:nvPr/>
          </p:nvSpPr>
          <p:spPr>
            <a:xfrm>
              <a:off x="558011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8" name="Oval 77"/>
            <p:cNvSpPr/>
            <p:nvPr/>
          </p:nvSpPr>
          <p:spPr>
            <a:xfrm>
              <a:off x="5508104"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p:cNvSpPr/>
            <p:nvPr/>
          </p:nvSpPr>
          <p:spPr>
            <a:xfrm>
              <a:off x="579613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0" name="Oval 79"/>
            <p:cNvSpPr/>
            <p:nvPr/>
          </p:nvSpPr>
          <p:spPr>
            <a:xfrm>
              <a:off x="6001886" y="13613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1" name="Oval 80"/>
            <p:cNvSpPr/>
            <p:nvPr/>
          </p:nvSpPr>
          <p:spPr>
            <a:xfrm>
              <a:off x="5436096" y="13407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2" name="Oval 81"/>
            <p:cNvSpPr/>
            <p:nvPr/>
          </p:nvSpPr>
          <p:spPr>
            <a:xfrm>
              <a:off x="5436096"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3" name="Oval 82"/>
            <p:cNvSpPr/>
            <p:nvPr/>
          </p:nvSpPr>
          <p:spPr>
            <a:xfrm>
              <a:off x="5734402" y="13819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4" name="Oval 83"/>
            <p:cNvSpPr/>
            <p:nvPr/>
          </p:nvSpPr>
          <p:spPr>
            <a:xfrm>
              <a:off x="5220072"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5" name="Oval 84"/>
            <p:cNvSpPr/>
            <p:nvPr/>
          </p:nvSpPr>
          <p:spPr>
            <a:xfrm>
              <a:off x="543609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6" name="Oval 85"/>
            <p:cNvSpPr/>
            <p:nvPr/>
          </p:nvSpPr>
          <p:spPr>
            <a:xfrm>
              <a:off x="565212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7" name="Oval 86"/>
            <p:cNvSpPr/>
            <p:nvPr/>
          </p:nvSpPr>
          <p:spPr>
            <a:xfrm>
              <a:off x="6084168"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8" name="Oval 87"/>
            <p:cNvSpPr/>
            <p:nvPr/>
          </p:nvSpPr>
          <p:spPr>
            <a:xfrm>
              <a:off x="601216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9" name="Oval 88"/>
            <p:cNvSpPr/>
            <p:nvPr/>
          </p:nvSpPr>
          <p:spPr>
            <a:xfrm>
              <a:off x="5940152" y="1493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0" name="Oval 89"/>
            <p:cNvSpPr/>
            <p:nvPr/>
          </p:nvSpPr>
          <p:spPr>
            <a:xfrm>
              <a:off x="5796136" y="1501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1" name="Oval 90"/>
            <p:cNvSpPr/>
            <p:nvPr/>
          </p:nvSpPr>
          <p:spPr>
            <a:xfrm>
              <a:off x="5744676" y="16455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2" name="Oval 91"/>
            <p:cNvSpPr/>
            <p:nvPr/>
          </p:nvSpPr>
          <p:spPr>
            <a:xfrm>
              <a:off x="5940152" y="17812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3" name="Oval 92"/>
            <p:cNvSpPr/>
            <p:nvPr/>
          </p:nvSpPr>
          <p:spPr>
            <a:xfrm>
              <a:off x="5580112"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4" name="Oval 93"/>
            <p:cNvSpPr/>
            <p:nvPr/>
          </p:nvSpPr>
          <p:spPr>
            <a:xfrm>
              <a:off x="5508104"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5" name="Oval 94"/>
            <p:cNvSpPr/>
            <p:nvPr/>
          </p:nvSpPr>
          <p:spPr>
            <a:xfrm>
              <a:off x="5436096"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6" name="Oval 95"/>
            <p:cNvSpPr/>
            <p:nvPr/>
          </p:nvSpPr>
          <p:spPr>
            <a:xfrm>
              <a:off x="5292080" y="1565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7" name="Oval 96"/>
            <p:cNvSpPr/>
            <p:nvPr/>
          </p:nvSpPr>
          <p:spPr>
            <a:xfrm>
              <a:off x="5292080"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8" name="Oval 97"/>
            <p:cNvSpPr/>
            <p:nvPr/>
          </p:nvSpPr>
          <p:spPr>
            <a:xfrm>
              <a:off x="5724128"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9" name="Oval 98"/>
            <p:cNvSpPr/>
            <p:nvPr/>
          </p:nvSpPr>
          <p:spPr>
            <a:xfrm>
              <a:off x="6073894" y="10732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0" name="Oval 99"/>
            <p:cNvSpPr/>
            <p:nvPr/>
          </p:nvSpPr>
          <p:spPr>
            <a:xfrm>
              <a:off x="5929878"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1" name="Oval 100"/>
            <p:cNvSpPr/>
            <p:nvPr/>
          </p:nvSpPr>
          <p:spPr>
            <a:xfrm>
              <a:off x="6073894" y="12893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2" name="Oval 101"/>
            <p:cNvSpPr/>
            <p:nvPr/>
          </p:nvSpPr>
          <p:spPr>
            <a:xfrm>
              <a:off x="6001886" y="11452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3" name="Oval 102"/>
            <p:cNvSpPr/>
            <p:nvPr/>
          </p:nvSpPr>
          <p:spPr>
            <a:xfrm>
              <a:off x="6372200" y="13491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4" name="Oval 103"/>
            <p:cNvSpPr/>
            <p:nvPr/>
          </p:nvSpPr>
          <p:spPr>
            <a:xfrm>
              <a:off x="6300192"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5" name="Oval 104"/>
            <p:cNvSpPr/>
            <p:nvPr/>
          </p:nvSpPr>
          <p:spPr>
            <a:xfrm>
              <a:off x="6516216"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6" name="Oval 105"/>
            <p:cNvSpPr/>
            <p:nvPr/>
          </p:nvSpPr>
          <p:spPr>
            <a:xfrm>
              <a:off x="6876256" y="1205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7" name="Oval 106"/>
            <p:cNvSpPr/>
            <p:nvPr/>
          </p:nvSpPr>
          <p:spPr>
            <a:xfrm>
              <a:off x="6732240"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8" name="Oval 107"/>
            <p:cNvSpPr/>
            <p:nvPr/>
          </p:nvSpPr>
          <p:spPr>
            <a:xfrm>
              <a:off x="6588224" y="12687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9" name="Oval 108"/>
            <p:cNvSpPr/>
            <p:nvPr/>
          </p:nvSpPr>
          <p:spPr>
            <a:xfrm>
              <a:off x="694826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0" name="Oval 109"/>
            <p:cNvSpPr/>
            <p:nvPr/>
          </p:nvSpPr>
          <p:spPr>
            <a:xfrm>
              <a:off x="6557402" y="15567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1" name="Oval 110"/>
            <p:cNvSpPr/>
            <p:nvPr/>
          </p:nvSpPr>
          <p:spPr>
            <a:xfrm>
              <a:off x="687625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2" name="Oval 111"/>
            <p:cNvSpPr/>
            <p:nvPr/>
          </p:nvSpPr>
          <p:spPr>
            <a:xfrm>
              <a:off x="6372200" y="14847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Oval 112"/>
            <p:cNvSpPr/>
            <p:nvPr/>
          </p:nvSpPr>
          <p:spPr>
            <a:xfrm>
              <a:off x="6516216" y="1421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4" name="Oval 113"/>
            <p:cNvSpPr/>
            <p:nvPr/>
          </p:nvSpPr>
          <p:spPr>
            <a:xfrm>
              <a:off x="6814522" y="153435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5" name="Oval 114"/>
            <p:cNvSpPr/>
            <p:nvPr/>
          </p:nvSpPr>
          <p:spPr>
            <a:xfrm>
              <a:off x="6372200" y="1637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6" name="Oval 115"/>
            <p:cNvSpPr/>
            <p:nvPr/>
          </p:nvSpPr>
          <p:spPr>
            <a:xfrm>
              <a:off x="6732240"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7" name="Oval 116"/>
            <p:cNvSpPr/>
            <p:nvPr/>
          </p:nvSpPr>
          <p:spPr>
            <a:xfrm>
              <a:off x="6876256" y="16288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8" name="Oval 117"/>
            <p:cNvSpPr/>
            <p:nvPr/>
          </p:nvSpPr>
          <p:spPr>
            <a:xfrm>
              <a:off x="6516216" y="1709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9" name="Oval 118"/>
            <p:cNvSpPr/>
            <p:nvPr/>
          </p:nvSpPr>
          <p:spPr>
            <a:xfrm>
              <a:off x="6804248" y="12771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0" name="Oval 119"/>
            <p:cNvSpPr/>
            <p:nvPr/>
          </p:nvSpPr>
          <p:spPr>
            <a:xfrm>
              <a:off x="630019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1" name="Oval 120"/>
            <p:cNvSpPr/>
            <p:nvPr/>
          </p:nvSpPr>
          <p:spPr>
            <a:xfrm>
              <a:off x="6228184"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2" name="Oval 121"/>
            <p:cNvSpPr/>
            <p:nvPr/>
          </p:nvSpPr>
          <p:spPr>
            <a:xfrm>
              <a:off x="6444208" y="10527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3" name="Oval 122"/>
            <p:cNvSpPr/>
            <p:nvPr/>
          </p:nvSpPr>
          <p:spPr>
            <a:xfrm>
              <a:off x="6516216"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4" name="Oval 123"/>
            <p:cNvSpPr/>
            <p:nvPr/>
          </p:nvSpPr>
          <p:spPr>
            <a:xfrm>
              <a:off x="644420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5" name="Oval 124"/>
            <p:cNvSpPr/>
            <p:nvPr/>
          </p:nvSpPr>
          <p:spPr>
            <a:xfrm>
              <a:off x="6660232" y="11247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6" name="Oval 125"/>
            <p:cNvSpPr/>
            <p:nvPr/>
          </p:nvSpPr>
          <p:spPr>
            <a:xfrm>
              <a:off x="6516216"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7" name="Oval 126"/>
            <p:cNvSpPr/>
            <p:nvPr/>
          </p:nvSpPr>
          <p:spPr>
            <a:xfrm>
              <a:off x="6732240" y="17728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8" name="Oval 127"/>
            <p:cNvSpPr/>
            <p:nvPr/>
          </p:nvSpPr>
          <p:spPr>
            <a:xfrm>
              <a:off x="6742514" y="150920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9" name="Oval 128"/>
            <p:cNvSpPr/>
            <p:nvPr/>
          </p:nvSpPr>
          <p:spPr>
            <a:xfrm>
              <a:off x="6228184" y="154002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0" name="Oval 129"/>
            <p:cNvSpPr/>
            <p:nvPr/>
          </p:nvSpPr>
          <p:spPr>
            <a:xfrm>
              <a:off x="6660232" y="161203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1" name="Oval 130"/>
            <p:cNvSpPr/>
            <p:nvPr/>
          </p:nvSpPr>
          <p:spPr>
            <a:xfrm>
              <a:off x="6948264" y="162041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2" name="Oval 131"/>
            <p:cNvSpPr/>
            <p:nvPr/>
          </p:nvSpPr>
          <p:spPr>
            <a:xfrm>
              <a:off x="6300192" y="17008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3" name="Oval 132"/>
            <p:cNvSpPr/>
            <p:nvPr/>
          </p:nvSpPr>
          <p:spPr>
            <a:xfrm>
              <a:off x="6187088" y="11967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4" name="Oval 133"/>
            <p:cNvSpPr/>
            <p:nvPr/>
          </p:nvSpPr>
          <p:spPr>
            <a:xfrm>
              <a:off x="6207726" y="14127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36" name="Straight Connector 135"/>
            <p:cNvCxnSpPr>
              <a:stCxn id="70" idx="0"/>
              <a:endCxn id="70" idx="2"/>
            </p:cNvCxnSpPr>
            <p:nvPr/>
          </p:nvCxnSpPr>
          <p:spPr>
            <a:xfrm>
              <a:off x="6156176" y="1052736"/>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2555776" y="1916832"/>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138" name="TextBox 137"/>
            <p:cNvSpPr txBox="1"/>
            <p:nvPr/>
          </p:nvSpPr>
          <p:spPr>
            <a:xfrm>
              <a:off x="5292080" y="198884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139" name="TextBox 138"/>
            <p:cNvSpPr txBox="1"/>
            <p:nvPr/>
          </p:nvSpPr>
          <p:spPr>
            <a:xfrm>
              <a:off x="6417349" y="1988840"/>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graphicFrame>
        <p:nvGraphicFramePr>
          <p:cNvPr id="1027" name="Object 11"/>
          <p:cNvGraphicFramePr>
            <a:graphicFrameLocks noChangeAspect="1"/>
          </p:cNvGraphicFramePr>
          <p:nvPr/>
        </p:nvGraphicFramePr>
        <p:xfrm>
          <a:off x="4283968" y="2420888"/>
          <a:ext cx="4680520" cy="378264"/>
        </p:xfrm>
        <a:graphic>
          <a:graphicData uri="http://schemas.openxmlformats.org/presentationml/2006/ole">
            <p:oleObj spid="_x0000_s1027" name="Equation" r:id="rId5" imgW="3136680" imgH="253800" progId="Equation.DSMT4">
              <p:embed/>
            </p:oleObj>
          </a:graphicData>
        </a:graphic>
      </p:graphicFrame>
      <p:graphicFrame>
        <p:nvGraphicFramePr>
          <p:cNvPr id="1028" name="Object 11"/>
          <p:cNvGraphicFramePr>
            <a:graphicFrameLocks noChangeAspect="1"/>
          </p:cNvGraphicFramePr>
          <p:nvPr/>
        </p:nvGraphicFramePr>
        <p:xfrm>
          <a:off x="1603375" y="2420938"/>
          <a:ext cx="1952625" cy="301625"/>
        </p:xfrm>
        <a:graphic>
          <a:graphicData uri="http://schemas.openxmlformats.org/presentationml/2006/ole">
            <p:oleObj spid="_x0000_s1028" name="Equation" r:id="rId6" imgW="1307880" imgH="203040" progId="Equation.DSMT4">
              <p:embed/>
            </p:oleObj>
          </a:graphicData>
        </a:graphic>
      </p:graphicFrame>
      <p:graphicFrame>
        <p:nvGraphicFramePr>
          <p:cNvPr id="1029" name="Object 7"/>
          <p:cNvGraphicFramePr>
            <a:graphicFrameLocks noChangeAspect="1"/>
          </p:cNvGraphicFramePr>
          <p:nvPr/>
        </p:nvGraphicFramePr>
        <p:xfrm>
          <a:off x="3347865" y="3212976"/>
          <a:ext cx="2592288" cy="414766"/>
        </p:xfrm>
        <a:graphic>
          <a:graphicData uri="http://schemas.openxmlformats.org/presentationml/2006/ole">
            <p:oleObj spid="_x0000_s1029" name="Equation" r:id="rId7" imgW="1511280" imgH="241200" progId="Equation.DSMT4">
              <p:embed/>
            </p:oleObj>
          </a:graphicData>
        </a:graphic>
      </p:graphicFrame>
      <p:grpSp>
        <p:nvGrpSpPr>
          <p:cNvPr id="278" name="Group 277"/>
          <p:cNvGrpSpPr/>
          <p:nvPr/>
        </p:nvGrpSpPr>
        <p:grpSpPr>
          <a:xfrm>
            <a:off x="2051720" y="4427820"/>
            <a:ext cx="5048944" cy="1242720"/>
            <a:chOff x="2051720" y="4427820"/>
            <a:chExt cx="5048944" cy="1242720"/>
          </a:xfrm>
        </p:grpSpPr>
        <p:sp>
          <p:nvSpPr>
            <p:cNvPr id="143" name="Rectangle 142"/>
            <p:cNvSpPr/>
            <p:nvPr/>
          </p:nvSpPr>
          <p:spPr>
            <a:xfrm>
              <a:off x="5228456" y="4437112"/>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4" name="Oval 143"/>
            <p:cNvSpPr/>
            <p:nvPr/>
          </p:nvSpPr>
          <p:spPr>
            <a:xfrm>
              <a:off x="5300464" y="45811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5" name="Oval 144"/>
            <p:cNvSpPr/>
            <p:nvPr/>
          </p:nvSpPr>
          <p:spPr>
            <a:xfrm>
              <a:off x="5228456" y="45091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6" name="Oval 145"/>
            <p:cNvSpPr/>
            <p:nvPr/>
          </p:nvSpPr>
          <p:spPr>
            <a:xfrm>
              <a:off x="5444480" y="45091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7" name="Oval 146"/>
            <p:cNvSpPr/>
            <p:nvPr/>
          </p:nvSpPr>
          <p:spPr>
            <a:xfrm>
              <a:off x="5804520" y="44371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8" name="Oval 147"/>
            <p:cNvSpPr/>
            <p:nvPr/>
          </p:nvSpPr>
          <p:spPr>
            <a:xfrm>
              <a:off x="5660504" y="4653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49" name="Oval 148"/>
            <p:cNvSpPr/>
            <p:nvPr/>
          </p:nvSpPr>
          <p:spPr>
            <a:xfrm>
              <a:off x="5516488" y="45811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0" name="Oval 149"/>
            <p:cNvSpPr/>
            <p:nvPr/>
          </p:nvSpPr>
          <p:spPr>
            <a:xfrm>
              <a:off x="5588496" y="479715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1" name="Oval 150"/>
            <p:cNvSpPr/>
            <p:nvPr/>
          </p:nvSpPr>
          <p:spPr>
            <a:xfrm>
              <a:off x="5516488" y="48691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2" name="Oval 151"/>
            <p:cNvSpPr/>
            <p:nvPr/>
          </p:nvSpPr>
          <p:spPr>
            <a:xfrm>
              <a:off x="5804520" y="465313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3" name="Oval 152"/>
            <p:cNvSpPr/>
            <p:nvPr/>
          </p:nvSpPr>
          <p:spPr>
            <a:xfrm>
              <a:off x="6010270" y="474569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4" name="Oval 153"/>
            <p:cNvSpPr/>
            <p:nvPr/>
          </p:nvSpPr>
          <p:spPr>
            <a:xfrm>
              <a:off x="5444480" y="472514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5" name="Oval 154"/>
            <p:cNvSpPr/>
            <p:nvPr/>
          </p:nvSpPr>
          <p:spPr>
            <a:xfrm>
              <a:off x="5444480" y="4653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6" name="Oval 155"/>
            <p:cNvSpPr/>
            <p:nvPr/>
          </p:nvSpPr>
          <p:spPr>
            <a:xfrm>
              <a:off x="5742786" y="476633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7" name="Oval 156"/>
            <p:cNvSpPr/>
            <p:nvPr/>
          </p:nvSpPr>
          <p:spPr>
            <a:xfrm>
              <a:off x="5228456" y="47971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8" name="Oval 157"/>
            <p:cNvSpPr/>
            <p:nvPr/>
          </p:nvSpPr>
          <p:spPr>
            <a:xfrm>
              <a:off x="544448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9" name="Oval 158"/>
            <p:cNvSpPr/>
            <p:nvPr/>
          </p:nvSpPr>
          <p:spPr>
            <a:xfrm>
              <a:off x="5660504" y="48691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0" name="Oval 159"/>
            <p:cNvSpPr/>
            <p:nvPr/>
          </p:nvSpPr>
          <p:spPr>
            <a:xfrm>
              <a:off x="6092552" y="4949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1" name="Oval 160"/>
            <p:cNvSpPr/>
            <p:nvPr/>
          </p:nvSpPr>
          <p:spPr>
            <a:xfrm>
              <a:off x="6020544" y="50215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2" name="Oval 161"/>
            <p:cNvSpPr/>
            <p:nvPr/>
          </p:nvSpPr>
          <p:spPr>
            <a:xfrm>
              <a:off x="5948536" y="48775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3" name="Oval 162"/>
            <p:cNvSpPr/>
            <p:nvPr/>
          </p:nvSpPr>
          <p:spPr>
            <a:xfrm>
              <a:off x="5804520" y="48859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4" name="Oval 163"/>
            <p:cNvSpPr/>
            <p:nvPr/>
          </p:nvSpPr>
          <p:spPr>
            <a:xfrm>
              <a:off x="5753060" y="50299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5" name="Oval 164"/>
            <p:cNvSpPr/>
            <p:nvPr/>
          </p:nvSpPr>
          <p:spPr>
            <a:xfrm>
              <a:off x="5948536" y="51655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6" name="Oval 165"/>
            <p:cNvSpPr/>
            <p:nvPr/>
          </p:nvSpPr>
          <p:spPr>
            <a:xfrm>
              <a:off x="5588496" y="501317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7" name="Oval 166"/>
            <p:cNvSpPr/>
            <p:nvPr/>
          </p:nvSpPr>
          <p:spPr>
            <a:xfrm>
              <a:off x="5516488"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8" name="Oval 167"/>
            <p:cNvSpPr/>
            <p:nvPr/>
          </p:nvSpPr>
          <p:spPr>
            <a:xfrm>
              <a:off x="5444480" y="49411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9" name="Oval 168"/>
            <p:cNvSpPr/>
            <p:nvPr/>
          </p:nvSpPr>
          <p:spPr>
            <a:xfrm>
              <a:off x="5300464" y="49495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0" name="Oval 169"/>
            <p:cNvSpPr/>
            <p:nvPr/>
          </p:nvSpPr>
          <p:spPr>
            <a:xfrm>
              <a:off x="5300464" y="509356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1" name="Oval 170"/>
            <p:cNvSpPr/>
            <p:nvPr/>
          </p:nvSpPr>
          <p:spPr>
            <a:xfrm>
              <a:off x="5732512" y="45091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2" name="Oval 171"/>
            <p:cNvSpPr/>
            <p:nvPr/>
          </p:nvSpPr>
          <p:spPr>
            <a:xfrm>
              <a:off x="6082278" y="44576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3" name="Oval 172"/>
            <p:cNvSpPr/>
            <p:nvPr/>
          </p:nvSpPr>
          <p:spPr>
            <a:xfrm>
              <a:off x="5938262" y="46736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4" name="Oval 173"/>
            <p:cNvSpPr/>
            <p:nvPr/>
          </p:nvSpPr>
          <p:spPr>
            <a:xfrm>
              <a:off x="6082278" y="46736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5" name="Oval 174"/>
            <p:cNvSpPr/>
            <p:nvPr/>
          </p:nvSpPr>
          <p:spPr>
            <a:xfrm>
              <a:off x="6010270" y="45296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6" name="Oval 175"/>
            <p:cNvSpPr/>
            <p:nvPr/>
          </p:nvSpPr>
          <p:spPr>
            <a:xfrm>
              <a:off x="6380584" y="47335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7" name="Oval 176"/>
            <p:cNvSpPr/>
            <p:nvPr/>
          </p:nvSpPr>
          <p:spPr>
            <a:xfrm>
              <a:off x="6308576" y="46615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8" name="Oval 177"/>
            <p:cNvSpPr/>
            <p:nvPr/>
          </p:nvSpPr>
          <p:spPr>
            <a:xfrm>
              <a:off x="6524600" y="46615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9" name="Oval 178"/>
            <p:cNvSpPr/>
            <p:nvPr/>
          </p:nvSpPr>
          <p:spPr>
            <a:xfrm>
              <a:off x="6884640" y="45895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0" name="Oval 179"/>
            <p:cNvSpPr/>
            <p:nvPr/>
          </p:nvSpPr>
          <p:spPr>
            <a:xfrm>
              <a:off x="6740624" y="48055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1" name="Oval 180"/>
            <p:cNvSpPr/>
            <p:nvPr/>
          </p:nvSpPr>
          <p:spPr>
            <a:xfrm>
              <a:off x="6596608" y="46531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2" name="Oval 181"/>
            <p:cNvSpPr/>
            <p:nvPr/>
          </p:nvSpPr>
          <p:spPr>
            <a:xfrm>
              <a:off x="6956648" y="44371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3" name="Oval 182"/>
            <p:cNvSpPr/>
            <p:nvPr/>
          </p:nvSpPr>
          <p:spPr>
            <a:xfrm>
              <a:off x="6565786" y="494116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4" name="Oval 183"/>
            <p:cNvSpPr/>
            <p:nvPr/>
          </p:nvSpPr>
          <p:spPr>
            <a:xfrm>
              <a:off x="6884640" y="48055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5" name="Oval 184"/>
            <p:cNvSpPr/>
            <p:nvPr/>
          </p:nvSpPr>
          <p:spPr>
            <a:xfrm>
              <a:off x="6380584" y="48691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6" name="Oval 185"/>
            <p:cNvSpPr/>
            <p:nvPr/>
          </p:nvSpPr>
          <p:spPr>
            <a:xfrm>
              <a:off x="6524600" y="48055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7" name="Oval 186"/>
            <p:cNvSpPr/>
            <p:nvPr/>
          </p:nvSpPr>
          <p:spPr>
            <a:xfrm>
              <a:off x="6822906" y="491873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8" name="Oval 187"/>
            <p:cNvSpPr/>
            <p:nvPr/>
          </p:nvSpPr>
          <p:spPr>
            <a:xfrm>
              <a:off x="6380584" y="50215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9" name="Oval 188"/>
            <p:cNvSpPr/>
            <p:nvPr/>
          </p:nvSpPr>
          <p:spPr>
            <a:xfrm>
              <a:off x="6740624" y="45811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0" name="Oval 189"/>
            <p:cNvSpPr/>
            <p:nvPr/>
          </p:nvSpPr>
          <p:spPr>
            <a:xfrm>
              <a:off x="6884640" y="50131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1" name="Oval 190"/>
            <p:cNvSpPr/>
            <p:nvPr/>
          </p:nvSpPr>
          <p:spPr>
            <a:xfrm>
              <a:off x="6524600" y="509356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2" name="Oval 191"/>
            <p:cNvSpPr/>
            <p:nvPr/>
          </p:nvSpPr>
          <p:spPr>
            <a:xfrm>
              <a:off x="6812632" y="46615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3" name="Oval 192"/>
            <p:cNvSpPr/>
            <p:nvPr/>
          </p:nvSpPr>
          <p:spPr>
            <a:xfrm>
              <a:off x="6308576" y="45091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4" name="Oval 193"/>
            <p:cNvSpPr/>
            <p:nvPr/>
          </p:nvSpPr>
          <p:spPr>
            <a:xfrm>
              <a:off x="6236568" y="44371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5" name="Oval 194"/>
            <p:cNvSpPr/>
            <p:nvPr/>
          </p:nvSpPr>
          <p:spPr>
            <a:xfrm>
              <a:off x="6452592" y="443711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6" name="Oval 195"/>
            <p:cNvSpPr/>
            <p:nvPr/>
          </p:nvSpPr>
          <p:spPr>
            <a:xfrm>
              <a:off x="6524600" y="45091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7" name="Oval 196"/>
            <p:cNvSpPr/>
            <p:nvPr/>
          </p:nvSpPr>
          <p:spPr>
            <a:xfrm>
              <a:off x="6452592" y="45811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8" name="Oval 197"/>
            <p:cNvSpPr/>
            <p:nvPr/>
          </p:nvSpPr>
          <p:spPr>
            <a:xfrm>
              <a:off x="6668616" y="45091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9" name="Oval 198"/>
            <p:cNvSpPr/>
            <p:nvPr/>
          </p:nvSpPr>
          <p:spPr>
            <a:xfrm>
              <a:off x="6524600" y="49964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0" name="Oval 199"/>
            <p:cNvSpPr/>
            <p:nvPr/>
          </p:nvSpPr>
          <p:spPr>
            <a:xfrm>
              <a:off x="6740624" y="51571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1" name="Oval 200"/>
            <p:cNvSpPr/>
            <p:nvPr/>
          </p:nvSpPr>
          <p:spPr>
            <a:xfrm>
              <a:off x="6750898" y="489357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2" name="Oval 201"/>
            <p:cNvSpPr/>
            <p:nvPr/>
          </p:nvSpPr>
          <p:spPr>
            <a:xfrm>
              <a:off x="6236568" y="49244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3" name="Oval 202"/>
            <p:cNvSpPr/>
            <p:nvPr/>
          </p:nvSpPr>
          <p:spPr>
            <a:xfrm>
              <a:off x="6668616" y="499640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4" name="Oval 203"/>
            <p:cNvSpPr/>
            <p:nvPr/>
          </p:nvSpPr>
          <p:spPr>
            <a:xfrm>
              <a:off x="6956648" y="500479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5" name="Oval 204"/>
            <p:cNvSpPr/>
            <p:nvPr/>
          </p:nvSpPr>
          <p:spPr>
            <a:xfrm>
              <a:off x="6308576" y="50851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6" name="Oval 205"/>
            <p:cNvSpPr/>
            <p:nvPr/>
          </p:nvSpPr>
          <p:spPr>
            <a:xfrm>
              <a:off x="6195472" y="45811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7" name="Oval 206"/>
            <p:cNvSpPr/>
            <p:nvPr/>
          </p:nvSpPr>
          <p:spPr>
            <a:xfrm>
              <a:off x="6216110" y="479715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8" name="Rectangle 207"/>
            <p:cNvSpPr/>
            <p:nvPr/>
          </p:nvSpPr>
          <p:spPr>
            <a:xfrm>
              <a:off x="2051720" y="4427820"/>
              <a:ext cx="1872208" cy="7920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09" name="Oval 208"/>
            <p:cNvSpPr/>
            <p:nvPr/>
          </p:nvSpPr>
          <p:spPr>
            <a:xfrm>
              <a:off x="2123728" y="45718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0" name="Oval 209"/>
            <p:cNvSpPr/>
            <p:nvPr/>
          </p:nvSpPr>
          <p:spPr>
            <a:xfrm>
              <a:off x="2051720" y="44998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1" name="Oval 210"/>
            <p:cNvSpPr/>
            <p:nvPr/>
          </p:nvSpPr>
          <p:spPr>
            <a:xfrm>
              <a:off x="2267744" y="44998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2" name="Oval 211"/>
            <p:cNvSpPr/>
            <p:nvPr/>
          </p:nvSpPr>
          <p:spPr>
            <a:xfrm>
              <a:off x="2627784" y="442782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3" name="Oval 212"/>
            <p:cNvSpPr/>
            <p:nvPr/>
          </p:nvSpPr>
          <p:spPr>
            <a:xfrm>
              <a:off x="2483768" y="46438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4" name="Oval 213"/>
            <p:cNvSpPr/>
            <p:nvPr/>
          </p:nvSpPr>
          <p:spPr>
            <a:xfrm>
              <a:off x="2339752" y="45718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5" name="Oval 214"/>
            <p:cNvSpPr/>
            <p:nvPr/>
          </p:nvSpPr>
          <p:spPr>
            <a:xfrm>
              <a:off x="2411760" y="47878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6" name="Oval 215"/>
            <p:cNvSpPr/>
            <p:nvPr/>
          </p:nvSpPr>
          <p:spPr>
            <a:xfrm>
              <a:off x="2339752" y="48598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7" name="Oval 216"/>
            <p:cNvSpPr/>
            <p:nvPr/>
          </p:nvSpPr>
          <p:spPr>
            <a:xfrm>
              <a:off x="2627784" y="46438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8" name="Oval 217"/>
            <p:cNvSpPr/>
            <p:nvPr/>
          </p:nvSpPr>
          <p:spPr>
            <a:xfrm>
              <a:off x="2833534" y="473640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19" name="Oval 218"/>
            <p:cNvSpPr/>
            <p:nvPr/>
          </p:nvSpPr>
          <p:spPr>
            <a:xfrm>
              <a:off x="2267744" y="47158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0" name="Oval 219"/>
            <p:cNvSpPr/>
            <p:nvPr/>
          </p:nvSpPr>
          <p:spPr>
            <a:xfrm>
              <a:off x="2267744" y="464384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1" name="Oval 220"/>
            <p:cNvSpPr/>
            <p:nvPr/>
          </p:nvSpPr>
          <p:spPr>
            <a:xfrm>
              <a:off x="2566050" y="475703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2" name="Oval 221"/>
            <p:cNvSpPr/>
            <p:nvPr/>
          </p:nvSpPr>
          <p:spPr>
            <a:xfrm>
              <a:off x="2051720" y="47878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3" name="Oval 222"/>
            <p:cNvSpPr/>
            <p:nvPr/>
          </p:nvSpPr>
          <p:spPr>
            <a:xfrm>
              <a:off x="2267744" y="50038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4" name="Oval 223"/>
            <p:cNvSpPr/>
            <p:nvPr/>
          </p:nvSpPr>
          <p:spPr>
            <a:xfrm>
              <a:off x="2483768" y="48598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5" name="Oval 224"/>
            <p:cNvSpPr/>
            <p:nvPr/>
          </p:nvSpPr>
          <p:spPr>
            <a:xfrm>
              <a:off x="2915816" y="49402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6" name="Oval 225"/>
            <p:cNvSpPr/>
            <p:nvPr/>
          </p:nvSpPr>
          <p:spPr>
            <a:xfrm>
              <a:off x="2843808" y="50122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7" name="Oval 226"/>
            <p:cNvSpPr/>
            <p:nvPr/>
          </p:nvSpPr>
          <p:spPr>
            <a:xfrm>
              <a:off x="2771800" y="48682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8" name="Oval 227"/>
            <p:cNvSpPr/>
            <p:nvPr/>
          </p:nvSpPr>
          <p:spPr>
            <a:xfrm>
              <a:off x="2627784" y="487663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9" name="Oval 228"/>
            <p:cNvSpPr/>
            <p:nvPr/>
          </p:nvSpPr>
          <p:spPr>
            <a:xfrm>
              <a:off x="2576324" y="502065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0" name="Oval 229"/>
            <p:cNvSpPr/>
            <p:nvPr/>
          </p:nvSpPr>
          <p:spPr>
            <a:xfrm>
              <a:off x="2771800" y="51562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1" name="Oval 230"/>
            <p:cNvSpPr/>
            <p:nvPr/>
          </p:nvSpPr>
          <p:spPr>
            <a:xfrm>
              <a:off x="2411760" y="5003884"/>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2" name="Oval 231"/>
            <p:cNvSpPr/>
            <p:nvPr/>
          </p:nvSpPr>
          <p:spPr>
            <a:xfrm>
              <a:off x="2339752" y="50758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3" name="Oval 232"/>
            <p:cNvSpPr/>
            <p:nvPr/>
          </p:nvSpPr>
          <p:spPr>
            <a:xfrm>
              <a:off x="2267744" y="49318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4" name="Oval 233"/>
            <p:cNvSpPr/>
            <p:nvPr/>
          </p:nvSpPr>
          <p:spPr>
            <a:xfrm>
              <a:off x="2123728" y="4940260"/>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5" name="Oval 234"/>
            <p:cNvSpPr/>
            <p:nvPr/>
          </p:nvSpPr>
          <p:spPr>
            <a:xfrm>
              <a:off x="2123728" y="50842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6" name="Oval 235"/>
            <p:cNvSpPr/>
            <p:nvPr/>
          </p:nvSpPr>
          <p:spPr>
            <a:xfrm>
              <a:off x="2555776" y="449982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7" name="Oval 236"/>
            <p:cNvSpPr/>
            <p:nvPr/>
          </p:nvSpPr>
          <p:spPr>
            <a:xfrm>
              <a:off x="2905542" y="4448368"/>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8" name="Oval 237"/>
            <p:cNvSpPr/>
            <p:nvPr/>
          </p:nvSpPr>
          <p:spPr>
            <a:xfrm>
              <a:off x="2761526" y="46643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9" name="Oval 238"/>
            <p:cNvSpPr/>
            <p:nvPr/>
          </p:nvSpPr>
          <p:spPr>
            <a:xfrm>
              <a:off x="2905542" y="4664392"/>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0" name="Oval 239"/>
            <p:cNvSpPr/>
            <p:nvPr/>
          </p:nvSpPr>
          <p:spPr>
            <a:xfrm>
              <a:off x="2833534" y="4520376"/>
              <a:ext cx="72008"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1" name="Oval 240"/>
            <p:cNvSpPr/>
            <p:nvPr/>
          </p:nvSpPr>
          <p:spPr>
            <a:xfrm>
              <a:off x="3203848" y="472423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2" name="Oval 241"/>
            <p:cNvSpPr/>
            <p:nvPr/>
          </p:nvSpPr>
          <p:spPr>
            <a:xfrm>
              <a:off x="3131840" y="46522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3" name="Oval 242"/>
            <p:cNvSpPr/>
            <p:nvPr/>
          </p:nvSpPr>
          <p:spPr>
            <a:xfrm>
              <a:off x="3347864" y="46522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4" name="Oval 243"/>
            <p:cNvSpPr/>
            <p:nvPr/>
          </p:nvSpPr>
          <p:spPr>
            <a:xfrm>
              <a:off x="3707904" y="45802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5" name="Oval 244"/>
            <p:cNvSpPr/>
            <p:nvPr/>
          </p:nvSpPr>
          <p:spPr>
            <a:xfrm>
              <a:off x="3563888" y="479624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6" name="Oval 245"/>
            <p:cNvSpPr/>
            <p:nvPr/>
          </p:nvSpPr>
          <p:spPr>
            <a:xfrm>
              <a:off x="3419872" y="464384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7" name="Oval 246"/>
            <p:cNvSpPr/>
            <p:nvPr/>
          </p:nvSpPr>
          <p:spPr>
            <a:xfrm>
              <a:off x="3779912" y="44278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8" name="Oval 247"/>
            <p:cNvSpPr/>
            <p:nvPr/>
          </p:nvSpPr>
          <p:spPr>
            <a:xfrm>
              <a:off x="3389050" y="493187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9" name="Oval 248"/>
            <p:cNvSpPr/>
            <p:nvPr/>
          </p:nvSpPr>
          <p:spPr>
            <a:xfrm>
              <a:off x="3707904" y="479624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0" name="Oval 249"/>
            <p:cNvSpPr/>
            <p:nvPr/>
          </p:nvSpPr>
          <p:spPr>
            <a:xfrm>
              <a:off x="3203848" y="485986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1" name="Oval 250"/>
            <p:cNvSpPr/>
            <p:nvPr/>
          </p:nvSpPr>
          <p:spPr>
            <a:xfrm>
              <a:off x="3347864" y="479624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2" name="Oval 251"/>
            <p:cNvSpPr/>
            <p:nvPr/>
          </p:nvSpPr>
          <p:spPr>
            <a:xfrm>
              <a:off x="3646170" y="490943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3" name="Oval 252"/>
            <p:cNvSpPr/>
            <p:nvPr/>
          </p:nvSpPr>
          <p:spPr>
            <a:xfrm>
              <a:off x="3203848" y="501226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4" name="Oval 253"/>
            <p:cNvSpPr/>
            <p:nvPr/>
          </p:nvSpPr>
          <p:spPr>
            <a:xfrm>
              <a:off x="3563888" y="457183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5" name="Oval 254"/>
            <p:cNvSpPr/>
            <p:nvPr/>
          </p:nvSpPr>
          <p:spPr>
            <a:xfrm>
              <a:off x="3707904" y="5003884"/>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6" name="Oval 255"/>
            <p:cNvSpPr/>
            <p:nvPr/>
          </p:nvSpPr>
          <p:spPr>
            <a:xfrm>
              <a:off x="3347864" y="508427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7" name="Oval 256"/>
            <p:cNvSpPr/>
            <p:nvPr/>
          </p:nvSpPr>
          <p:spPr>
            <a:xfrm>
              <a:off x="3635896" y="46522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8" name="Oval 257"/>
            <p:cNvSpPr/>
            <p:nvPr/>
          </p:nvSpPr>
          <p:spPr>
            <a:xfrm>
              <a:off x="3131840" y="44998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59" name="Oval 258"/>
            <p:cNvSpPr/>
            <p:nvPr/>
          </p:nvSpPr>
          <p:spPr>
            <a:xfrm>
              <a:off x="3059832" y="44278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0" name="Oval 259"/>
            <p:cNvSpPr/>
            <p:nvPr/>
          </p:nvSpPr>
          <p:spPr>
            <a:xfrm>
              <a:off x="3275856" y="442782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1" name="Oval 260"/>
            <p:cNvSpPr/>
            <p:nvPr/>
          </p:nvSpPr>
          <p:spPr>
            <a:xfrm>
              <a:off x="3347864" y="44998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2" name="Oval 261"/>
            <p:cNvSpPr/>
            <p:nvPr/>
          </p:nvSpPr>
          <p:spPr>
            <a:xfrm>
              <a:off x="3275856" y="457183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3" name="Oval 262"/>
            <p:cNvSpPr/>
            <p:nvPr/>
          </p:nvSpPr>
          <p:spPr>
            <a:xfrm>
              <a:off x="3491880" y="449982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4" name="Oval 263"/>
            <p:cNvSpPr/>
            <p:nvPr/>
          </p:nvSpPr>
          <p:spPr>
            <a:xfrm>
              <a:off x="3347864" y="498711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5" name="Oval 264"/>
            <p:cNvSpPr/>
            <p:nvPr/>
          </p:nvSpPr>
          <p:spPr>
            <a:xfrm>
              <a:off x="3563888" y="514790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6" name="Oval 265"/>
            <p:cNvSpPr/>
            <p:nvPr/>
          </p:nvSpPr>
          <p:spPr>
            <a:xfrm>
              <a:off x="3574162" y="488428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7" name="Oval 266"/>
            <p:cNvSpPr/>
            <p:nvPr/>
          </p:nvSpPr>
          <p:spPr>
            <a:xfrm>
              <a:off x="3059832" y="4915108"/>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8" name="Oval 267"/>
            <p:cNvSpPr/>
            <p:nvPr/>
          </p:nvSpPr>
          <p:spPr>
            <a:xfrm>
              <a:off x="3491880" y="498711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9" name="Oval 268"/>
            <p:cNvSpPr/>
            <p:nvPr/>
          </p:nvSpPr>
          <p:spPr>
            <a:xfrm>
              <a:off x="3779912" y="499550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0" name="Oval 269"/>
            <p:cNvSpPr/>
            <p:nvPr/>
          </p:nvSpPr>
          <p:spPr>
            <a:xfrm>
              <a:off x="3131840" y="5075892"/>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1" name="Oval 270"/>
            <p:cNvSpPr/>
            <p:nvPr/>
          </p:nvSpPr>
          <p:spPr>
            <a:xfrm>
              <a:off x="3018736" y="4571836"/>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2" name="Oval 271"/>
            <p:cNvSpPr/>
            <p:nvPr/>
          </p:nvSpPr>
          <p:spPr>
            <a:xfrm>
              <a:off x="3039374" y="4787860"/>
              <a:ext cx="72008" cy="72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73" name="Straight Connector 272"/>
            <p:cNvCxnSpPr>
              <a:stCxn id="208" idx="0"/>
              <a:endCxn id="208" idx="2"/>
            </p:cNvCxnSpPr>
            <p:nvPr/>
          </p:nvCxnSpPr>
          <p:spPr>
            <a:xfrm>
              <a:off x="2987824" y="4427820"/>
              <a:ext cx="0" cy="7920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4" name="TextBox 273"/>
            <p:cNvSpPr txBox="1"/>
            <p:nvPr/>
          </p:nvSpPr>
          <p:spPr>
            <a:xfrm>
              <a:off x="5804520" y="5301208"/>
              <a:ext cx="338554" cy="369332"/>
            </a:xfrm>
            <a:prstGeom prst="rect">
              <a:avLst/>
            </a:prstGeom>
            <a:noFill/>
          </p:spPr>
          <p:txBody>
            <a:bodyPr wrap="none" rtlCol="0">
              <a:spAutoFit/>
            </a:bodyPr>
            <a:lstStyle/>
            <a:p>
              <a:r>
                <a:rPr lang="en-US" dirty="0" smtClean="0">
                  <a:solidFill>
                    <a:schemeClr val="bg1"/>
                  </a:solidFill>
                </a:rPr>
                <a:t>V</a:t>
              </a:r>
              <a:endParaRPr lang="en-IN" dirty="0">
                <a:solidFill>
                  <a:schemeClr val="bg1"/>
                </a:solidFill>
              </a:endParaRPr>
            </a:p>
          </p:txBody>
        </p:sp>
        <p:sp>
          <p:nvSpPr>
            <p:cNvPr id="275" name="TextBox 274"/>
            <p:cNvSpPr txBox="1"/>
            <p:nvPr/>
          </p:nvSpPr>
          <p:spPr>
            <a:xfrm>
              <a:off x="2195736" y="5301208"/>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sp>
          <p:nvSpPr>
            <p:cNvPr id="276" name="TextBox 275"/>
            <p:cNvSpPr txBox="1"/>
            <p:nvPr/>
          </p:nvSpPr>
          <p:spPr>
            <a:xfrm>
              <a:off x="3203848" y="5291916"/>
              <a:ext cx="530915" cy="369332"/>
            </a:xfrm>
            <a:prstGeom prst="rect">
              <a:avLst/>
            </a:prstGeom>
            <a:noFill/>
          </p:spPr>
          <p:txBody>
            <a:bodyPr wrap="none" rtlCol="0">
              <a:spAutoFit/>
            </a:bodyPr>
            <a:lstStyle/>
            <a:p>
              <a:r>
                <a:rPr lang="en-US" dirty="0" smtClean="0">
                  <a:solidFill>
                    <a:schemeClr val="bg1"/>
                  </a:solidFill>
                </a:rPr>
                <a:t>V/2</a:t>
              </a:r>
              <a:endParaRPr lang="en-IN" dirty="0">
                <a:solidFill>
                  <a:schemeClr val="bg1"/>
                </a:solidFill>
              </a:endParaRPr>
            </a:p>
          </p:txBody>
        </p:sp>
      </p:grpSp>
      <p:graphicFrame>
        <p:nvGraphicFramePr>
          <p:cNvPr id="1030" name="Object 11"/>
          <p:cNvGraphicFramePr>
            <a:graphicFrameLocks noChangeAspect="1"/>
          </p:cNvGraphicFramePr>
          <p:nvPr/>
        </p:nvGraphicFramePr>
        <p:xfrm>
          <a:off x="3059832" y="5877272"/>
          <a:ext cx="2994025" cy="301625"/>
        </p:xfrm>
        <a:graphic>
          <a:graphicData uri="http://schemas.openxmlformats.org/presentationml/2006/ole">
            <p:oleObj spid="_x0000_s1030" name="Equation" r:id="rId8" imgW="200628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974" y="404664"/>
            <a:ext cx="8866530" cy="2585323"/>
          </a:xfrm>
          <a:prstGeom prst="rect">
            <a:avLst/>
          </a:prstGeom>
          <a:noFill/>
        </p:spPr>
        <p:txBody>
          <a:bodyPr wrap="none" rtlCol="0">
            <a:spAutoFit/>
          </a:bodyPr>
          <a:lstStyle/>
          <a:p>
            <a:r>
              <a:rPr lang="en-US" dirty="0" smtClean="0">
                <a:solidFill>
                  <a:schemeClr val="bg1"/>
                </a:solidFill>
              </a:rPr>
              <a:t>Requirements and problems:</a:t>
            </a:r>
          </a:p>
          <a:p>
            <a:endParaRPr lang="en-US" dirty="0">
              <a:solidFill>
                <a:schemeClr val="bg1"/>
              </a:solidFill>
            </a:endParaRPr>
          </a:p>
          <a:p>
            <a:pPr marL="342900" indent="-342900">
              <a:buAutoNum type="alphaLcParenR"/>
            </a:pPr>
            <a:r>
              <a:rPr lang="en-US" dirty="0" smtClean="0">
                <a:solidFill>
                  <a:schemeClr val="bg1"/>
                </a:solidFill>
              </a:rPr>
              <a:t>Change in entropy should be zero for mixing of the same gas</a:t>
            </a:r>
          </a:p>
          <a:p>
            <a:pPr marL="342900" indent="-342900">
              <a:buAutoNum type="alphaLcParenR"/>
            </a:pPr>
            <a:endParaRPr lang="en-US" dirty="0">
              <a:solidFill>
                <a:schemeClr val="bg1"/>
              </a:solidFill>
            </a:endParaRPr>
          </a:p>
          <a:p>
            <a:pPr marL="342900" indent="-342900">
              <a:buAutoNum type="alphaLcParenR"/>
            </a:pPr>
            <a:r>
              <a:rPr lang="en-US" dirty="0" smtClean="0">
                <a:solidFill>
                  <a:schemeClr val="bg1"/>
                </a:solidFill>
              </a:rPr>
              <a:t>It should be Nk</a:t>
            </a:r>
            <a:r>
              <a:rPr lang="en-US" baseline="-25000" dirty="0" smtClean="0">
                <a:solidFill>
                  <a:schemeClr val="bg1"/>
                </a:solidFill>
              </a:rPr>
              <a:t>B</a:t>
            </a:r>
            <a:r>
              <a:rPr lang="en-US" dirty="0" smtClean="0">
                <a:solidFill>
                  <a:schemeClr val="bg1"/>
                </a:solidFill>
              </a:rPr>
              <a:t> ln2 for two different species of gases</a:t>
            </a:r>
          </a:p>
          <a:p>
            <a:pPr marL="342900" indent="-342900">
              <a:buAutoNum type="alphaLcParenR"/>
            </a:pPr>
            <a:endParaRPr lang="en-US" dirty="0">
              <a:solidFill>
                <a:schemeClr val="bg1"/>
              </a:solidFill>
            </a:endParaRPr>
          </a:p>
          <a:p>
            <a:pPr marL="342900" indent="-342900">
              <a:buAutoNum type="alphaLcParenR"/>
            </a:pPr>
            <a:r>
              <a:rPr lang="en-US" dirty="0" smtClean="0">
                <a:solidFill>
                  <a:schemeClr val="bg1"/>
                </a:solidFill>
              </a:rPr>
              <a:t>The change in entropy does not seem to depend on the magnitude of “sameness”</a:t>
            </a:r>
          </a:p>
          <a:p>
            <a:pPr marL="342900" indent="-342900">
              <a:buAutoNum type="alphaLcParenR"/>
            </a:pPr>
            <a:endParaRPr lang="en-US" dirty="0">
              <a:solidFill>
                <a:schemeClr val="bg1"/>
              </a:solidFill>
            </a:endParaRPr>
          </a:p>
          <a:p>
            <a:pPr marL="342900" indent="-342900">
              <a:buAutoNum type="alphaLcParenR"/>
            </a:pPr>
            <a:r>
              <a:rPr lang="en-US" dirty="0" smtClean="0">
                <a:solidFill>
                  <a:schemeClr val="bg1"/>
                </a:solidFill>
              </a:rPr>
              <a:t>Hence, the change is discontinuous on the parameter ‘sameness’</a:t>
            </a:r>
            <a:endParaRPr lang="en-IN" dirty="0">
              <a:solidFill>
                <a:schemeClr val="bg1"/>
              </a:solidFill>
            </a:endParaRPr>
          </a:p>
        </p:txBody>
      </p:sp>
      <p:sp>
        <p:nvSpPr>
          <p:cNvPr id="3" name="TextBox 2"/>
          <p:cNvSpPr txBox="1"/>
          <p:nvPr/>
        </p:nvSpPr>
        <p:spPr>
          <a:xfrm>
            <a:off x="1187624" y="3717032"/>
            <a:ext cx="6032421" cy="369332"/>
          </a:xfrm>
          <a:prstGeom prst="rect">
            <a:avLst/>
          </a:prstGeom>
          <a:noFill/>
        </p:spPr>
        <p:txBody>
          <a:bodyPr wrap="none" rtlCol="0">
            <a:spAutoFit/>
          </a:bodyPr>
          <a:lstStyle/>
          <a:p>
            <a:r>
              <a:rPr lang="en-US" dirty="0" smtClean="0">
                <a:solidFill>
                  <a:srgbClr val="FFFF00"/>
                </a:solidFill>
              </a:rPr>
              <a:t>Core issue: How was the expression for entropy derived?</a:t>
            </a:r>
            <a:endParaRPr lang="en-IN" dirty="0">
              <a:solidFill>
                <a:srgbClr val="FFFF00"/>
              </a:solidFill>
            </a:endParaRPr>
          </a:p>
        </p:txBody>
      </p:sp>
      <p:graphicFrame>
        <p:nvGraphicFramePr>
          <p:cNvPr id="2050" name="Object 7"/>
          <p:cNvGraphicFramePr>
            <a:graphicFrameLocks noChangeAspect="1"/>
          </p:cNvGraphicFramePr>
          <p:nvPr/>
        </p:nvGraphicFramePr>
        <p:xfrm>
          <a:off x="3491880" y="4293096"/>
          <a:ext cx="1263650" cy="392112"/>
        </p:xfrm>
        <a:graphic>
          <a:graphicData uri="http://schemas.openxmlformats.org/presentationml/2006/ole">
            <p:oleObj spid="_x0000_s2050" name="Equation" r:id="rId4" imgW="73656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3070071" cy="369332"/>
          </a:xfrm>
          <a:prstGeom prst="rect">
            <a:avLst/>
          </a:prstGeom>
          <a:noFill/>
        </p:spPr>
        <p:txBody>
          <a:bodyPr wrap="none" rtlCol="0">
            <a:spAutoFit/>
          </a:bodyPr>
          <a:lstStyle/>
          <a:p>
            <a:r>
              <a:rPr lang="en-US" dirty="0" smtClean="0">
                <a:solidFill>
                  <a:schemeClr val="bg1"/>
                </a:solidFill>
              </a:rPr>
              <a:t>So called classical counting:</a:t>
            </a:r>
            <a:endParaRPr lang="en-IN" dirty="0">
              <a:solidFill>
                <a:schemeClr val="bg1"/>
              </a:solidFill>
            </a:endParaRPr>
          </a:p>
        </p:txBody>
      </p:sp>
      <p:graphicFrame>
        <p:nvGraphicFramePr>
          <p:cNvPr id="9218" name="Object 2"/>
          <p:cNvGraphicFramePr>
            <a:graphicFrameLocks noChangeAspect="1"/>
          </p:cNvGraphicFramePr>
          <p:nvPr/>
        </p:nvGraphicFramePr>
        <p:xfrm>
          <a:off x="1303338" y="981075"/>
          <a:ext cx="5229225" cy="754063"/>
        </p:xfrm>
        <a:graphic>
          <a:graphicData uri="http://schemas.openxmlformats.org/presentationml/2006/ole">
            <p:oleObj spid="_x0000_s9218" name="Equation" r:id="rId4" imgW="3504960" imgH="507960" progId="Equation.DSMT4">
              <p:embed/>
            </p:oleObj>
          </a:graphicData>
        </a:graphic>
      </p:graphicFrame>
      <p:graphicFrame>
        <p:nvGraphicFramePr>
          <p:cNvPr id="9219" name="Object 3"/>
          <p:cNvGraphicFramePr>
            <a:graphicFrameLocks noChangeAspect="1"/>
          </p:cNvGraphicFramePr>
          <p:nvPr/>
        </p:nvGraphicFramePr>
        <p:xfrm>
          <a:off x="3336503" y="2009081"/>
          <a:ext cx="4187825" cy="1131887"/>
        </p:xfrm>
        <a:graphic>
          <a:graphicData uri="http://schemas.openxmlformats.org/presentationml/2006/ole">
            <p:oleObj spid="_x0000_s9219" name="Equation" r:id="rId5" imgW="2806560" imgH="761760" progId="Equation.DSMT4">
              <p:embed/>
            </p:oleObj>
          </a:graphicData>
        </a:graphic>
      </p:graphicFrame>
      <p:graphicFrame>
        <p:nvGraphicFramePr>
          <p:cNvPr id="9220" name="Object 7"/>
          <p:cNvGraphicFramePr>
            <a:graphicFrameLocks noChangeAspect="1"/>
          </p:cNvGraphicFramePr>
          <p:nvPr/>
        </p:nvGraphicFramePr>
        <p:xfrm>
          <a:off x="179512" y="3068960"/>
          <a:ext cx="3576637" cy="1257300"/>
        </p:xfrm>
        <a:graphic>
          <a:graphicData uri="http://schemas.openxmlformats.org/presentationml/2006/ole">
            <p:oleObj spid="_x0000_s9220" name="Equation" r:id="rId6" imgW="2743200" imgH="965160" progId="Equation.DSMT4">
              <p:embed/>
            </p:oleObj>
          </a:graphicData>
        </a:graphic>
      </p:graphicFrame>
      <p:cxnSp>
        <p:nvCxnSpPr>
          <p:cNvPr id="7" name="Straight Arrow Connector 6"/>
          <p:cNvCxnSpPr/>
          <p:nvPr/>
        </p:nvCxnSpPr>
        <p:spPr>
          <a:xfrm>
            <a:off x="4572000" y="3140968"/>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221" name="Object 5"/>
          <p:cNvGraphicFramePr>
            <a:graphicFrameLocks noChangeAspect="1"/>
          </p:cNvGraphicFramePr>
          <p:nvPr/>
        </p:nvGraphicFramePr>
        <p:xfrm>
          <a:off x="4932040" y="3573016"/>
          <a:ext cx="2065337" cy="903287"/>
        </p:xfrm>
        <a:graphic>
          <a:graphicData uri="http://schemas.openxmlformats.org/presentationml/2006/ole">
            <p:oleObj spid="_x0000_s9221" name="Equation" r:id="rId7" imgW="1384200" imgH="609480" progId="Equation.DSMT4">
              <p:embed/>
            </p:oleObj>
          </a:graphicData>
        </a:graphic>
      </p:graphicFrame>
      <p:sp>
        <p:nvSpPr>
          <p:cNvPr id="9" name="TextBox 8"/>
          <p:cNvSpPr txBox="1"/>
          <p:nvPr/>
        </p:nvSpPr>
        <p:spPr>
          <a:xfrm>
            <a:off x="107504" y="4869160"/>
            <a:ext cx="4442242" cy="369332"/>
          </a:xfrm>
          <a:prstGeom prst="rect">
            <a:avLst/>
          </a:prstGeom>
          <a:noFill/>
        </p:spPr>
        <p:txBody>
          <a:bodyPr wrap="none" rtlCol="0">
            <a:spAutoFit/>
          </a:bodyPr>
          <a:lstStyle/>
          <a:p>
            <a:r>
              <a:rPr lang="en-US" dirty="0" smtClean="0">
                <a:solidFill>
                  <a:srgbClr val="FFC000"/>
                </a:solidFill>
              </a:rPr>
              <a:t>The Gibbs indistinguishability  correction: </a:t>
            </a:r>
            <a:endParaRPr lang="en-IN" dirty="0">
              <a:solidFill>
                <a:srgbClr val="FFC000"/>
              </a:solidFill>
            </a:endParaRPr>
          </a:p>
        </p:txBody>
      </p:sp>
      <p:graphicFrame>
        <p:nvGraphicFramePr>
          <p:cNvPr id="9222" name="Object 6"/>
          <p:cNvGraphicFramePr>
            <a:graphicFrameLocks noChangeAspect="1"/>
          </p:cNvGraphicFramePr>
          <p:nvPr/>
        </p:nvGraphicFramePr>
        <p:xfrm>
          <a:off x="4427984" y="4797152"/>
          <a:ext cx="4054475" cy="977900"/>
        </p:xfrm>
        <a:graphic>
          <a:graphicData uri="http://schemas.openxmlformats.org/presentationml/2006/ole">
            <p:oleObj spid="_x0000_s9222" name="Equation" r:id="rId8" imgW="2717640" imgH="660240" progId="Equation.DSMT4">
              <p:embed/>
            </p:oleObj>
          </a:graphicData>
        </a:graphic>
      </p:graphicFrame>
      <p:sp>
        <p:nvSpPr>
          <p:cNvPr id="11" name="TextBox 10"/>
          <p:cNvSpPr txBox="1"/>
          <p:nvPr/>
        </p:nvSpPr>
        <p:spPr>
          <a:xfrm>
            <a:off x="251520" y="5949280"/>
            <a:ext cx="8129148" cy="369332"/>
          </a:xfrm>
          <a:prstGeom prst="rect">
            <a:avLst/>
          </a:prstGeom>
          <a:noFill/>
        </p:spPr>
        <p:txBody>
          <a:bodyPr wrap="none" rtlCol="0">
            <a:spAutoFit/>
          </a:bodyPr>
          <a:lstStyle/>
          <a:p>
            <a:r>
              <a:rPr lang="en-US" dirty="0" smtClean="0">
                <a:solidFill>
                  <a:srgbClr val="FFC000"/>
                </a:solidFill>
              </a:rPr>
              <a:t>Problem of entropy of mixing solved, but provoked century+ old discussions…</a:t>
            </a:r>
            <a:endParaRPr lang="en-IN"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par>
                                <p:cTn id="16" presetID="22" presetClass="entr" presetSubtype="1" fill="hold" nodeType="withEffect">
                                  <p:stCondLst>
                                    <p:cond delay="0"/>
                                  </p:stCondLst>
                                  <p:childTnLst>
                                    <p:set>
                                      <p:cBhvr>
                                        <p:cTn id="17" dur="1" fill="hold">
                                          <p:stCondLst>
                                            <p:cond delay="0"/>
                                          </p:stCondLst>
                                        </p:cTn>
                                        <p:tgtEl>
                                          <p:spTgt spid="9221"/>
                                        </p:tgtEl>
                                        <p:attrNameLst>
                                          <p:attrName>style.visibility</p:attrName>
                                        </p:attrNameLst>
                                      </p:cBhvr>
                                      <p:to>
                                        <p:strVal val="visible"/>
                                      </p:to>
                                    </p:set>
                                    <p:animEffect transition="in" filter="wipe(up)">
                                      <p:cBhvr>
                                        <p:cTn id="18" dur="500"/>
                                        <p:tgtEl>
                                          <p:spTgt spid="9221"/>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129148" cy="369332"/>
          </a:xfrm>
          <a:prstGeom prst="rect">
            <a:avLst/>
          </a:prstGeom>
          <a:noFill/>
        </p:spPr>
        <p:txBody>
          <a:bodyPr wrap="none" rtlCol="0">
            <a:spAutoFit/>
          </a:bodyPr>
          <a:lstStyle/>
          <a:p>
            <a:r>
              <a:rPr lang="en-US" dirty="0" smtClean="0">
                <a:solidFill>
                  <a:srgbClr val="FFC000"/>
                </a:solidFill>
              </a:rPr>
              <a:t>Problem of entropy of mixing solved, but provoked century+ old discussions…</a:t>
            </a:r>
            <a:endParaRPr lang="en-IN" dirty="0">
              <a:solidFill>
                <a:srgbClr val="FFC000"/>
              </a:solidFill>
            </a:endParaRPr>
          </a:p>
        </p:txBody>
      </p:sp>
      <p:sp>
        <p:nvSpPr>
          <p:cNvPr id="3" name="TextBox 2"/>
          <p:cNvSpPr txBox="1"/>
          <p:nvPr/>
        </p:nvSpPr>
        <p:spPr>
          <a:xfrm>
            <a:off x="395536" y="1124744"/>
            <a:ext cx="8352928" cy="2585323"/>
          </a:xfrm>
          <a:prstGeom prst="rect">
            <a:avLst/>
          </a:prstGeom>
          <a:noFill/>
        </p:spPr>
        <p:txBody>
          <a:bodyPr wrap="square" rtlCol="0">
            <a:spAutoFit/>
          </a:bodyPr>
          <a:lstStyle/>
          <a:p>
            <a:pPr marL="342900" indent="-342900">
              <a:buAutoNum type="arabicParenR"/>
            </a:pPr>
            <a:r>
              <a:rPr lang="en-US" dirty="0" smtClean="0">
                <a:solidFill>
                  <a:schemeClr val="bg1"/>
                </a:solidFill>
              </a:rPr>
              <a:t>How does one decide when to divide by N!  Is entropy a matter of subjective abilities on distinguishability?</a:t>
            </a:r>
          </a:p>
          <a:p>
            <a:pPr marL="342900" indent="-342900">
              <a:buAutoNum type="arabicParenR"/>
            </a:pPr>
            <a:endParaRPr lang="en-US" dirty="0" smtClean="0">
              <a:solidFill>
                <a:schemeClr val="bg1"/>
              </a:solidFill>
            </a:endParaRPr>
          </a:p>
          <a:p>
            <a:pPr marL="342900" indent="-342900">
              <a:buAutoNum type="arabicParenR"/>
            </a:pPr>
            <a:r>
              <a:rPr lang="en-US" dirty="0" smtClean="0">
                <a:solidFill>
                  <a:schemeClr val="bg1"/>
                </a:solidFill>
              </a:rPr>
              <a:t>How does nature decides when to increase entropy and when not?</a:t>
            </a:r>
          </a:p>
          <a:p>
            <a:pPr marL="342900" indent="-342900">
              <a:buAutoNum type="arabicParenR"/>
            </a:pPr>
            <a:endParaRPr lang="en-US" dirty="0" smtClean="0">
              <a:solidFill>
                <a:schemeClr val="bg1"/>
              </a:solidFill>
            </a:endParaRPr>
          </a:p>
          <a:p>
            <a:pPr marL="342900" indent="-342900">
              <a:buAutoNum type="arabicParenR"/>
            </a:pPr>
            <a:r>
              <a:rPr lang="en-US" dirty="0" smtClean="0">
                <a:solidFill>
                  <a:schemeClr val="bg1"/>
                </a:solidFill>
              </a:rPr>
              <a:t>What is an operational and reliable definition of indistinguishability?</a:t>
            </a:r>
          </a:p>
          <a:p>
            <a:pPr marL="342900" indent="-342900">
              <a:buAutoNum type="arabicParenR"/>
            </a:pPr>
            <a:endParaRPr lang="en-US" dirty="0" smtClean="0">
              <a:solidFill>
                <a:schemeClr val="bg1"/>
              </a:solidFill>
            </a:endParaRPr>
          </a:p>
          <a:p>
            <a:pPr marL="342900" indent="-342900">
              <a:buAutoNum type="arabicParenR"/>
            </a:pPr>
            <a:r>
              <a:rPr lang="en-US" dirty="0" smtClean="0">
                <a:solidFill>
                  <a:schemeClr val="bg1"/>
                </a:solidFill>
              </a:rPr>
              <a:t>Why are classical particles  distinguishable? Are they really? Or do we need quantum mechanics to justify indistinguishability of identical particles? </a:t>
            </a:r>
            <a:endParaRPr lang="en-IN"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green-patch">
  <a:themeElements>
    <a:clrScheme name="green-pat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reen-patc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reen-pat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patc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patc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patc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patc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patc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patc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patc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patc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patc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patc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patc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1086</Words>
  <Application>Microsoft Office PowerPoint</Application>
  <PresentationFormat>On-screen Show (4:3)</PresentationFormat>
  <Paragraphs>156</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1_green-patch</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Unni</dc:creator>
  <cp:lastModifiedBy>Valued Acer Customer</cp:lastModifiedBy>
  <cp:revision>20</cp:revision>
  <dcterms:created xsi:type="dcterms:W3CDTF">2014-02-15T17:09:14Z</dcterms:created>
  <dcterms:modified xsi:type="dcterms:W3CDTF">2014-02-20T07:34:01Z</dcterms:modified>
</cp:coreProperties>
</file>