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5"/>
  </p:notesMasterIdLst>
  <p:sldIdLst>
    <p:sldId id="375" r:id="rId2"/>
    <p:sldId id="256" r:id="rId3"/>
    <p:sldId id="424" r:id="rId4"/>
    <p:sldId id="344" r:id="rId5"/>
    <p:sldId id="425" r:id="rId6"/>
    <p:sldId id="426" r:id="rId7"/>
    <p:sldId id="427" r:id="rId8"/>
    <p:sldId id="428" r:id="rId9"/>
    <p:sldId id="429" r:id="rId10"/>
    <p:sldId id="376" r:id="rId11"/>
    <p:sldId id="430" r:id="rId12"/>
    <p:sldId id="378" r:id="rId13"/>
    <p:sldId id="346" r:id="rId14"/>
    <p:sldId id="390" r:id="rId15"/>
    <p:sldId id="431" r:id="rId16"/>
    <p:sldId id="379" r:id="rId17"/>
    <p:sldId id="380" r:id="rId18"/>
    <p:sldId id="381" r:id="rId19"/>
    <p:sldId id="432" r:id="rId20"/>
    <p:sldId id="382" r:id="rId21"/>
    <p:sldId id="385" r:id="rId22"/>
    <p:sldId id="383" r:id="rId23"/>
    <p:sldId id="384" r:id="rId24"/>
    <p:sldId id="386" r:id="rId25"/>
    <p:sldId id="387" r:id="rId26"/>
    <p:sldId id="388" r:id="rId27"/>
    <p:sldId id="389" r:id="rId28"/>
    <p:sldId id="392" r:id="rId29"/>
    <p:sldId id="404" r:id="rId30"/>
    <p:sldId id="402" r:id="rId31"/>
    <p:sldId id="391" r:id="rId32"/>
    <p:sldId id="433" r:id="rId33"/>
    <p:sldId id="434" r:id="rId34"/>
    <p:sldId id="397" r:id="rId35"/>
    <p:sldId id="398" r:id="rId36"/>
    <p:sldId id="393" r:id="rId37"/>
    <p:sldId id="435" r:id="rId38"/>
    <p:sldId id="399" r:id="rId39"/>
    <p:sldId id="395" r:id="rId40"/>
    <p:sldId id="401" r:id="rId41"/>
    <p:sldId id="400" r:id="rId42"/>
    <p:sldId id="394" r:id="rId43"/>
    <p:sldId id="358" r:id="rId44"/>
    <p:sldId id="359" r:id="rId45"/>
    <p:sldId id="360" r:id="rId46"/>
    <p:sldId id="361" r:id="rId47"/>
    <p:sldId id="403" r:id="rId48"/>
    <p:sldId id="436" r:id="rId49"/>
    <p:sldId id="437" r:id="rId50"/>
    <p:sldId id="405" r:id="rId51"/>
    <p:sldId id="406" r:id="rId52"/>
    <p:sldId id="438" r:id="rId53"/>
    <p:sldId id="407" r:id="rId54"/>
    <p:sldId id="464" r:id="rId55"/>
    <p:sldId id="408" r:id="rId56"/>
    <p:sldId id="409" r:id="rId57"/>
    <p:sldId id="410" r:id="rId58"/>
    <p:sldId id="411" r:id="rId59"/>
    <p:sldId id="412" r:id="rId60"/>
    <p:sldId id="439" r:id="rId61"/>
    <p:sldId id="442" r:id="rId62"/>
    <p:sldId id="440" r:id="rId63"/>
    <p:sldId id="441" r:id="rId64"/>
    <p:sldId id="366" r:id="rId65"/>
    <p:sldId id="459" r:id="rId66"/>
    <p:sldId id="460" r:id="rId67"/>
    <p:sldId id="414" r:id="rId68"/>
    <p:sldId id="452" r:id="rId69"/>
    <p:sldId id="465" r:id="rId70"/>
    <p:sldId id="453" r:id="rId71"/>
    <p:sldId id="454" r:id="rId72"/>
    <p:sldId id="455" r:id="rId73"/>
    <p:sldId id="456" r:id="rId74"/>
    <p:sldId id="415" r:id="rId75"/>
    <p:sldId id="416" r:id="rId76"/>
    <p:sldId id="443" r:id="rId77"/>
    <p:sldId id="417" r:id="rId78"/>
    <p:sldId id="457" r:id="rId79"/>
    <p:sldId id="419" r:id="rId80"/>
    <p:sldId id="446" r:id="rId81"/>
    <p:sldId id="418" r:id="rId82"/>
    <p:sldId id="458" r:id="rId83"/>
    <p:sldId id="445" r:id="rId84"/>
    <p:sldId id="444" r:id="rId85"/>
    <p:sldId id="420" r:id="rId86"/>
    <p:sldId id="423" r:id="rId87"/>
    <p:sldId id="422" r:id="rId88"/>
    <p:sldId id="421" r:id="rId89"/>
    <p:sldId id="461" r:id="rId90"/>
    <p:sldId id="462" r:id="rId91"/>
    <p:sldId id="463" r:id="rId92"/>
    <p:sldId id="449" r:id="rId93"/>
    <p:sldId id="451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CC"/>
    <a:srgbClr val="FF00FF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DD397-4832-427F-953B-755362612FDF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9A1A-BC3D-47A0-9D54-2F09D1C9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A5436-D517-4D15-B450-615552D28F88}" type="slidenum">
              <a:rPr lang="en-US"/>
              <a:pPr/>
              <a:t>32</a:t>
            </a:fld>
            <a:endParaRPr lang="en-US"/>
          </a:p>
        </p:txBody>
      </p:sp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s-ES"/>
          </a:p>
        </p:txBody>
      </p:sp>
      <p:sp>
        <p:nvSpPr>
          <p:cNvPr id="4403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141A6CE0-D882-4C91-8AE2-C4843223B59F}" type="slidenum">
              <a:rPr lang="en-US" sz="1200"/>
              <a:pPr algn="r" defTabSz="865188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CAD2-F8E2-4C97-91C5-AC119FB40B63}" type="slidenum">
              <a:rPr lang="en-IN" smtClean="0"/>
              <a:pPr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7191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CAD2-F8E2-4C97-91C5-AC119FB40B63}" type="slidenum">
              <a:rPr lang="en-IN" smtClean="0"/>
              <a:pPr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343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CAD2-F8E2-4C97-91C5-AC119FB40B63}" type="slidenum">
              <a:rPr lang="en-IN" smtClean="0"/>
              <a:pPr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3437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CAD2-F8E2-4C97-91C5-AC119FB40B63}" type="slidenum">
              <a:rPr lang="en-IN" smtClean="0"/>
              <a:pPr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343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CAD2-F8E2-4C97-91C5-AC119FB40B63}" type="slidenum">
              <a:rPr lang="en-IN" smtClean="0"/>
              <a:pPr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343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CAD2-F8E2-4C97-91C5-AC119FB40B63}" type="slidenum">
              <a:rPr lang="en-IN" smtClean="0"/>
              <a:pPr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343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CAD2-F8E2-4C97-91C5-AC119FB40B63}" type="slidenum">
              <a:rPr lang="en-IN" smtClean="0"/>
              <a:pPr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343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A5436-D517-4D15-B450-615552D28F88}" type="slidenum">
              <a:rPr lang="en-US"/>
              <a:pPr/>
              <a:t>33</a:t>
            </a:fld>
            <a:endParaRPr lang="en-US"/>
          </a:p>
        </p:txBody>
      </p:sp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s-ES"/>
          </a:p>
        </p:txBody>
      </p:sp>
      <p:sp>
        <p:nvSpPr>
          <p:cNvPr id="4403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141A6CE0-D882-4C91-8AE2-C4843223B59F}" type="slidenum">
              <a:rPr lang="en-US" sz="1200"/>
              <a:pPr algn="r" defTabSz="865188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A5436-D517-4D15-B450-615552D28F88}" type="slidenum">
              <a:rPr lang="en-US"/>
              <a:pPr/>
              <a:t>34</a:t>
            </a:fld>
            <a:endParaRPr lang="en-US"/>
          </a:p>
        </p:txBody>
      </p:sp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s-ES"/>
          </a:p>
        </p:txBody>
      </p:sp>
      <p:sp>
        <p:nvSpPr>
          <p:cNvPr id="4403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141A6CE0-D882-4C91-8AE2-C4843223B59F}" type="slidenum">
              <a:rPr lang="en-US" sz="1200"/>
              <a:pPr algn="r" defTabSz="865188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A5436-D517-4D15-B450-615552D28F88}" type="slidenum">
              <a:rPr lang="en-US"/>
              <a:pPr/>
              <a:t>35</a:t>
            </a:fld>
            <a:endParaRPr lang="en-US"/>
          </a:p>
        </p:txBody>
      </p:sp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s-ES"/>
          </a:p>
        </p:txBody>
      </p:sp>
      <p:sp>
        <p:nvSpPr>
          <p:cNvPr id="4403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141A6CE0-D882-4C91-8AE2-C4843223B59F}" type="slidenum">
              <a:rPr lang="en-US" sz="1200"/>
              <a:pPr algn="r" defTabSz="865188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EE563-4EC6-48EF-B7B1-164D148AB340}" type="slidenum">
              <a:rPr lang="en-US"/>
              <a:pPr/>
              <a:t>43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4083 (manab) 4055 (nju verma)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212D1-A7DE-4B4D-B7C9-1C9C8D304A97}" type="slidenum">
              <a:rPr lang="en-US"/>
              <a:pPr/>
              <a:t>44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4083 (manab) 4055 (nju verma)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244EB-AA63-430F-A5DA-F2CE9B66F0AA}" type="slidenum">
              <a:rPr lang="en-US"/>
              <a:pPr/>
              <a:t>45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4083 (manab) 4055 (nju verma)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244EB-AA63-430F-A5DA-F2CE9B66F0AA}" type="slidenum">
              <a:rPr lang="en-US"/>
              <a:pPr/>
              <a:t>46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4083 (manab) 4055 (nju verma)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CAD2-F8E2-4C97-91C5-AC119FB40B63}" type="slidenum">
              <a:rPr lang="en-IN" smtClean="0"/>
              <a:pPr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7191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4FC77E-3FC3-41DD-ABCE-D9DFB9AD8EE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41537B-D8A9-4CE3-8E99-5F59D2E51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microsoft.com/office/2007/relationships/hdphoto" Target="../media/hdphoto13.wdp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1.png"/><Relationship Id="rId5" Type="http://schemas.microsoft.com/office/2007/relationships/hdphoto" Target="../media/hdphoto12.wdp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1.png"/><Relationship Id="rId5" Type="http://schemas.microsoft.com/office/2007/relationships/hdphoto" Target="../media/hdphoto11.wdp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0.xml"/><Relationship Id="rId7" Type="http://schemas.openxmlformats.org/officeDocument/2006/relationships/image" Target="../media/image3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1374775"/>
          </a:xfrm>
        </p:spPr>
        <p:txBody>
          <a:bodyPr>
            <a:norm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 of Quantum Correlations</a:t>
            </a:r>
            <a:endParaRPr lang="en-US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7696200" cy="16764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Aditi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(De)</a:t>
            </a:r>
          </a:p>
          <a:p>
            <a:r>
              <a:rPr lang="en-US" sz="28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Harish-Chandra Research Institute, India</a:t>
            </a:r>
          </a:p>
          <a:p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7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" name="Picture 3" descr="mahabhar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2438400"/>
            <a:ext cx="4486928" cy="2885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410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Scene from Mahabharata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7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" name="Picture 3" descr="mahabhar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2438400"/>
            <a:ext cx="4486928" cy="2885440"/>
          </a:xfrm>
          <a:prstGeom prst="rect">
            <a:avLst/>
          </a:prstGeom>
        </p:spPr>
      </p:pic>
      <p:pic>
        <p:nvPicPr>
          <p:cNvPr id="5" name="Picture 4" descr="monoga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895600"/>
            <a:ext cx="2842706" cy="1891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5029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Monogamy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10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Scene from Mahabharata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7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564904"/>
            <a:ext cx="8229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400" dirty="0" smtClean="0"/>
              <a:t> </a:t>
            </a:r>
          </a:p>
          <a:p>
            <a:pPr algn="ctr"/>
            <a:r>
              <a:rPr lang="en-IN" sz="2400" dirty="0" smtClean="0"/>
              <a:t>Is sharing QCs between </a:t>
            </a:r>
            <a:r>
              <a:rPr lang="en-IN" sz="2400" dirty="0"/>
              <a:t>several </a:t>
            </a:r>
            <a:r>
              <a:rPr lang="en-IN" sz="2400" dirty="0" smtClean="0"/>
              <a:t>parties restricted?</a:t>
            </a:r>
          </a:p>
          <a:p>
            <a:pPr algn="ctr"/>
            <a:r>
              <a:rPr lang="en-IN" sz="2400" dirty="0" smtClean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7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dirty="0"/>
          </a:p>
        </p:txBody>
      </p:sp>
      <p:pic>
        <p:nvPicPr>
          <p:cNvPr id="5" name="Picture 7" descr="AmitabhAn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71600"/>
            <a:ext cx="212343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835588"/>
            <a:ext cx="1752599" cy="1336612"/>
          </a:xfrm>
          <a:prstGeom prst="rect">
            <a:avLst/>
          </a:prstGeom>
        </p:spPr>
      </p:pic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4" name="7 Forma libre"/>
          <p:cNvSpPr/>
          <p:nvPr/>
        </p:nvSpPr>
        <p:spPr>
          <a:xfrm rot="2004831">
            <a:off x="4750630" y="3527358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4267200"/>
            <a:ext cx="1219200" cy="344384"/>
          </a:xfrm>
          <a:prstGeom prst="rect">
            <a:avLst/>
          </a:prstGeom>
        </p:spPr>
      </p:pic>
      <p:pic>
        <p:nvPicPr>
          <p:cNvPr id="21" name="Picture 20" descr="rek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4724400"/>
            <a:ext cx="1632324" cy="1348154"/>
          </a:xfrm>
          <a:prstGeom prst="rect">
            <a:avLst/>
          </a:prstGeom>
        </p:spPr>
      </p:pic>
      <p:pic>
        <p:nvPicPr>
          <p:cNvPr id="22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dirty="0"/>
          </a:p>
        </p:txBody>
      </p:sp>
      <p:pic>
        <p:nvPicPr>
          <p:cNvPr id="5" name="Picture 7" descr="AmitabhAn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212343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k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724400"/>
            <a:ext cx="1632324" cy="1348154"/>
          </a:xfrm>
          <a:prstGeom prst="rect">
            <a:avLst/>
          </a:prstGeom>
        </p:spPr>
      </p:pic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2971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Maximal QC</a:t>
            </a:r>
            <a:endParaRPr lang="en-US" sz="2000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903028" y="348997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8" name="Picture 17" descr="j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835588"/>
            <a:ext cx="1752599" cy="1336612"/>
          </a:xfrm>
          <a:prstGeom prst="rect">
            <a:avLst/>
          </a:prstGeom>
        </p:spPr>
      </p:pic>
      <p:pic>
        <p:nvPicPr>
          <p:cNvPr id="2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dirty="0"/>
          </a:p>
        </p:txBody>
      </p:sp>
      <p:pic>
        <p:nvPicPr>
          <p:cNvPr id="5" name="Picture 7" descr="AmitabhAn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212343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048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Maximal QC</a:t>
            </a:r>
            <a:endParaRPr lang="en-US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903028" y="3374959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Freeform 14"/>
          <p:cNvSpPr/>
          <p:nvPr/>
        </p:nvSpPr>
        <p:spPr>
          <a:xfrm>
            <a:off x="6400800" y="3604591"/>
            <a:ext cx="331304" cy="742122"/>
          </a:xfrm>
          <a:custGeom>
            <a:avLst/>
            <a:gdLst>
              <a:gd name="connsiteX0" fmla="*/ 331304 w 331304"/>
              <a:gd name="connsiteY0" fmla="*/ 0 h 742122"/>
              <a:gd name="connsiteX1" fmla="*/ 291548 w 331304"/>
              <a:gd name="connsiteY1" fmla="*/ 39757 h 742122"/>
              <a:gd name="connsiteX2" fmla="*/ 278296 w 331304"/>
              <a:gd name="connsiteY2" fmla="*/ 92766 h 742122"/>
              <a:gd name="connsiteX3" fmla="*/ 238539 w 331304"/>
              <a:gd name="connsiteY3" fmla="*/ 145774 h 742122"/>
              <a:gd name="connsiteX4" fmla="*/ 198783 w 331304"/>
              <a:gd name="connsiteY4" fmla="*/ 278296 h 742122"/>
              <a:gd name="connsiteX5" fmla="*/ 145774 w 331304"/>
              <a:gd name="connsiteY5" fmla="*/ 397566 h 742122"/>
              <a:gd name="connsiteX6" fmla="*/ 106017 w 331304"/>
              <a:gd name="connsiteY6" fmla="*/ 516835 h 742122"/>
              <a:gd name="connsiteX7" fmla="*/ 26504 w 331304"/>
              <a:gd name="connsiteY7" fmla="*/ 689113 h 742122"/>
              <a:gd name="connsiteX8" fmla="*/ 0 w 331304"/>
              <a:gd name="connsiteY8" fmla="*/ 742122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4" h="742122">
                <a:moveTo>
                  <a:pt x="331304" y="0"/>
                </a:moveTo>
                <a:cubicBezTo>
                  <a:pt x="318052" y="13252"/>
                  <a:pt x="300846" y="23485"/>
                  <a:pt x="291548" y="39757"/>
                </a:cubicBezTo>
                <a:cubicBezTo>
                  <a:pt x="282512" y="55571"/>
                  <a:pt x="286441" y="76475"/>
                  <a:pt x="278296" y="92766"/>
                </a:cubicBezTo>
                <a:cubicBezTo>
                  <a:pt x="268418" y="112521"/>
                  <a:pt x="251791" y="128105"/>
                  <a:pt x="238539" y="145774"/>
                </a:cubicBezTo>
                <a:cubicBezTo>
                  <a:pt x="214555" y="289677"/>
                  <a:pt x="242806" y="168240"/>
                  <a:pt x="198783" y="278296"/>
                </a:cubicBezTo>
                <a:cubicBezTo>
                  <a:pt x="151472" y="396574"/>
                  <a:pt x="196765" y="321078"/>
                  <a:pt x="145774" y="397566"/>
                </a:cubicBezTo>
                <a:cubicBezTo>
                  <a:pt x="117753" y="565693"/>
                  <a:pt x="154629" y="411508"/>
                  <a:pt x="106017" y="516835"/>
                </a:cubicBezTo>
                <a:cubicBezTo>
                  <a:pt x="17631" y="708337"/>
                  <a:pt x="89264" y="594977"/>
                  <a:pt x="26504" y="689113"/>
                </a:cubicBezTo>
                <a:cubicBezTo>
                  <a:pt x="11277" y="734796"/>
                  <a:pt x="23130" y="718992"/>
                  <a:pt x="0" y="742122"/>
                </a:cubicBezTo>
              </a:path>
            </a:pathLst>
          </a:custGeom>
          <a:ln w="3492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162261" y="3800061"/>
            <a:ext cx="808382" cy="238539"/>
          </a:xfrm>
          <a:custGeom>
            <a:avLst/>
            <a:gdLst>
              <a:gd name="connsiteX0" fmla="*/ 0 w 808382"/>
              <a:gd name="connsiteY0" fmla="*/ 238539 h 238539"/>
              <a:gd name="connsiteX1" fmla="*/ 185530 w 808382"/>
              <a:gd name="connsiteY1" fmla="*/ 198783 h 238539"/>
              <a:gd name="connsiteX2" fmla="*/ 331304 w 808382"/>
              <a:gd name="connsiteY2" fmla="*/ 132522 h 238539"/>
              <a:gd name="connsiteX3" fmla="*/ 384313 w 808382"/>
              <a:gd name="connsiteY3" fmla="*/ 119270 h 238539"/>
              <a:gd name="connsiteX4" fmla="*/ 410817 w 808382"/>
              <a:gd name="connsiteY4" fmla="*/ 92765 h 238539"/>
              <a:gd name="connsiteX5" fmla="*/ 463826 w 808382"/>
              <a:gd name="connsiteY5" fmla="*/ 79513 h 238539"/>
              <a:gd name="connsiteX6" fmla="*/ 503582 w 808382"/>
              <a:gd name="connsiteY6" fmla="*/ 66261 h 238539"/>
              <a:gd name="connsiteX7" fmla="*/ 556591 w 808382"/>
              <a:gd name="connsiteY7" fmla="*/ 39757 h 238539"/>
              <a:gd name="connsiteX8" fmla="*/ 636104 w 808382"/>
              <a:gd name="connsiteY8" fmla="*/ 13252 h 238539"/>
              <a:gd name="connsiteX9" fmla="*/ 675861 w 808382"/>
              <a:gd name="connsiteY9" fmla="*/ 0 h 238539"/>
              <a:gd name="connsiteX10" fmla="*/ 808382 w 808382"/>
              <a:gd name="connsiteY10" fmla="*/ 26504 h 23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8382" h="238539">
                <a:moveTo>
                  <a:pt x="0" y="238539"/>
                </a:moveTo>
                <a:cubicBezTo>
                  <a:pt x="113299" y="200773"/>
                  <a:pt x="51791" y="215500"/>
                  <a:pt x="185530" y="198783"/>
                </a:cubicBezTo>
                <a:cubicBezTo>
                  <a:pt x="239598" y="171749"/>
                  <a:pt x="275036" y="151278"/>
                  <a:pt x="331304" y="132522"/>
                </a:cubicBezTo>
                <a:cubicBezTo>
                  <a:pt x="348583" y="126762"/>
                  <a:pt x="366643" y="123687"/>
                  <a:pt x="384313" y="119270"/>
                </a:cubicBezTo>
                <a:cubicBezTo>
                  <a:pt x="393148" y="110435"/>
                  <a:pt x="399642" y="98353"/>
                  <a:pt x="410817" y="92765"/>
                </a:cubicBezTo>
                <a:cubicBezTo>
                  <a:pt x="427108" y="84620"/>
                  <a:pt x="446313" y="84517"/>
                  <a:pt x="463826" y="79513"/>
                </a:cubicBezTo>
                <a:cubicBezTo>
                  <a:pt x="477257" y="75676"/>
                  <a:pt x="490743" y="71764"/>
                  <a:pt x="503582" y="66261"/>
                </a:cubicBezTo>
                <a:cubicBezTo>
                  <a:pt x="521740" y="58479"/>
                  <a:pt x="538249" y="47094"/>
                  <a:pt x="556591" y="39757"/>
                </a:cubicBezTo>
                <a:cubicBezTo>
                  <a:pt x="582531" y="29381"/>
                  <a:pt x="609600" y="22087"/>
                  <a:pt x="636104" y="13252"/>
                </a:cubicBezTo>
                <a:lnTo>
                  <a:pt x="675861" y="0"/>
                </a:lnTo>
                <a:cubicBezTo>
                  <a:pt x="772137" y="32091"/>
                  <a:pt x="727436" y="26504"/>
                  <a:pt x="808382" y="26504"/>
                </a:cubicBezTo>
              </a:path>
            </a:pathLst>
          </a:custGeom>
          <a:ln w="3492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600" y="32766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QC</a:t>
            </a:r>
            <a:endParaRPr lang="en-US" dirty="0"/>
          </a:p>
        </p:txBody>
      </p:sp>
      <p:pic>
        <p:nvPicPr>
          <p:cNvPr id="19" name="Picture 18" descr="rek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724400"/>
            <a:ext cx="1632324" cy="1348154"/>
          </a:xfrm>
          <a:prstGeom prst="rect">
            <a:avLst/>
          </a:prstGeom>
        </p:spPr>
      </p:pic>
      <p:pic>
        <p:nvPicPr>
          <p:cNvPr id="20" name="Picture 19" descr="j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835588"/>
            <a:ext cx="1752599" cy="1336612"/>
          </a:xfrm>
          <a:prstGeom prst="rect">
            <a:avLst/>
          </a:prstGeom>
        </p:spPr>
      </p:pic>
      <p:pic>
        <p:nvPicPr>
          <p:cNvPr id="21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048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Maximal QC</a:t>
            </a:r>
            <a:endParaRPr lang="en-US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Freeform 14"/>
          <p:cNvSpPr/>
          <p:nvPr/>
        </p:nvSpPr>
        <p:spPr>
          <a:xfrm>
            <a:off x="6400800" y="3604591"/>
            <a:ext cx="331304" cy="742122"/>
          </a:xfrm>
          <a:custGeom>
            <a:avLst/>
            <a:gdLst>
              <a:gd name="connsiteX0" fmla="*/ 331304 w 331304"/>
              <a:gd name="connsiteY0" fmla="*/ 0 h 742122"/>
              <a:gd name="connsiteX1" fmla="*/ 291548 w 331304"/>
              <a:gd name="connsiteY1" fmla="*/ 39757 h 742122"/>
              <a:gd name="connsiteX2" fmla="*/ 278296 w 331304"/>
              <a:gd name="connsiteY2" fmla="*/ 92766 h 742122"/>
              <a:gd name="connsiteX3" fmla="*/ 238539 w 331304"/>
              <a:gd name="connsiteY3" fmla="*/ 145774 h 742122"/>
              <a:gd name="connsiteX4" fmla="*/ 198783 w 331304"/>
              <a:gd name="connsiteY4" fmla="*/ 278296 h 742122"/>
              <a:gd name="connsiteX5" fmla="*/ 145774 w 331304"/>
              <a:gd name="connsiteY5" fmla="*/ 397566 h 742122"/>
              <a:gd name="connsiteX6" fmla="*/ 106017 w 331304"/>
              <a:gd name="connsiteY6" fmla="*/ 516835 h 742122"/>
              <a:gd name="connsiteX7" fmla="*/ 26504 w 331304"/>
              <a:gd name="connsiteY7" fmla="*/ 689113 h 742122"/>
              <a:gd name="connsiteX8" fmla="*/ 0 w 331304"/>
              <a:gd name="connsiteY8" fmla="*/ 742122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4" h="742122">
                <a:moveTo>
                  <a:pt x="331304" y="0"/>
                </a:moveTo>
                <a:cubicBezTo>
                  <a:pt x="318052" y="13252"/>
                  <a:pt x="300846" y="23485"/>
                  <a:pt x="291548" y="39757"/>
                </a:cubicBezTo>
                <a:cubicBezTo>
                  <a:pt x="282512" y="55571"/>
                  <a:pt x="286441" y="76475"/>
                  <a:pt x="278296" y="92766"/>
                </a:cubicBezTo>
                <a:cubicBezTo>
                  <a:pt x="268418" y="112521"/>
                  <a:pt x="251791" y="128105"/>
                  <a:pt x="238539" y="145774"/>
                </a:cubicBezTo>
                <a:cubicBezTo>
                  <a:pt x="214555" y="289677"/>
                  <a:pt x="242806" y="168240"/>
                  <a:pt x="198783" y="278296"/>
                </a:cubicBezTo>
                <a:cubicBezTo>
                  <a:pt x="151472" y="396574"/>
                  <a:pt x="196765" y="321078"/>
                  <a:pt x="145774" y="397566"/>
                </a:cubicBezTo>
                <a:cubicBezTo>
                  <a:pt x="117753" y="565693"/>
                  <a:pt x="154629" y="411508"/>
                  <a:pt x="106017" y="516835"/>
                </a:cubicBezTo>
                <a:cubicBezTo>
                  <a:pt x="17631" y="708337"/>
                  <a:pt x="89264" y="594977"/>
                  <a:pt x="26504" y="689113"/>
                </a:cubicBezTo>
                <a:cubicBezTo>
                  <a:pt x="11277" y="734796"/>
                  <a:pt x="23130" y="718992"/>
                  <a:pt x="0" y="742122"/>
                </a:cubicBezTo>
              </a:path>
            </a:pathLst>
          </a:custGeom>
          <a:ln w="3492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162261" y="3876261"/>
            <a:ext cx="808382" cy="238539"/>
          </a:xfrm>
          <a:custGeom>
            <a:avLst/>
            <a:gdLst>
              <a:gd name="connsiteX0" fmla="*/ 0 w 808382"/>
              <a:gd name="connsiteY0" fmla="*/ 238539 h 238539"/>
              <a:gd name="connsiteX1" fmla="*/ 185530 w 808382"/>
              <a:gd name="connsiteY1" fmla="*/ 198783 h 238539"/>
              <a:gd name="connsiteX2" fmla="*/ 331304 w 808382"/>
              <a:gd name="connsiteY2" fmla="*/ 132522 h 238539"/>
              <a:gd name="connsiteX3" fmla="*/ 384313 w 808382"/>
              <a:gd name="connsiteY3" fmla="*/ 119270 h 238539"/>
              <a:gd name="connsiteX4" fmla="*/ 410817 w 808382"/>
              <a:gd name="connsiteY4" fmla="*/ 92765 h 238539"/>
              <a:gd name="connsiteX5" fmla="*/ 463826 w 808382"/>
              <a:gd name="connsiteY5" fmla="*/ 79513 h 238539"/>
              <a:gd name="connsiteX6" fmla="*/ 503582 w 808382"/>
              <a:gd name="connsiteY6" fmla="*/ 66261 h 238539"/>
              <a:gd name="connsiteX7" fmla="*/ 556591 w 808382"/>
              <a:gd name="connsiteY7" fmla="*/ 39757 h 238539"/>
              <a:gd name="connsiteX8" fmla="*/ 636104 w 808382"/>
              <a:gd name="connsiteY8" fmla="*/ 13252 h 238539"/>
              <a:gd name="connsiteX9" fmla="*/ 675861 w 808382"/>
              <a:gd name="connsiteY9" fmla="*/ 0 h 238539"/>
              <a:gd name="connsiteX10" fmla="*/ 808382 w 808382"/>
              <a:gd name="connsiteY10" fmla="*/ 26504 h 23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8382" h="238539">
                <a:moveTo>
                  <a:pt x="0" y="238539"/>
                </a:moveTo>
                <a:cubicBezTo>
                  <a:pt x="113299" y="200773"/>
                  <a:pt x="51791" y="215500"/>
                  <a:pt x="185530" y="198783"/>
                </a:cubicBezTo>
                <a:cubicBezTo>
                  <a:pt x="239598" y="171749"/>
                  <a:pt x="275036" y="151278"/>
                  <a:pt x="331304" y="132522"/>
                </a:cubicBezTo>
                <a:cubicBezTo>
                  <a:pt x="348583" y="126762"/>
                  <a:pt x="366643" y="123687"/>
                  <a:pt x="384313" y="119270"/>
                </a:cubicBezTo>
                <a:cubicBezTo>
                  <a:pt x="393148" y="110435"/>
                  <a:pt x="399642" y="98353"/>
                  <a:pt x="410817" y="92765"/>
                </a:cubicBezTo>
                <a:cubicBezTo>
                  <a:pt x="427108" y="84620"/>
                  <a:pt x="446313" y="84517"/>
                  <a:pt x="463826" y="79513"/>
                </a:cubicBezTo>
                <a:cubicBezTo>
                  <a:pt x="477257" y="75676"/>
                  <a:pt x="490743" y="71764"/>
                  <a:pt x="503582" y="66261"/>
                </a:cubicBezTo>
                <a:cubicBezTo>
                  <a:pt x="521740" y="58479"/>
                  <a:pt x="538249" y="47094"/>
                  <a:pt x="556591" y="39757"/>
                </a:cubicBezTo>
                <a:cubicBezTo>
                  <a:pt x="582531" y="29381"/>
                  <a:pt x="609600" y="22087"/>
                  <a:pt x="636104" y="13252"/>
                </a:cubicBezTo>
                <a:lnTo>
                  <a:pt x="675861" y="0"/>
                </a:lnTo>
                <a:cubicBezTo>
                  <a:pt x="772137" y="32091"/>
                  <a:pt x="727436" y="26504"/>
                  <a:pt x="808382" y="26504"/>
                </a:cubicBezTo>
              </a:path>
            </a:pathLst>
          </a:custGeom>
          <a:ln w="3492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600" y="32766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QC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2000" y="1600200"/>
            <a:ext cx="7620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have maximal QC,</a:t>
            </a:r>
          </a:p>
          <a:p>
            <a:pPr marL="342900" indent="-342900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they cannot be quantum correlated, at all with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I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7000" y="5334000"/>
            <a:ext cx="5943600" cy="646331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Ekert</a:t>
            </a:r>
            <a:r>
              <a:rPr lang="en-US" dirty="0" smtClean="0"/>
              <a:t>, PRL’91; Bennett, Brassard, </a:t>
            </a:r>
            <a:r>
              <a:rPr lang="en-US" dirty="0" err="1" smtClean="0"/>
              <a:t>Mermin</a:t>
            </a:r>
            <a:r>
              <a:rPr lang="en-US" dirty="0" smtClean="0"/>
              <a:t>, PRL’92</a:t>
            </a:r>
          </a:p>
          <a:p>
            <a:pPr algn="ctr"/>
            <a:r>
              <a:rPr lang="de-DE" dirty="0" smtClean="0"/>
              <a:t>C.H. Bennett, et al.,</a:t>
            </a:r>
            <a:r>
              <a:rPr lang="en-IN" dirty="0" smtClean="0"/>
              <a:t> PRA </a:t>
            </a:r>
            <a:r>
              <a:rPr lang="en-IN" b="1" dirty="0" smtClean="0"/>
              <a:t>53</a:t>
            </a:r>
            <a:r>
              <a:rPr lang="en-IN" dirty="0" smtClean="0"/>
              <a:t>, 2046 (’96)</a:t>
            </a:r>
            <a:endParaRPr lang="en-IN" dirty="0"/>
          </a:p>
        </p:txBody>
      </p:sp>
      <p:pic>
        <p:nvPicPr>
          <p:cNvPr id="2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048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Maximal QC</a:t>
            </a:r>
            <a:endParaRPr lang="en-US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Freeform 14"/>
          <p:cNvSpPr/>
          <p:nvPr/>
        </p:nvSpPr>
        <p:spPr>
          <a:xfrm>
            <a:off x="6400800" y="3604591"/>
            <a:ext cx="331304" cy="742122"/>
          </a:xfrm>
          <a:custGeom>
            <a:avLst/>
            <a:gdLst>
              <a:gd name="connsiteX0" fmla="*/ 331304 w 331304"/>
              <a:gd name="connsiteY0" fmla="*/ 0 h 742122"/>
              <a:gd name="connsiteX1" fmla="*/ 291548 w 331304"/>
              <a:gd name="connsiteY1" fmla="*/ 39757 h 742122"/>
              <a:gd name="connsiteX2" fmla="*/ 278296 w 331304"/>
              <a:gd name="connsiteY2" fmla="*/ 92766 h 742122"/>
              <a:gd name="connsiteX3" fmla="*/ 238539 w 331304"/>
              <a:gd name="connsiteY3" fmla="*/ 145774 h 742122"/>
              <a:gd name="connsiteX4" fmla="*/ 198783 w 331304"/>
              <a:gd name="connsiteY4" fmla="*/ 278296 h 742122"/>
              <a:gd name="connsiteX5" fmla="*/ 145774 w 331304"/>
              <a:gd name="connsiteY5" fmla="*/ 397566 h 742122"/>
              <a:gd name="connsiteX6" fmla="*/ 106017 w 331304"/>
              <a:gd name="connsiteY6" fmla="*/ 516835 h 742122"/>
              <a:gd name="connsiteX7" fmla="*/ 26504 w 331304"/>
              <a:gd name="connsiteY7" fmla="*/ 689113 h 742122"/>
              <a:gd name="connsiteX8" fmla="*/ 0 w 331304"/>
              <a:gd name="connsiteY8" fmla="*/ 742122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4" h="742122">
                <a:moveTo>
                  <a:pt x="331304" y="0"/>
                </a:moveTo>
                <a:cubicBezTo>
                  <a:pt x="318052" y="13252"/>
                  <a:pt x="300846" y="23485"/>
                  <a:pt x="291548" y="39757"/>
                </a:cubicBezTo>
                <a:cubicBezTo>
                  <a:pt x="282512" y="55571"/>
                  <a:pt x="286441" y="76475"/>
                  <a:pt x="278296" y="92766"/>
                </a:cubicBezTo>
                <a:cubicBezTo>
                  <a:pt x="268418" y="112521"/>
                  <a:pt x="251791" y="128105"/>
                  <a:pt x="238539" y="145774"/>
                </a:cubicBezTo>
                <a:cubicBezTo>
                  <a:pt x="214555" y="289677"/>
                  <a:pt x="242806" y="168240"/>
                  <a:pt x="198783" y="278296"/>
                </a:cubicBezTo>
                <a:cubicBezTo>
                  <a:pt x="151472" y="396574"/>
                  <a:pt x="196765" y="321078"/>
                  <a:pt x="145774" y="397566"/>
                </a:cubicBezTo>
                <a:cubicBezTo>
                  <a:pt x="117753" y="565693"/>
                  <a:pt x="154629" y="411508"/>
                  <a:pt x="106017" y="516835"/>
                </a:cubicBezTo>
                <a:cubicBezTo>
                  <a:pt x="17631" y="708337"/>
                  <a:pt x="89264" y="594977"/>
                  <a:pt x="26504" y="689113"/>
                </a:cubicBezTo>
                <a:cubicBezTo>
                  <a:pt x="11277" y="734796"/>
                  <a:pt x="23130" y="718992"/>
                  <a:pt x="0" y="742122"/>
                </a:cubicBezTo>
              </a:path>
            </a:pathLst>
          </a:custGeom>
          <a:ln w="3492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162261" y="3876261"/>
            <a:ext cx="808382" cy="238539"/>
          </a:xfrm>
          <a:custGeom>
            <a:avLst/>
            <a:gdLst>
              <a:gd name="connsiteX0" fmla="*/ 0 w 808382"/>
              <a:gd name="connsiteY0" fmla="*/ 238539 h 238539"/>
              <a:gd name="connsiteX1" fmla="*/ 185530 w 808382"/>
              <a:gd name="connsiteY1" fmla="*/ 198783 h 238539"/>
              <a:gd name="connsiteX2" fmla="*/ 331304 w 808382"/>
              <a:gd name="connsiteY2" fmla="*/ 132522 h 238539"/>
              <a:gd name="connsiteX3" fmla="*/ 384313 w 808382"/>
              <a:gd name="connsiteY3" fmla="*/ 119270 h 238539"/>
              <a:gd name="connsiteX4" fmla="*/ 410817 w 808382"/>
              <a:gd name="connsiteY4" fmla="*/ 92765 h 238539"/>
              <a:gd name="connsiteX5" fmla="*/ 463826 w 808382"/>
              <a:gd name="connsiteY5" fmla="*/ 79513 h 238539"/>
              <a:gd name="connsiteX6" fmla="*/ 503582 w 808382"/>
              <a:gd name="connsiteY6" fmla="*/ 66261 h 238539"/>
              <a:gd name="connsiteX7" fmla="*/ 556591 w 808382"/>
              <a:gd name="connsiteY7" fmla="*/ 39757 h 238539"/>
              <a:gd name="connsiteX8" fmla="*/ 636104 w 808382"/>
              <a:gd name="connsiteY8" fmla="*/ 13252 h 238539"/>
              <a:gd name="connsiteX9" fmla="*/ 675861 w 808382"/>
              <a:gd name="connsiteY9" fmla="*/ 0 h 238539"/>
              <a:gd name="connsiteX10" fmla="*/ 808382 w 808382"/>
              <a:gd name="connsiteY10" fmla="*/ 26504 h 23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8382" h="238539">
                <a:moveTo>
                  <a:pt x="0" y="238539"/>
                </a:moveTo>
                <a:cubicBezTo>
                  <a:pt x="113299" y="200773"/>
                  <a:pt x="51791" y="215500"/>
                  <a:pt x="185530" y="198783"/>
                </a:cubicBezTo>
                <a:cubicBezTo>
                  <a:pt x="239598" y="171749"/>
                  <a:pt x="275036" y="151278"/>
                  <a:pt x="331304" y="132522"/>
                </a:cubicBezTo>
                <a:cubicBezTo>
                  <a:pt x="348583" y="126762"/>
                  <a:pt x="366643" y="123687"/>
                  <a:pt x="384313" y="119270"/>
                </a:cubicBezTo>
                <a:cubicBezTo>
                  <a:pt x="393148" y="110435"/>
                  <a:pt x="399642" y="98353"/>
                  <a:pt x="410817" y="92765"/>
                </a:cubicBezTo>
                <a:cubicBezTo>
                  <a:pt x="427108" y="84620"/>
                  <a:pt x="446313" y="84517"/>
                  <a:pt x="463826" y="79513"/>
                </a:cubicBezTo>
                <a:cubicBezTo>
                  <a:pt x="477257" y="75676"/>
                  <a:pt x="490743" y="71764"/>
                  <a:pt x="503582" y="66261"/>
                </a:cubicBezTo>
                <a:cubicBezTo>
                  <a:pt x="521740" y="58479"/>
                  <a:pt x="538249" y="47094"/>
                  <a:pt x="556591" y="39757"/>
                </a:cubicBezTo>
                <a:cubicBezTo>
                  <a:pt x="582531" y="29381"/>
                  <a:pt x="609600" y="22087"/>
                  <a:pt x="636104" y="13252"/>
                </a:cubicBezTo>
                <a:lnTo>
                  <a:pt x="675861" y="0"/>
                </a:lnTo>
                <a:cubicBezTo>
                  <a:pt x="772137" y="32091"/>
                  <a:pt x="727436" y="26504"/>
                  <a:pt x="808382" y="26504"/>
                </a:cubicBezTo>
              </a:path>
            </a:pathLst>
          </a:custGeom>
          <a:ln w="3492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600" y="32766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QC</a:t>
            </a:r>
            <a:endParaRPr lang="en-US" dirty="0"/>
          </a:p>
        </p:txBody>
      </p:sp>
      <p:pic>
        <p:nvPicPr>
          <p:cNvPr id="21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762000" y="1600200"/>
            <a:ext cx="7620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have maximal QC,</a:t>
            </a:r>
          </a:p>
          <a:p>
            <a:pPr marL="342900" indent="-342900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they cannot be quantum correlated, at all with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IN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04800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Highly QC</a:t>
            </a:r>
            <a:endParaRPr lang="en-US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6553200" y="327660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Weakly QC</a:t>
            </a:r>
            <a:endParaRPr lang="en-US" dirty="0"/>
          </a:p>
        </p:txBody>
      </p:sp>
      <p:pic>
        <p:nvPicPr>
          <p:cNvPr id="2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1374775"/>
          </a:xfrm>
        </p:spPr>
        <p:txBody>
          <a:bodyPr>
            <a:norm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 of Quantum Correlations</a:t>
            </a:r>
            <a:endParaRPr lang="en-US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7696200" cy="16764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Aditi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(De)</a:t>
            </a:r>
          </a:p>
          <a:p>
            <a:r>
              <a:rPr lang="en-US" sz="28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Harish-Chandra Research Institute, India</a:t>
            </a:r>
          </a:p>
          <a:p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00379" y="4572000"/>
            <a:ext cx="635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Co-workers: </a:t>
            </a:r>
            <a:r>
              <a:rPr lang="en-US" sz="2000" b="1" dirty="0" err="1" smtClean="0">
                <a:solidFill>
                  <a:srgbClr val="008000"/>
                </a:solidFill>
              </a:rPr>
              <a:t>Asutosh</a:t>
            </a:r>
            <a:r>
              <a:rPr lang="en-US" sz="2000" b="1" dirty="0" smtClean="0">
                <a:solidFill>
                  <a:srgbClr val="008000"/>
                </a:solidFill>
              </a:rPr>
              <a:t>, </a:t>
            </a:r>
            <a:r>
              <a:rPr lang="en-US" sz="2000" b="1" dirty="0" err="1" smtClean="0">
                <a:solidFill>
                  <a:srgbClr val="008000"/>
                </a:solidFill>
              </a:rPr>
              <a:t>Salini</a:t>
            </a:r>
            <a:r>
              <a:rPr lang="en-US" sz="2000" b="1" dirty="0" smtClean="0">
                <a:solidFill>
                  <a:srgbClr val="008000"/>
                </a:solidFill>
              </a:rPr>
              <a:t>, </a:t>
            </a:r>
            <a:r>
              <a:rPr lang="en-US" sz="2000" b="1" dirty="0" err="1" smtClean="0">
                <a:solidFill>
                  <a:srgbClr val="008000"/>
                </a:solidFill>
              </a:rPr>
              <a:t>Arun</a:t>
            </a:r>
            <a:r>
              <a:rPr lang="en-US" sz="2000" b="1" dirty="0" smtClean="0">
                <a:solidFill>
                  <a:srgbClr val="008000"/>
                </a:solidFill>
              </a:rPr>
              <a:t>, </a:t>
            </a:r>
            <a:r>
              <a:rPr lang="en-US" sz="2000" b="1" dirty="0" err="1" smtClean="0">
                <a:solidFill>
                  <a:srgbClr val="008000"/>
                </a:solidFill>
              </a:rPr>
              <a:t>Prabhu</a:t>
            </a:r>
            <a:r>
              <a:rPr lang="en-US" sz="2000" b="1" dirty="0" smtClean="0">
                <a:solidFill>
                  <a:srgbClr val="008000"/>
                </a:solidFill>
              </a:rPr>
              <a:t>, </a:t>
            </a:r>
            <a:r>
              <a:rPr lang="en-US" sz="2000" b="1" dirty="0" err="1" smtClean="0">
                <a:solidFill>
                  <a:srgbClr val="008000"/>
                </a:solidFill>
              </a:rPr>
              <a:t>Ujjwal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405313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04800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Highly QC</a:t>
            </a:r>
            <a:endParaRPr lang="en-US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2895600" y="5650468"/>
            <a:ext cx="57912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Main ingredient of quantum cryptography</a:t>
            </a:r>
            <a:endParaRPr lang="en-IN" sz="2000" dirty="0"/>
          </a:p>
        </p:txBody>
      </p:sp>
      <p:pic>
        <p:nvPicPr>
          <p:cNvPr id="2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29200" y="2743200"/>
            <a:ext cx="9492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4343400"/>
            <a:ext cx="11160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67600" y="4964668"/>
            <a:ext cx="169950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Eavesdropper</a:t>
            </a:r>
            <a:endParaRPr lang="en-US" dirty="0"/>
          </a:p>
        </p:txBody>
      </p:sp>
      <p:pic>
        <p:nvPicPr>
          <p:cNvPr id="24" name="Picture 2" descr="http://images.desimartini.com/media/uploads/pr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167743"/>
            <a:ext cx="1752600" cy="1251857"/>
          </a:xfrm>
          <a:prstGeom prst="rect">
            <a:avLst/>
          </a:prstGeom>
          <a:noFill/>
        </p:spPr>
      </p:pic>
      <p:pic>
        <p:nvPicPr>
          <p:cNvPr id="25" name="Picture 7" descr="AmitabhAn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41437"/>
            <a:ext cx="212343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rek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71800"/>
            <a:ext cx="1632324" cy="134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289560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CC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6553200" y="327660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CC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8400" y="5650468"/>
            <a:ext cx="62484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Classical correlations do not follow</a:t>
            </a:r>
            <a:r>
              <a:rPr lang="en-US" sz="2400" b="1" dirty="0" smtClean="0"/>
              <a:t>!!</a:t>
            </a:r>
            <a:endParaRPr lang="en-IN" sz="2400" b="1" dirty="0"/>
          </a:p>
        </p:txBody>
      </p:sp>
      <p:pic>
        <p:nvPicPr>
          <p:cNvPr id="13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monogamy?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04800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Highly QC</a:t>
            </a:r>
            <a:endParaRPr lang="en-US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6553200" y="327660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Weakly QC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5105400"/>
            <a:ext cx="61722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400" dirty="0" smtClean="0"/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Trade-off between the amount of QCs</a:t>
            </a:r>
          </a:p>
          <a:p>
            <a:pPr marL="342900" indent="-342900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between  A-B  and  A-C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 Monogamy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Monogamy-Quantification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752600" y="1524000"/>
            <a:ext cx="52578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400" dirty="0" smtClean="0"/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Monogamy relation for QC measure  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477000" y="1600200"/>
            <a:ext cx="230909" cy="282222"/>
          </a:xfrm>
          <a:prstGeom prst="rect">
            <a:avLst/>
          </a:prstGeom>
        </p:spPr>
      </p:pic>
      <p:pic>
        <p:nvPicPr>
          <p:cNvPr id="1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4267200"/>
            <a:ext cx="1219200" cy="34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Monogamy-Quantification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752600" y="1524000"/>
            <a:ext cx="52578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400" dirty="0" smtClean="0"/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Monogamy relation for QC measure  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477000" y="1600200"/>
            <a:ext cx="230909" cy="282222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980661" y="2332383"/>
            <a:ext cx="4648069" cy="2822713"/>
          </a:xfrm>
          <a:custGeom>
            <a:avLst/>
            <a:gdLst>
              <a:gd name="connsiteX0" fmla="*/ 4412974 w 4648069"/>
              <a:gd name="connsiteY0" fmla="*/ 278295 h 2822713"/>
              <a:gd name="connsiteX1" fmla="*/ 4333461 w 4648069"/>
              <a:gd name="connsiteY1" fmla="*/ 238539 h 2822713"/>
              <a:gd name="connsiteX2" fmla="*/ 4240696 w 4648069"/>
              <a:gd name="connsiteY2" fmla="*/ 212034 h 2822713"/>
              <a:gd name="connsiteX3" fmla="*/ 4134678 w 4648069"/>
              <a:gd name="connsiteY3" fmla="*/ 159026 h 2822713"/>
              <a:gd name="connsiteX4" fmla="*/ 3922643 w 4648069"/>
              <a:gd name="connsiteY4" fmla="*/ 79513 h 2822713"/>
              <a:gd name="connsiteX5" fmla="*/ 3856382 w 4648069"/>
              <a:gd name="connsiteY5" fmla="*/ 53008 h 2822713"/>
              <a:gd name="connsiteX6" fmla="*/ 3776869 w 4648069"/>
              <a:gd name="connsiteY6" fmla="*/ 39756 h 2822713"/>
              <a:gd name="connsiteX7" fmla="*/ 3644348 w 4648069"/>
              <a:gd name="connsiteY7" fmla="*/ 0 h 2822713"/>
              <a:gd name="connsiteX8" fmla="*/ 3140765 w 4648069"/>
              <a:gd name="connsiteY8" fmla="*/ 13252 h 2822713"/>
              <a:gd name="connsiteX9" fmla="*/ 3074504 w 4648069"/>
              <a:gd name="connsiteY9" fmla="*/ 26504 h 2822713"/>
              <a:gd name="connsiteX10" fmla="*/ 2955235 w 4648069"/>
              <a:gd name="connsiteY10" fmla="*/ 92765 h 2822713"/>
              <a:gd name="connsiteX11" fmla="*/ 2902226 w 4648069"/>
              <a:gd name="connsiteY11" fmla="*/ 119269 h 2822713"/>
              <a:gd name="connsiteX12" fmla="*/ 2849217 w 4648069"/>
              <a:gd name="connsiteY12" fmla="*/ 159026 h 2822713"/>
              <a:gd name="connsiteX13" fmla="*/ 2796209 w 4648069"/>
              <a:gd name="connsiteY13" fmla="*/ 172278 h 2822713"/>
              <a:gd name="connsiteX14" fmla="*/ 2729948 w 4648069"/>
              <a:gd name="connsiteY14" fmla="*/ 251791 h 2822713"/>
              <a:gd name="connsiteX15" fmla="*/ 2690191 w 4648069"/>
              <a:gd name="connsiteY15" fmla="*/ 265043 h 2822713"/>
              <a:gd name="connsiteX16" fmla="*/ 2504661 w 4648069"/>
              <a:gd name="connsiteY16" fmla="*/ 291547 h 2822713"/>
              <a:gd name="connsiteX17" fmla="*/ 2239617 w 4648069"/>
              <a:gd name="connsiteY17" fmla="*/ 331304 h 2822713"/>
              <a:gd name="connsiteX18" fmla="*/ 2120348 w 4648069"/>
              <a:gd name="connsiteY18" fmla="*/ 344556 h 2822713"/>
              <a:gd name="connsiteX19" fmla="*/ 2014330 w 4648069"/>
              <a:gd name="connsiteY19" fmla="*/ 357808 h 2822713"/>
              <a:gd name="connsiteX20" fmla="*/ 1908313 w 4648069"/>
              <a:gd name="connsiteY20" fmla="*/ 384313 h 2822713"/>
              <a:gd name="connsiteX21" fmla="*/ 1696278 w 4648069"/>
              <a:gd name="connsiteY21" fmla="*/ 437321 h 2822713"/>
              <a:gd name="connsiteX22" fmla="*/ 1537252 w 4648069"/>
              <a:gd name="connsiteY22" fmla="*/ 530087 h 2822713"/>
              <a:gd name="connsiteX23" fmla="*/ 1457739 w 4648069"/>
              <a:gd name="connsiteY23" fmla="*/ 569843 h 2822713"/>
              <a:gd name="connsiteX24" fmla="*/ 1338469 w 4648069"/>
              <a:gd name="connsiteY24" fmla="*/ 675860 h 2822713"/>
              <a:gd name="connsiteX25" fmla="*/ 1272209 w 4648069"/>
              <a:gd name="connsiteY25" fmla="*/ 715617 h 2822713"/>
              <a:gd name="connsiteX26" fmla="*/ 1232452 w 4648069"/>
              <a:gd name="connsiteY26" fmla="*/ 742121 h 2822713"/>
              <a:gd name="connsiteX27" fmla="*/ 1113182 w 4648069"/>
              <a:gd name="connsiteY27" fmla="*/ 834887 h 2822713"/>
              <a:gd name="connsiteX28" fmla="*/ 1060174 w 4648069"/>
              <a:gd name="connsiteY28" fmla="*/ 861391 h 2822713"/>
              <a:gd name="connsiteX29" fmla="*/ 1033669 w 4648069"/>
              <a:gd name="connsiteY29" fmla="*/ 887895 h 2822713"/>
              <a:gd name="connsiteX30" fmla="*/ 940904 w 4648069"/>
              <a:gd name="connsiteY30" fmla="*/ 914400 h 2822713"/>
              <a:gd name="connsiteX31" fmla="*/ 808382 w 4648069"/>
              <a:gd name="connsiteY31" fmla="*/ 967408 h 2822713"/>
              <a:gd name="connsiteX32" fmla="*/ 728869 w 4648069"/>
              <a:gd name="connsiteY32" fmla="*/ 993913 h 2822713"/>
              <a:gd name="connsiteX33" fmla="*/ 463826 w 4648069"/>
              <a:gd name="connsiteY33" fmla="*/ 1179443 h 2822713"/>
              <a:gd name="connsiteX34" fmla="*/ 424069 w 4648069"/>
              <a:gd name="connsiteY34" fmla="*/ 1205947 h 2822713"/>
              <a:gd name="connsiteX35" fmla="*/ 371061 w 4648069"/>
              <a:gd name="connsiteY35" fmla="*/ 1258956 h 2822713"/>
              <a:gd name="connsiteX36" fmla="*/ 225287 w 4648069"/>
              <a:gd name="connsiteY36" fmla="*/ 1378226 h 2822713"/>
              <a:gd name="connsiteX37" fmla="*/ 145774 w 4648069"/>
              <a:gd name="connsiteY37" fmla="*/ 1431234 h 2822713"/>
              <a:gd name="connsiteX38" fmla="*/ 92765 w 4648069"/>
              <a:gd name="connsiteY38" fmla="*/ 1510747 h 2822713"/>
              <a:gd name="connsiteX39" fmla="*/ 66261 w 4648069"/>
              <a:gd name="connsiteY39" fmla="*/ 1550504 h 2822713"/>
              <a:gd name="connsiteX40" fmla="*/ 53009 w 4648069"/>
              <a:gd name="connsiteY40" fmla="*/ 1630017 h 2822713"/>
              <a:gd name="connsiteX41" fmla="*/ 39756 w 4648069"/>
              <a:gd name="connsiteY41" fmla="*/ 1669774 h 2822713"/>
              <a:gd name="connsiteX42" fmla="*/ 13252 w 4648069"/>
              <a:gd name="connsiteY42" fmla="*/ 1802295 h 2822713"/>
              <a:gd name="connsiteX43" fmla="*/ 0 w 4648069"/>
              <a:gd name="connsiteY43" fmla="*/ 1948069 h 2822713"/>
              <a:gd name="connsiteX44" fmla="*/ 13252 w 4648069"/>
              <a:gd name="connsiteY44" fmla="*/ 2451652 h 2822713"/>
              <a:gd name="connsiteX45" fmla="*/ 26504 w 4648069"/>
              <a:gd name="connsiteY45" fmla="*/ 2491408 h 2822713"/>
              <a:gd name="connsiteX46" fmla="*/ 53009 w 4648069"/>
              <a:gd name="connsiteY46" fmla="*/ 2544417 h 2822713"/>
              <a:gd name="connsiteX47" fmla="*/ 66261 w 4648069"/>
              <a:gd name="connsiteY47" fmla="*/ 2597426 h 2822713"/>
              <a:gd name="connsiteX48" fmla="*/ 119269 w 4648069"/>
              <a:gd name="connsiteY48" fmla="*/ 2663687 h 2822713"/>
              <a:gd name="connsiteX49" fmla="*/ 185530 w 4648069"/>
              <a:gd name="connsiteY49" fmla="*/ 2756452 h 2822713"/>
              <a:gd name="connsiteX50" fmla="*/ 238539 w 4648069"/>
              <a:gd name="connsiteY50" fmla="*/ 2782956 h 2822713"/>
              <a:gd name="connsiteX51" fmla="*/ 278296 w 4648069"/>
              <a:gd name="connsiteY51" fmla="*/ 2796208 h 2822713"/>
              <a:gd name="connsiteX52" fmla="*/ 384313 w 4648069"/>
              <a:gd name="connsiteY52" fmla="*/ 2822713 h 2822713"/>
              <a:gd name="connsiteX53" fmla="*/ 649356 w 4648069"/>
              <a:gd name="connsiteY53" fmla="*/ 2809460 h 2822713"/>
              <a:gd name="connsiteX54" fmla="*/ 808382 w 4648069"/>
              <a:gd name="connsiteY54" fmla="*/ 2782956 h 2822713"/>
              <a:gd name="connsiteX55" fmla="*/ 901148 w 4648069"/>
              <a:gd name="connsiteY55" fmla="*/ 2769704 h 2822713"/>
              <a:gd name="connsiteX56" fmla="*/ 993913 w 4648069"/>
              <a:gd name="connsiteY56" fmla="*/ 2743200 h 2822713"/>
              <a:gd name="connsiteX57" fmla="*/ 1099930 w 4648069"/>
              <a:gd name="connsiteY57" fmla="*/ 2716695 h 2822713"/>
              <a:gd name="connsiteX58" fmla="*/ 1311965 w 4648069"/>
              <a:gd name="connsiteY58" fmla="*/ 2623930 h 2822713"/>
              <a:gd name="connsiteX59" fmla="*/ 1431235 w 4648069"/>
              <a:gd name="connsiteY59" fmla="*/ 2584174 h 2822713"/>
              <a:gd name="connsiteX60" fmla="*/ 1656522 w 4648069"/>
              <a:gd name="connsiteY60" fmla="*/ 2478156 h 2822713"/>
              <a:gd name="connsiteX61" fmla="*/ 1855304 w 4648069"/>
              <a:gd name="connsiteY61" fmla="*/ 2358887 h 2822713"/>
              <a:gd name="connsiteX62" fmla="*/ 1948069 w 4648069"/>
              <a:gd name="connsiteY62" fmla="*/ 2319130 h 2822713"/>
              <a:gd name="connsiteX63" fmla="*/ 2133600 w 4648069"/>
              <a:gd name="connsiteY63" fmla="*/ 2226365 h 2822713"/>
              <a:gd name="connsiteX64" fmla="*/ 2213113 w 4648069"/>
              <a:gd name="connsiteY64" fmla="*/ 2186608 h 2822713"/>
              <a:gd name="connsiteX65" fmla="*/ 2305878 w 4648069"/>
              <a:gd name="connsiteY65" fmla="*/ 2133600 h 2822713"/>
              <a:gd name="connsiteX66" fmla="*/ 2491409 w 4648069"/>
              <a:gd name="connsiteY66" fmla="*/ 2054087 h 2822713"/>
              <a:gd name="connsiteX67" fmla="*/ 2597426 w 4648069"/>
              <a:gd name="connsiteY67" fmla="*/ 1987826 h 2822713"/>
              <a:gd name="connsiteX68" fmla="*/ 2663687 w 4648069"/>
              <a:gd name="connsiteY68" fmla="*/ 1948069 h 2822713"/>
              <a:gd name="connsiteX69" fmla="*/ 2716696 w 4648069"/>
              <a:gd name="connsiteY69" fmla="*/ 1895060 h 2822713"/>
              <a:gd name="connsiteX70" fmla="*/ 2849217 w 4648069"/>
              <a:gd name="connsiteY70" fmla="*/ 1868556 h 2822713"/>
              <a:gd name="connsiteX71" fmla="*/ 2955235 w 4648069"/>
              <a:gd name="connsiteY71" fmla="*/ 1842052 h 2822713"/>
              <a:gd name="connsiteX72" fmla="*/ 3074504 w 4648069"/>
              <a:gd name="connsiteY72" fmla="*/ 1815547 h 2822713"/>
              <a:gd name="connsiteX73" fmla="*/ 3180522 w 4648069"/>
              <a:gd name="connsiteY73" fmla="*/ 1775791 h 2822713"/>
              <a:gd name="connsiteX74" fmla="*/ 3299791 w 4648069"/>
              <a:gd name="connsiteY74" fmla="*/ 1749287 h 2822713"/>
              <a:gd name="connsiteX75" fmla="*/ 3392556 w 4648069"/>
              <a:gd name="connsiteY75" fmla="*/ 1709530 h 2822713"/>
              <a:gd name="connsiteX76" fmla="*/ 3511826 w 4648069"/>
              <a:gd name="connsiteY76" fmla="*/ 1669774 h 2822713"/>
              <a:gd name="connsiteX77" fmla="*/ 3617843 w 4648069"/>
              <a:gd name="connsiteY77" fmla="*/ 1630017 h 2822713"/>
              <a:gd name="connsiteX78" fmla="*/ 3776869 w 4648069"/>
              <a:gd name="connsiteY78" fmla="*/ 1577008 h 2822713"/>
              <a:gd name="connsiteX79" fmla="*/ 3935896 w 4648069"/>
              <a:gd name="connsiteY79" fmla="*/ 1497495 h 2822713"/>
              <a:gd name="connsiteX80" fmla="*/ 4002156 w 4648069"/>
              <a:gd name="connsiteY80" fmla="*/ 1457739 h 2822713"/>
              <a:gd name="connsiteX81" fmla="*/ 4147930 w 4648069"/>
              <a:gd name="connsiteY81" fmla="*/ 1378226 h 2822713"/>
              <a:gd name="connsiteX82" fmla="*/ 4200939 w 4648069"/>
              <a:gd name="connsiteY82" fmla="*/ 1338469 h 2822713"/>
              <a:gd name="connsiteX83" fmla="*/ 4306956 w 4648069"/>
              <a:gd name="connsiteY83" fmla="*/ 1272208 h 2822713"/>
              <a:gd name="connsiteX84" fmla="*/ 4333461 w 4648069"/>
              <a:gd name="connsiteY84" fmla="*/ 1245704 h 2822713"/>
              <a:gd name="connsiteX85" fmla="*/ 4399722 w 4648069"/>
              <a:gd name="connsiteY85" fmla="*/ 1205947 h 2822713"/>
              <a:gd name="connsiteX86" fmla="*/ 4492487 w 4648069"/>
              <a:gd name="connsiteY86" fmla="*/ 1086678 h 2822713"/>
              <a:gd name="connsiteX87" fmla="*/ 4518991 w 4648069"/>
              <a:gd name="connsiteY87" fmla="*/ 1046921 h 2822713"/>
              <a:gd name="connsiteX88" fmla="*/ 4558748 w 4648069"/>
              <a:gd name="connsiteY88" fmla="*/ 1020417 h 2822713"/>
              <a:gd name="connsiteX89" fmla="*/ 4572000 w 4648069"/>
              <a:gd name="connsiteY89" fmla="*/ 914400 h 2822713"/>
              <a:gd name="connsiteX90" fmla="*/ 4585252 w 4648069"/>
              <a:gd name="connsiteY90" fmla="*/ 874643 h 2822713"/>
              <a:gd name="connsiteX91" fmla="*/ 4611756 w 4648069"/>
              <a:gd name="connsiteY91" fmla="*/ 781878 h 2822713"/>
              <a:gd name="connsiteX92" fmla="*/ 4572000 w 4648069"/>
              <a:gd name="connsiteY92" fmla="*/ 463826 h 2822713"/>
              <a:gd name="connsiteX93" fmla="*/ 4532243 w 4648069"/>
              <a:gd name="connsiteY93" fmla="*/ 437321 h 2822713"/>
              <a:gd name="connsiteX94" fmla="*/ 4465982 w 4648069"/>
              <a:gd name="connsiteY94" fmla="*/ 384313 h 2822713"/>
              <a:gd name="connsiteX95" fmla="*/ 4399722 w 4648069"/>
              <a:gd name="connsiteY95" fmla="*/ 344556 h 2822713"/>
              <a:gd name="connsiteX96" fmla="*/ 4346713 w 4648069"/>
              <a:gd name="connsiteY96" fmla="*/ 304800 h 28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648069" h="2822713">
                <a:moveTo>
                  <a:pt x="4412974" y="278295"/>
                </a:moveTo>
                <a:cubicBezTo>
                  <a:pt x="4313043" y="244985"/>
                  <a:pt x="4436220" y="289918"/>
                  <a:pt x="4333461" y="238539"/>
                </a:cubicBezTo>
                <a:cubicBezTo>
                  <a:pt x="4314453" y="229035"/>
                  <a:pt x="4257674" y="216279"/>
                  <a:pt x="4240696" y="212034"/>
                </a:cubicBezTo>
                <a:cubicBezTo>
                  <a:pt x="4170290" y="165098"/>
                  <a:pt x="4231941" y="202254"/>
                  <a:pt x="4134678" y="159026"/>
                </a:cubicBezTo>
                <a:cubicBezTo>
                  <a:pt x="3980194" y="90366"/>
                  <a:pt x="4246068" y="187320"/>
                  <a:pt x="3922643" y="79513"/>
                </a:cubicBezTo>
                <a:cubicBezTo>
                  <a:pt x="3900075" y="71991"/>
                  <a:pt x="3879332" y="59267"/>
                  <a:pt x="3856382" y="53008"/>
                </a:cubicBezTo>
                <a:cubicBezTo>
                  <a:pt x="3830459" y="45938"/>
                  <a:pt x="3803217" y="45026"/>
                  <a:pt x="3776869" y="39756"/>
                </a:cubicBezTo>
                <a:cubicBezTo>
                  <a:pt x="3726801" y="29742"/>
                  <a:pt x="3695054" y="16902"/>
                  <a:pt x="3644348" y="0"/>
                </a:cubicBezTo>
                <a:cubicBezTo>
                  <a:pt x="3476487" y="4417"/>
                  <a:pt x="3308503" y="5450"/>
                  <a:pt x="3140765" y="13252"/>
                </a:cubicBezTo>
                <a:cubicBezTo>
                  <a:pt x="3118265" y="14299"/>
                  <a:pt x="3095873" y="19381"/>
                  <a:pt x="3074504" y="26504"/>
                </a:cubicBezTo>
                <a:cubicBezTo>
                  <a:pt x="3042729" y="37096"/>
                  <a:pt x="2980712" y="78611"/>
                  <a:pt x="2955235" y="92765"/>
                </a:cubicBezTo>
                <a:cubicBezTo>
                  <a:pt x="2937966" y="102359"/>
                  <a:pt x="2918978" y="108799"/>
                  <a:pt x="2902226" y="119269"/>
                </a:cubicBezTo>
                <a:cubicBezTo>
                  <a:pt x="2883496" y="130975"/>
                  <a:pt x="2868972" y="149148"/>
                  <a:pt x="2849217" y="159026"/>
                </a:cubicBezTo>
                <a:cubicBezTo>
                  <a:pt x="2832927" y="167171"/>
                  <a:pt x="2813878" y="167861"/>
                  <a:pt x="2796209" y="172278"/>
                </a:cubicBezTo>
                <a:cubicBezTo>
                  <a:pt x="2776653" y="201611"/>
                  <a:pt x="2760556" y="231386"/>
                  <a:pt x="2729948" y="251791"/>
                </a:cubicBezTo>
                <a:cubicBezTo>
                  <a:pt x="2718325" y="259540"/>
                  <a:pt x="2703623" y="261205"/>
                  <a:pt x="2690191" y="265043"/>
                </a:cubicBezTo>
                <a:cubicBezTo>
                  <a:pt x="2603111" y="289923"/>
                  <a:pt x="2633375" y="274385"/>
                  <a:pt x="2504661" y="291547"/>
                </a:cubicBezTo>
                <a:cubicBezTo>
                  <a:pt x="2416108" y="303354"/>
                  <a:pt x="2328116" y="319097"/>
                  <a:pt x="2239617" y="331304"/>
                </a:cubicBezTo>
                <a:cubicBezTo>
                  <a:pt x="2199991" y="336770"/>
                  <a:pt x="2160075" y="339882"/>
                  <a:pt x="2120348" y="344556"/>
                </a:cubicBezTo>
                <a:lnTo>
                  <a:pt x="2014330" y="357808"/>
                </a:lnTo>
                <a:lnTo>
                  <a:pt x="1908313" y="384313"/>
                </a:lnTo>
                <a:cubicBezTo>
                  <a:pt x="1855117" y="396830"/>
                  <a:pt x="1751239" y="416182"/>
                  <a:pt x="1696278" y="437321"/>
                </a:cubicBezTo>
                <a:cubicBezTo>
                  <a:pt x="1610349" y="470371"/>
                  <a:pt x="1617691" y="483164"/>
                  <a:pt x="1537252" y="530087"/>
                </a:cubicBezTo>
                <a:cubicBezTo>
                  <a:pt x="1511656" y="545018"/>
                  <a:pt x="1482739" y="553934"/>
                  <a:pt x="1457739" y="569843"/>
                </a:cubicBezTo>
                <a:cubicBezTo>
                  <a:pt x="1341367" y="643897"/>
                  <a:pt x="1438510" y="598050"/>
                  <a:pt x="1338469" y="675860"/>
                </a:cubicBezTo>
                <a:cubicBezTo>
                  <a:pt x="1318137" y="691674"/>
                  <a:pt x="1294051" y="701966"/>
                  <a:pt x="1272209" y="715617"/>
                </a:cubicBezTo>
                <a:cubicBezTo>
                  <a:pt x="1258703" y="724058"/>
                  <a:pt x="1245194" y="732565"/>
                  <a:pt x="1232452" y="742121"/>
                </a:cubicBezTo>
                <a:cubicBezTo>
                  <a:pt x="1192159" y="772341"/>
                  <a:pt x="1158231" y="812363"/>
                  <a:pt x="1113182" y="834887"/>
                </a:cubicBezTo>
                <a:cubicBezTo>
                  <a:pt x="1095513" y="843722"/>
                  <a:pt x="1076611" y="850433"/>
                  <a:pt x="1060174" y="861391"/>
                </a:cubicBezTo>
                <a:cubicBezTo>
                  <a:pt x="1049778" y="868322"/>
                  <a:pt x="1044383" y="881467"/>
                  <a:pt x="1033669" y="887895"/>
                </a:cubicBezTo>
                <a:cubicBezTo>
                  <a:pt x="1018826" y="896801"/>
                  <a:pt x="952453" y="910935"/>
                  <a:pt x="940904" y="914400"/>
                </a:cubicBezTo>
                <a:cubicBezTo>
                  <a:pt x="765100" y="967142"/>
                  <a:pt x="941216" y="914274"/>
                  <a:pt x="808382" y="967408"/>
                </a:cubicBezTo>
                <a:cubicBezTo>
                  <a:pt x="782442" y="977784"/>
                  <a:pt x="753858" y="981419"/>
                  <a:pt x="728869" y="993913"/>
                </a:cubicBezTo>
                <a:cubicBezTo>
                  <a:pt x="530592" y="1093052"/>
                  <a:pt x="655514" y="1051654"/>
                  <a:pt x="463826" y="1179443"/>
                </a:cubicBezTo>
                <a:cubicBezTo>
                  <a:pt x="450574" y="1188278"/>
                  <a:pt x="436162" y="1195582"/>
                  <a:pt x="424069" y="1205947"/>
                </a:cubicBezTo>
                <a:cubicBezTo>
                  <a:pt x="405096" y="1222209"/>
                  <a:pt x="390574" y="1243346"/>
                  <a:pt x="371061" y="1258956"/>
                </a:cubicBezTo>
                <a:cubicBezTo>
                  <a:pt x="195217" y="1399632"/>
                  <a:pt x="383047" y="1220466"/>
                  <a:pt x="225287" y="1378226"/>
                </a:cubicBezTo>
                <a:cubicBezTo>
                  <a:pt x="202763" y="1400750"/>
                  <a:pt x="145774" y="1431234"/>
                  <a:pt x="145774" y="1431234"/>
                </a:cubicBezTo>
                <a:lnTo>
                  <a:pt x="92765" y="1510747"/>
                </a:lnTo>
                <a:lnTo>
                  <a:pt x="66261" y="1550504"/>
                </a:lnTo>
                <a:cubicBezTo>
                  <a:pt x="61844" y="1577008"/>
                  <a:pt x="58838" y="1603787"/>
                  <a:pt x="53009" y="1630017"/>
                </a:cubicBezTo>
                <a:cubicBezTo>
                  <a:pt x="49979" y="1643654"/>
                  <a:pt x="42496" y="1656076"/>
                  <a:pt x="39756" y="1669774"/>
                </a:cubicBezTo>
                <a:cubicBezTo>
                  <a:pt x="9299" y="1822057"/>
                  <a:pt x="43192" y="1712474"/>
                  <a:pt x="13252" y="1802295"/>
                </a:cubicBezTo>
                <a:cubicBezTo>
                  <a:pt x="8835" y="1850886"/>
                  <a:pt x="0" y="1899277"/>
                  <a:pt x="0" y="1948069"/>
                </a:cubicBezTo>
                <a:cubicBezTo>
                  <a:pt x="0" y="2115988"/>
                  <a:pt x="5071" y="2283932"/>
                  <a:pt x="13252" y="2451652"/>
                </a:cubicBezTo>
                <a:cubicBezTo>
                  <a:pt x="13933" y="2465604"/>
                  <a:pt x="21001" y="2478569"/>
                  <a:pt x="26504" y="2491408"/>
                </a:cubicBezTo>
                <a:cubicBezTo>
                  <a:pt x="34286" y="2509566"/>
                  <a:pt x="44174" y="2526747"/>
                  <a:pt x="53009" y="2544417"/>
                </a:cubicBezTo>
                <a:cubicBezTo>
                  <a:pt x="57426" y="2562087"/>
                  <a:pt x="59086" y="2580685"/>
                  <a:pt x="66261" y="2597426"/>
                </a:cubicBezTo>
                <a:cubicBezTo>
                  <a:pt x="85084" y="2641347"/>
                  <a:pt x="92966" y="2630808"/>
                  <a:pt x="119269" y="2663687"/>
                </a:cubicBezTo>
                <a:cubicBezTo>
                  <a:pt x="139580" y="2689075"/>
                  <a:pt x="161798" y="2736111"/>
                  <a:pt x="185530" y="2756452"/>
                </a:cubicBezTo>
                <a:cubicBezTo>
                  <a:pt x="200529" y="2769309"/>
                  <a:pt x="220381" y="2775174"/>
                  <a:pt x="238539" y="2782956"/>
                </a:cubicBezTo>
                <a:cubicBezTo>
                  <a:pt x="251379" y="2788459"/>
                  <a:pt x="264819" y="2792532"/>
                  <a:pt x="278296" y="2796208"/>
                </a:cubicBezTo>
                <a:cubicBezTo>
                  <a:pt x="313439" y="2805793"/>
                  <a:pt x="384313" y="2822713"/>
                  <a:pt x="384313" y="2822713"/>
                </a:cubicBezTo>
                <a:cubicBezTo>
                  <a:pt x="472661" y="2818295"/>
                  <a:pt x="561284" y="2817717"/>
                  <a:pt x="649356" y="2809460"/>
                </a:cubicBezTo>
                <a:cubicBezTo>
                  <a:pt x="702861" y="2804444"/>
                  <a:pt x="755182" y="2790556"/>
                  <a:pt x="808382" y="2782956"/>
                </a:cubicBezTo>
                <a:lnTo>
                  <a:pt x="901148" y="2769704"/>
                </a:lnTo>
                <a:lnTo>
                  <a:pt x="993913" y="2743200"/>
                </a:lnTo>
                <a:cubicBezTo>
                  <a:pt x="1029110" y="2733814"/>
                  <a:pt x="1065161" y="2727560"/>
                  <a:pt x="1099930" y="2716695"/>
                </a:cubicBezTo>
                <a:cubicBezTo>
                  <a:pt x="1271601" y="2663048"/>
                  <a:pt x="1142189" y="2693837"/>
                  <a:pt x="1311965" y="2623930"/>
                </a:cubicBezTo>
                <a:cubicBezTo>
                  <a:pt x="1350716" y="2607974"/>
                  <a:pt x="1392177" y="2599363"/>
                  <a:pt x="1431235" y="2584174"/>
                </a:cubicBezTo>
                <a:cubicBezTo>
                  <a:pt x="1478626" y="2565744"/>
                  <a:pt x="1609657" y="2504645"/>
                  <a:pt x="1656522" y="2478156"/>
                </a:cubicBezTo>
                <a:cubicBezTo>
                  <a:pt x="1723793" y="2440134"/>
                  <a:pt x="1789043" y="2398643"/>
                  <a:pt x="1855304" y="2358887"/>
                </a:cubicBezTo>
                <a:cubicBezTo>
                  <a:pt x="1884152" y="2341578"/>
                  <a:pt x="1917695" y="2333594"/>
                  <a:pt x="1948069" y="2319130"/>
                </a:cubicBezTo>
                <a:cubicBezTo>
                  <a:pt x="2010496" y="2289403"/>
                  <a:pt x="2071756" y="2257287"/>
                  <a:pt x="2133600" y="2226365"/>
                </a:cubicBezTo>
                <a:cubicBezTo>
                  <a:pt x="2160104" y="2213113"/>
                  <a:pt x="2187384" y="2201310"/>
                  <a:pt x="2213113" y="2186608"/>
                </a:cubicBezTo>
                <a:cubicBezTo>
                  <a:pt x="2244035" y="2168939"/>
                  <a:pt x="2273605" y="2148661"/>
                  <a:pt x="2305878" y="2133600"/>
                </a:cubicBezTo>
                <a:cubicBezTo>
                  <a:pt x="2423388" y="2078762"/>
                  <a:pt x="2390900" y="2114393"/>
                  <a:pt x="2491409" y="2054087"/>
                </a:cubicBezTo>
                <a:cubicBezTo>
                  <a:pt x="2663437" y="1950870"/>
                  <a:pt x="2432342" y="2070366"/>
                  <a:pt x="2597426" y="1987826"/>
                </a:cubicBezTo>
                <a:cubicBezTo>
                  <a:pt x="2695348" y="1889901"/>
                  <a:pt x="2543273" y="2034079"/>
                  <a:pt x="2663687" y="1948069"/>
                </a:cubicBezTo>
                <a:cubicBezTo>
                  <a:pt x="2684021" y="1933545"/>
                  <a:pt x="2695506" y="1908304"/>
                  <a:pt x="2716696" y="1895060"/>
                </a:cubicBezTo>
                <a:cubicBezTo>
                  <a:pt x="2731233" y="1885974"/>
                  <a:pt x="2846953" y="1869041"/>
                  <a:pt x="2849217" y="1868556"/>
                </a:cubicBezTo>
                <a:cubicBezTo>
                  <a:pt x="2884835" y="1860924"/>
                  <a:pt x="2919776" y="1850395"/>
                  <a:pt x="2955235" y="1842052"/>
                </a:cubicBezTo>
                <a:cubicBezTo>
                  <a:pt x="2994879" y="1832724"/>
                  <a:pt x="3035433" y="1827039"/>
                  <a:pt x="3074504" y="1815547"/>
                </a:cubicBezTo>
                <a:cubicBezTo>
                  <a:pt x="3110713" y="1804897"/>
                  <a:pt x="3144313" y="1786440"/>
                  <a:pt x="3180522" y="1775791"/>
                </a:cubicBezTo>
                <a:cubicBezTo>
                  <a:pt x="3219593" y="1764300"/>
                  <a:pt x="3260919" y="1761435"/>
                  <a:pt x="3299791" y="1749287"/>
                </a:cubicBezTo>
                <a:cubicBezTo>
                  <a:pt x="3331901" y="1739252"/>
                  <a:pt x="3361056" y="1721342"/>
                  <a:pt x="3392556" y="1709530"/>
                </a:cubicBezTo>
                <a:cubicBezTo>
                  <a:pt x="3431795" y="1694815"/>
                  <a:pt x="3472308" y="1683722"/>
                  <a:pt x="3511826" y="1669774"/>
                </a:cubicBezTo>
                <a:cubicBezTo>
                  <a:pt x="3547416" y="1657213"/>
                  <a:pt x="3582220" y="1642485"/>
                  <a:pt x="3617843" y="1630017"/>
                </a:cubicBezTo>
                <a:cubicBezTo>
                  <a:pt x="3670582" y="1611558"/>
                  <a:pt x="3726892" y="1601996"/>
                  <a:pt x="3776869" y="1577008"/>
                </a:cubicBezTo>
                <a:cubicBezTo>
                  <a:pt x="3829878" y="1550504"/>
                  <a:pt x="3885076" y="1527987"/>
                  <a:pt x="3935896" y="1497495"/>
                </a:cubicBezTo>
                <a:cubicBezTo>
                  <a:pt x="3957983" y="1484243"/>
                  <a:pt x="3979544" y="1470073"/>
                  <a:pt x="4002156" y="1457739"/>
                </a:cubicBezTo>
                <a:cubicBezTo>
                  <a:pt x="4085150" y="1412469"/>
                  <a:pt x="4073258" y="1428007"/>
                  <a:pt x="4147930" y="1378226"/>
                </a:cubicBezTo>
                <a:cubicBezTo>
                  <a:pt x="4166308" y="1365974"/>
                  <a:pt x="4182561" y="1350721"/>
                  <a:pt x="4200939" y="1338469"/>
                </a:cubicBezTo>
                <a:cubicBezTo>
                  <a:pt x="4235613" y="1315353"/>
                  <a:pt x="4271617" y="1294295"/>
                  <a:pt x="4306956" y="1272208"/>
                </a:cubicBezTo>
                <a:cubicBezTo>
                  <a:pt x="4317551" y="1265586"/>
                  <a:pt x="4323294" y="1252966"/>
                  <a:pt x="4333461" y="1245704"/>
                </a:cubicBezTo>
                <a:cubicBezTo>
                  <a:pt x="4354421" y="1230733"/>
                  <a:pt x="4379116" y="1221402"/>
                  <a:pt x="4399722" y="1205947"/>
                </a:cubicBezTo>
                <a:cubicBezTo>
                  <a:pt x="4441242" y="1174807"/>
                  <a:pt x="4464369" y="1128855"/>
                  <a:pt x="4492487" y="1086678"/>
                </a:cubicBezTo>
                <a:lnTo>
                  <a:pt x="4518991" y="1046921"/>
                </a:lnTo>
                <a:cubicBezTo>
                  <a:pt x="4527826" y="1033669"/>
                  <a:pt x="4545496" y="1029252"/>
                  <a:pt x="4558748" y="1020417"/>
                </a:cubicBezTo>
                <a:cubicBezTo>
                  <a:pt x="4563165" y="985078"/>
                  <a:pt x="4565629" y="949440"/>
                  <a:pt x="4572000" y="914400"/>
                </a:cubicBezTo>
                <a:cubicBezTo>
                  <a:pt x="4574499" y="900656"/>
                  <a:pt x="4581414" y="888075"/>
                  <a:pt x="4585252" y="874643"/>
                </a:cubicBezTo>
                <a:cubicBezTo>
                  <a:pt x="4618529" y="758170"/>
                  <a:pt x="4579984" y="877193"/>
                  <a:pt x="4611756" y="781878"/>
                </a:cubicBezTo>
                <a:cubicBezTo>
                  <a:pt x="4609120" y="726513"/>
                  <a:pt x="4648069" y="539895"/>
                  <a:pt x="4572000" y="463826"/>
                </a:cubicBezTo>
                <a:cubicBezTo>
                  <a:pt x="4560738" y="452564"/>
                  <a:pt x="4545495" y="446156"/>
                  <a:pt x="4532243" y="437321"/>
                </a:cubicBezTo>
                <a:cubicBezTo>
                  <a:pt x="4479454" y="358138"/>
                  <a:pt x="4537106" y="426988"/>
                  <a:pt x="4465982" y="384313"/>
                </a:cubicBezTo>
                <a:cubicBezTo>
                  <a:pt x="4375026" y="329739"/>
                  <a:pt x="4512347" y="382098"/>
                  <a:pt x="4399722" y="344556"/>
                </a:cubicBezTo>
                <a:cubicBezTo>
                  <a:pt x="4366232" y="311068"/>
                  <a:pt x="4384392" y="323640"/>
                  <a:pt x="4346713" y="304800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066799" y="2743200"/>
            <a:ext cx="3005919" cy="457200"/>
          </a:xfrm>
          <a:prstGeom prst="rect">
            <a:avLst/>
          </a:prstGeom>
        </p:spPr>
      </p:pic>
      <p:pic>
        <p:nvPicPr>
          <p:cNvPr id="1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4267200"/>
            <a:ext cx="1219200" cy="34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Monogamy-Quantification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752600" y="1524000"/>
            <a:ext cx="52578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400" dirty="0" smtClean="0"/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Monogamy relation for QC measure  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477000" y="1600200"/>
            <a:ext cx="230909" cy="282222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2667000"/>
            <a:ext cx="838200" cy="379186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rot="3665293">
            <a:off x="4149801" y="2524559"/>
            <a:ext cx="4648069" cy="2822713"/>
          </a:xfrm>
          <a:custGeom>
            <a:avLst/>
            <a:gdLst>
              <a:gd name="connsiteX0" fmla="*/ 4412974 w 4648069"/>
              <a:gd name="connsiteY0" fmla="*/ 278295 h 2822713"/>
              <a:gd name="connsiteX1" fmla="*/ 4333461 w 4648069"/>
              <a:gd name="connsiteY1" fmla="*/ 238539 h 2822713"/>
              <a:gd name="connsiteX2" fmla="*/ 4240696 w 4648069"/>
              <a:gd name="connsiteY2" fmla="*/ 212034 h 2822713"/>
              <a:gd name="connsiteX3" fmla="*/ 4134678 w 4648069"/>
              <a:gd name="connsiteY3" fmla="*/ 159026 h 2822713"/>
              <a:gd name="connsiteX4" fmla="*/ 3922643 w 4648069"/>
              <a:gd name="connsiteY4" fmla="*/ 79513 h 2822713"/>
              <a:gd name="connsiteX5" fmla="*/ 3856382 w 4648069"/>
              <a:gd name="connsiteY5" fmla="*/ 53008 h 2822713"/>
              <a:gd name="connsiteX6" fmla="*/ 3776869 w 4648069"/>
              <a:gd name="connsiteY6" fmla="*/ 39756 h 2822713"/>
              <a:gd name="connsiteX7" fmla="*/ 3644348 w 4648069"/>
              <a:gd name="connsiteY7" fmla="*/ 0 h 2822713"/>
              <a:gd name="connsiteX8" fmla="*/ 3140765 w 4648069"/>
              <a:gd name="connsiteY8" fmla="*/ 13252 h 2822713"/>
              <a:gd name="connsiteX9" fmla="*/ 3074504 w 4648069"/>
              <a:gd name="connsiteY9" fmla="*/ 26504 h 2822713"/>
              <a:gd name="connsiteX10" fmla="*/ 2955235 w 4648069"/>
              <a:gd name="connsiteY10" fmla="*/ 92765 h 2822713"/>
              <a:gd name="connsiteX11" fmla="*/ 2902226 w 4648069"/>
              <a:gd name="connsiteY11" fmla="*/ 119269 h 2822713"/>
              <a:gd name="connsiteX12" fmla="*/ 2849217 w 4648069"/>
              <a:gd name="connsiteY12" fmla="*/ 159026 h 2822713"/>
              <a:gd name="connsiteX13" fmla="*/ 2796209 w 4648069"/>
              <a:gd name="connsiteY13" fmla="*/ 172278 h 2822713"/>
              <a:gd name="connsiteX14" fmla="*/ 2729948 w 4648069"/>
              <a:gd name="connsiteY14" fmla="*/ 251791 h 2822713"/>
              <a:gd name="connsiteX15" fmla="*/ 2690191 w 4648069"/>
              <a:gd name="connsiteY15" fmla="*/ 265043 h 2822713"/>
              <a:gd name="connsiteX16" fmla="*/ 2504661 w 4648069"/>
              <a:gd name="connsiteY16" fmla="*/ 291547 h 2822713"/>
              <a:gd name="connsiteX17" fmla="*/ 2239617 w 4648069"/>
              <a:gd name="connsiteY17" fmla="*/ 331304 h 2822713"/>
              <a:gd name="connsiteX18" fmla="*/ 2120348 w 4648069"/>
              <a:gd name="connsiteY18" fmla="*/ 344556 h 2822713"/>
              <a:gd name="connsiteX19" fmla="*/ 2014330 w 4648069"/>
              <a:gd name="connsiteY19" fmla="*/ 357808 h 2822713"/>
              <a:gd name="connsiteX20" fmla="*/ 1908313 w 4648069"/>
              <a:gd name="connsiteY20" fmla="*/ 384313 h 2822713"/>
              <a:gd name="connsiteX21" fmla="*/ 1696278 w 4648069"/>
              <a:gd name="connsiteY21" fmla="*/ 437321 h 2822713"/>
              <a:gd name="connsiteX22" fmla="*/ 1537252 w 4648069"/>
              <a:gd name="connsiteY22" fmla="*/ 530087 h 2822713"/>
              <a:gd name="connsiteX23" fmla="*/ 1457739 w 4648069"/>
              <a:gd name="connsiteY23" fmla="*/ 569843 h 2822713"/>
              <a:gd name="connsiteX24" fmla="*/ 1338469 w 4648069"/>
              <a:gd name="connsiteY24" fmla="*/ 675860 h 2822713"/>
              <a:gd name="connsiteX25" fmla="*/ 1272209 w 4648069"/>
              <a:gd name="connsiteY25" fmla="*/ 715617 h 2822713"/>
              <a:gd name="connsiteX26" fmla="*/ 1232452 w 4648069"/>
              <a:gd name="connsiteY26" fmla="*/ 742121 h 2822713"/>
              <a:gd name="connsiteX27" fmla="*/ 1113182 w 4648069"/>
              <a:gd name="connsiteY27" fmla="*/ 834887 h 2822713"/>
              <a:gd name="connsiteX28" fmla="*/ 1060174 w 4648069"/>
              <a:gd name="connsiteY28" fmla="*/ 861391 h 2822713"/>
              <a:gd name="connsiteX29" fmla="*/ 1033669 w 4648069"/>
              <a:gd name="connsiteY29" fmla="*/ 887895 h 2822713"/>
              <a:gd name="connsiteX30" fmla="*/ 940904 w 4648069"/>
              <a:gd name="connsiteY30" fmla="*/ 914400 h 2822713"/>
              <a:gd name="connsiteX31" fmla="*/ 808382 w 4648069"/>
              <a:gd name="connsiteY31" fmla="*/ 967408 h 2822713"/>
              <a:gd name="connsiteX32" fmla="*/ 728869 w 4648069"/>
              <a:gd name="connsiteY32" fmla="*/ 993913 h 2822713"/>
              <a:gd name="connsiteX33" fmla="*/ 463826 w 4648069"/>
              <a:gd name="connsiteY33" fmla="*/ 1179443 h 2822713"/>
              <a:gd name="connsiteX34" fmla="*/ 424069 w 4648069"/>
              <a:gd name="connsiteY34" fmla="*/ 1205947 h 2822713"/>
              <a:gd name="connsiteX35" fmla="*/ 371061 w 4648069"/>
              <a:gd name="connsiteY35" fmla="*/ 1258956 h 2822713"/>
              <a:gd name="connsiteX36" fmla="*/ 225287 w 4648069"/>
              <a:gd name="connsiteY36" fmla="*/ 1378226 h 2822713"/>
              <a:gd name="connsiteX37" fmla="*/ 145774 w 4648069"/>
              <a:gd name="connsiteY37" fmla="*/ 1431234 h 2822713"/>
              <a:gd name="connsiteX38" fmla="*/ 92765 w 4648069"/>
              <a:gd name="connsiteY38" fmla="*/ 1510747 h 2822713"/>
              <a:gd name="connsiteX39" fmla="*/ 66261 w 4648069"/>
              <a:gd name="connsiteY39" fmla="*/ 1550504 h 2822713"/>
              <a:gd name="connsiteX40" fmla="*/ 53009 w 4648069"/>
              <a:gd name="connsiteY40" fmla="*/ 1630017 h 2822713"/>
              <a:gd name="connsiteX41" fmla="*/ 39756 w 4648069"/>
              <a:gd name="connsiteY41" fmla="*/ 1669774 h 2822713"/>
              <a:gd name="connsiteX42" fmla="*/ 13252 w 4648069"/>
              <a:gd name="connsiteY42" fmla="*/ 1802295 h 2822713"/>
              <a:gd name="connsiteX43" fmla="*/ 0 w 4648069"/>
              <a:gd name="connsiteY43" fmla="*/ 1948069 h 2822713"/>
              <a:gd name="connsiteX44" fmla="*/ 13252 w 4648069"/>
              <a:gd name="connsiteY44" fmla="*/ 2451652 h 2822713"/>
              <a:gd name="connsiteX45" fmla="*/ 26504 w 4648069"/>
              <a:gd name="connsiteY45" fmla="*/ 2491408 h 2822713"/>
              <a:gd name="connsiteX46" fmla="*/ 53009 w 4648069"/>
              <a:gd name="connsiteY46" fmla="*/ 2544417 h 2822713"/>
              <a:gd name="connsiteX47" fmla="*/ 66261 w 4648069"/>
              <a:gd name="connsiteY47" fmla="*/ 2597426 h 2822713"/>
              <a:gd name="connsiteX48" fmla="*/ 119269 w 4648069"/>
              <a:gd name="connsiteY48" fmla="*/ 2663687 h 2822713"/>
              <a:gd name="connsiteX49" fmla="*/ 185530 w 4648069"/>
              <a:gd name="connsiteY49" fmla="*/ 2756452 h 2822713"/>
              <a:gd name="connsiteX50" fmla="*/ 238539 w 4648069"/>
              <a:gd name="connsiteY50" fmla="*/ 2782956 h 2822713"/>
              <a:gd name="connsiteX51" fmla="*/ 278296 w 4648069"/>
              <a:gd name="connsiteY51" fmla="*/ 2796208 h 2822713"/>
              <a:gd name="connsiteX52" fmla="*/ 384313 w 4648069"/>
              <a:gd name="connsiteY52" fmla="*/ 2822713 h 2822713"/>
              <a:gd name="connsiteX53" fmla="*/ 649356 w 4648069"/>
              <a:gd name="connsiteY53" fmla="*/ 2809460 h 2822713"/>
              <a:gd name="connsiteX54" fmla="*/ 808382 w 4648069"/>
              <a:gd name="connsiteY54" fmla="*/ 2782956 h 2822713"/>
              <a:gd name="connsiteX55" fmla="*/ 901148 w 4648069"/>
              <a:gd name="connsiteY55" fmla="*/ 2769704 h 2822713"/>
              <a:gd name="connsiteX56" fmla="*/ 993913 w 4648069"/>
              <a:gd name="connsiteY56" fmla="*/ 2743200 h 2822713"/>
              <a:gd name="connsiteX57" fmla="*/ 1099930 w 4648069"/>
              <a:gd name="connsiteY57" fmla="*/ 2716695 h 2822713"/>
              <a:gd name="connsiteX58" fmla="*/ 1311965 w 4648069"/>
              <a:gd name="connsiteY58" fmla="*/ 2623930 h 2822713"/>
              <a:gd name="connsiteX59" fmla="*/ 1431235 w 4648069"/>
              <a:gd name="connsiteY59" fmla="*/ 2584174 h 2822713"/>
              <a:gd name="connsiteX60" fmla="*/ 1656522 w 4648069"/>
              <a:gd name="connsiteY60" fmla="*/ 2478156 h 2822713"/>
              <a:gd name="connsiteX61" fmla="*/ 1855304 w 4648069"/>
              <a:gd name="connsiteY61" fmla="*/ 2358887 h 2822713"/>
              <a:gd name="connsiteX62" fmla="*/ 1948069 w 4648069"/>
              <a:gd name="connsiteY62" fmla="*/ 2319130 h 2822713"/>
              <a:gd name="connsiteX63" fmla="*/ 2133600 w 4648069"/>
              <a:gd name="connsiteY63" fmla="*/ 2226365 h 2822713"/>
              <a:gd name="connsiteX64" fmla="*/ 2213113 w 4648069"/>
              <a:gd name="connsiteY64" fmla="*/ 2186608 h 2822713"/>
              <a:gd name="connsiteX65" fmla="*/ 2305878 w 4648069"/>
              <a:gd name="connsiteY65" fmla="*/ 2133600 h 2822713"/>
              <a:gd name="connsiteX66" fmla="*/ 2491409 w 4648069"/>
              <a:gd name="connsiteY66" fmla="*/ 2054087 h 2822713"/>
              <a:gd name="connsiteX67" fmla="*/ 2597426 w 4648069"/>
              <a:gd name="connsiteY67" fmla="*/ 1987826 h 2822713"/>
              <a:gd name="connsiteX68" fmla="*/ 2663687 w 4648069"/>
              <a:gd name="connsiteY68" fmla="*/ 1948069 h 2822713"/>
              <a:gd name="connsiteX69" fmla="*/ 2716696 w 4648069"/>
              <a:gd name="connsiteY69" fmla="*/ 1895060 h 2822713"/>
              <a:gd name="connsiteX70" fmla="*/ 2849217 w 4648069"/>
              <a:gd name="connsiteY70" fmla="*/ 1868556 h 2822713"/>
              <a:gd name="connsiteX71" fmla="*/ 2955235 w 4648069"/>
              <a:gd name="connsiteY71" fmla="*/ 1842052 h 2822713"/>
              <a:gd name="connsiteX72" fmla="*/ 3074504 w 4648069"/>
              <a:gd name="connsiteY72" fmla="*/ 1815547 h 2822713"/>
              <a:gd name="connsiteX73" fmla="*/ 3180522 w 4648069"/>
              <a:gd name="connsiteY73" fmla="*/ 1775791 h 2822713"/>
              <a:gd name="connsiteX74" fmla="*/ 3299791 w 4648069"/>
              <a:gd name="connsiteY74" fmla="*/ 1749287 h 2822713"/>
              <a:gd name="connsiteX75" fmla="*/ 3392556 w 4648069"/>
              <a:gd name="connsiteY75" fmla="*/ 1709530 h 2822713"/>
              <a:gd name="connsiteX76" fmla="*/ 3511826 w 4648069"/>
              <a:gd name="connsiteY76" fmla="*/ 1669774 h 2822713"/>
              <a:gd name="connsiteX77" fmla="*/ 3617843 w 4648069"/>
              <a:gd name="connsiteY77" fmla="*/ 1630017 h 2822713"/>
              <a:gd name="connsiteX78" fmla="*/ 3776869 w 4648069"/>
              <a:gd name="connsiteY78" fmla="*/ 1577008 h 2822713"/>
              <a:gd name="connsiteX79" fmla="*/ 3935896 w 4648069"/>
              <a:gd name="connsiteY79" fmla="*/ 1497495 h 2822713"/>
              <a:gd name="connsiteX80" fmla="*/ 4002156 w 4648069"/>
              <a:gd name="connsiteY80" fmla="*/ 1457739 h 2822713"/>
              <a:gd name="connsiteX81" fmla="*/ 4147930 w 4648069"/>
              <a:gd name="connsiteY81" fmla="*/ 1378226 h 2822713"/>
              <a:gd name="connsiteX82" fmla="*/ 4200939 w 4648069"/>
              <a:gd name="connsiteY82" fmla="*/ 1338469 h 2822713"/>
              <a:gd name="connsiteX83" fmla="*/ 4306956 w 4648069"/>
              <a:gd name="connsiteY83" fmla="*/ 1272208 h 2822713"/>
              <a:gd name="connsiteX84" fmla="*/ 4333461 w 4648069"/>
              <a:gd name="connsiteY84" fmla="*/ 1245704 h 2822713"/>
              <a:gd name="connsiteX85" fmla="*/ 4399722 w 4648069"/>
              <a:gd name="connsiteY85" fmla="*/ 1205947 h 2822713"/>
              <a:gd name="connsiteX86" fmla="*/ 4492487 w 4648069"/>
              <a:gd name="connsiteY86" fmla="*/ 1086678 h 2822713"/>
              <a:gd name="connsiteX87" fmla="*/ 4518991 w 4648069"/>
              <a:gd name="connsiteY87" fmla="*/ 1046921 h 2822713"/>
              <a:gd name="connsiteX88" fmla="*/ 4558748 w 4648069"/>
              <a:gd name="connsiteY88" fmla="*/ 1020417 h 2822713"/>
              <a:gd name="connsiteX89" fmla="*/ 4572000 w 4648069"/>
              <a:gd name="connsiteY89" fmla="*/ 914400 h 2822713"/>
              <a:gd name="connsiteX90" fmla="*/ 4585252 w 4648069"/>
              <a:gd name="connsiteY90" fmla="*/ 874643 h 2822713"/>
              <a:gd name="connsiteX91" fmla="*/ 4611756 w 4648069"/>
              <a:gd name="connsiteY91" fmla="*/ 781878 h 2822713"/>
              <a:gd name="connsiteX92" fmla="*/ 4572000 w 4648069"/>
              <a:gd name="connsiteY92" fmla="*/ 463826 h 2822713"/>
              <a:gd name="connsiteX93" fmla="*/ 4532243 w 4648069"/>
              <a:gd name="connsiteY93" fmla="*/ 437321 h 2822713"/>
              <a:gd name="connsiteX94" fmla="*/ 4465982 w 4648069"/>
              <a:gd name="connsiteY94" fmla="*/ 384313 h 2822713"/>
              <a:gd name="connsiteX95" fmla="*/ 4399722 w 4648069"/>
              <a:gd name="connsiteY95" fmla="*/ 344556 h 2822713"/>
              <a:gd name="connsiteX96" fmla="*/ 4346713 w 4648069"/>
              <a:gd name="connsiteY96" fmla="*/ 304800 h 28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648069" h="2822713">
                <a:moveTo>
                  <a:pt x="4412974" y="278295"/>
                </a:moveTo>
                <a:cubicBezTo>
                  <a:pt x="4313043" y="244985"/>
                  <a:pt x="4436220" y="289918"/>
                  <a:pt x="4333461" y="238539"/>
                </a:cubicBezTo>
                <a:cubicBezTo>
                  <a:pt x="4314453" y="229035"/>
                  <a:pt x="4257674" y="216279"/>
                  <a:pt x="4240696" y="212034"/>
                </a:cubicBezTo>
                <a:cubicBezTo>
                  <a:pt x="4170290" y="165098"/>
                  <a:pt x="4231941" y="202254"/>
                  <a:pt x="4134678" y="159026"/>
                </a:cubicBezTo>
                <a:cubicBezTo>
                  <a:pt x="3980194" y="90366"/>
                  <a:pt x="4246068" y="187320"/>
                  <a:pt x="3922643" y="79513"/>
                </a:cubicBezTo>
                <a:cubicBezTo>
                  <a:pt x="3900075" y="71991"/>
                  <a:pt x="3879332" y="59267"/>
                  <a:pt x="3856382" y="53008"/>
                </a:cubicBezTo>
                <a:cubicBezTo>
                  <a:pt x="3830459" y="45938"/>
                  <a:pt x="3803217" y="45026"/>
                  <a:pt x="3776869" y="39756"/>
                </a:cubicBezTo>
                <a:cubicBezTo>
                  <a:pt x="3726801" y="29742"/>
                  <a:pt x="3695054" y="16902"/>
                  <a:pt x="3644348" y="0"/>
                </a:cubicBezTo>
                <a:cubicBezTo>
                  <a:pt x="3476487" y="4417"/>
                  <a:pt x="3308503" y="5450"/>
                  <a:pt x="3140765" y="13252"/>
                </a:cubicBezTo>
                <a:cubicBezTo>
                  <a:pt x="3118265" y="14299"/>
                  <a:pt x="3095873" y="19381"/>
                  <a:pt x="3074504" y="26504"/>
                </a:cubicBezTo>
                <a:cubicBezTo>
                  <a:pt x="3042729" y="37096"/>
                  <a:pt x="2980712" y="78611"/>
                  <a:pt x="2955235" y="92765"/>
                </a:cubicBezTo>
                <a:cubicBezTo>
                  <a:pt x="2937966" y="102359"/>
                  <a:pt x="2918978" y="108799"/>
                  <a:pt x="2902226" y="119269"/>
                </a:cubicBezTo>
                <a:cubicBezTo>
                  <a:pt x="2883496" y="130975"/>
                  <a:pt x="2868972" y="149148"/>
                  <a:pt x="2849217" y="159026"/>
                </a:cubicBezTo>
                <a:cubicBezTo>
                  <a:pt x="2832927" y="167171"/>
                  <a:pt x="2813878" y="167861"/>
                  <a:pt x="2796209" y="172278"/>
                </a:cubicBezTo>
                <a:cubicBezTo>
                  <a:pt x="2776653" y="201611"/>
                  <a:pt x="2760556" y="231386"/>
                  <a:pt x="2729948" y="251791"/>
                </a:cubicBezTo>
                <a:cubicBezTo>
                  <a:pt x="2718325" y="259540"/>
                  <a:pt x="2703623" y="261205"/>
                  <a:pt x="2690191" y="265043"/>
                </a:cubicBezTo>
                <a:cubicBezTo>
                  <a:pt x="2603111" y="289923"/>
                  <a:pt x="2633375" y="274385"/>
                  <a:pt x="2504661" y="291547"/>
                </a:cubicBezTo>
                <a:cubicBezTo>
                  <a:pt x="2416108" y="303354"/>
                  <a:pt x="2328116" y="319097"/>
                  <a:pt x="2239617" y="331304"/>
                </a:cubicBezTo>
                <a:cubicBezTo>
                  <a:pt x="2199991" y="336770"/>
                  <a:pt x="2160075" y="339882"/>
                  <a:pt x="2120348" y="344556"/>
                </a:cubicBezTo>
                <a:lnTo>
                  <a:pt x="2014330" y="357808"/>
                </a:lnTo>
                <a:lnTo>
                  <a:pt x="1908313" y="384313"/>
                </a:lnTo>
                <a:cubicBezTo>
                  <a:pt x="1855117" y="396830"/>
                  <a:pt x="1751239" y="416182"/>
                  <a:pt x="1696278" y="437321"/>
                </a:cubicBezTo>
                <a:cubicBezTo>
                  <a:pt x="1610349" y="470371"/>
                  <a:pt x="1617691" y="483164"/>
                  <a:pt x="1537252" y="530087"/>
                </a:cubicBezTo>
                <a:cubicBezTo>
                  <a:pt x="1511656" y="545018"/>
                  <a:pt x="1482739" y="553934"/>
                  <a:pt x="1457739" y="569843"/>
                </a:cubicBezTo>
                <a:cubicBezTo>
                  <a:pt x="1341367" y="643897"/>
                  <a:pt x="1438510" y="598050"/>
                  <a:pt x="1338469" y="675860"/>
                </a:cubicBezTo>
                <a:cubicBezTo>
                  <a:pt x="1318137" y="691674"/>
                  <a:pt x="1294051" y="701966"/>
                  <a:pt x="1272209" y="715617"/>
                </a:cubicBezTo>
                <a:cubicBezTo>
                  <a:pt x="1258703" y="724058"/>
                  <a:pt x="1245194" y="732565"/>
                  <a:pt x="1232452" y="742121"/>
                </a:cubicBezTo>
                <a:cubicBezTo>
                  <a:pt x="1192159" y="772341"/>
                  <a:pt x="1158231" y="812363"/>
                  <a:pt x="1113182" y="834887"/>
                </a:cubicBezTo>
                <a:cubicBezTo>
                  <a:pt x="1095513" y="843722"/>
                  <a:pt x="1076611" y="850433"/>
                  <a:pt x="1060174" y="861391"/>
                </a:cubicBezTo>
                <a:cubicBezTo>
                  <a:pt x="1049778" y="868322"/>
                  <a:pt x="1044383" y="881467"/>
                  <a:pt x="1033669" y="887895"/>
                </a:cubicBezTo>
                <a:cubicBezTo>
                  <a:pt x="1018826" y="896801"/>
                  <a:pt x="952453" y="910935"/>
                  <a:pt x="940904" y="914400"/>
                </a:cubicBezTo>
                <a:cubicBezTo>
                  <a:pt x="765100" y="967142"/>
                  <a:pt x="941216" y="914274"/>
                  <a:pt x="808382" y="967408"/>
                </a:cubicBezTo>
                <a:cubicBezTo>
                  <a:pt x="782442" y="977784"/>
                  <a:pt x="753858" y="981419"/>
                  <a:pt x="728869" y="993913"/>
                </a:cubicBezTo>
                <a:cubicBezTo>
                  <a:pt x="530592" y="1093052"/>
                  <a:pt x="655514" y="1051654"/>
                  <a:pt x="463826" y="1179443"/>
                </a:cubicBezTo>
                <a:cubicBezTo>
                  <a:pt x="450574" y="1188278"/>
                  <a:pt x="436162" y="1195582"/>
                  <a:pt x="424069" y="1205947"/>
                </a:cubicBezTo>
                <a:cubicBezTo>
                  <a:pt x="405096" y="1222209"/>
                  <a:pt x="390574" y="1243346"/>
                  <a:pt x="371061" y="1258956"/>
                </a:cubicBezTo>
                <a:cubicBezTo>
                  <a:pt x="195217" y="1399632"/>
                  <a:pt x="383047" y="1220466"/>
                  <a:pt x="225287" y="1378226"/>
                </a:cubicBezTo>
                <a:cubicBezTo>
                  <a:pt x="202763" y="1400750"/>
                  <a:pt x="145774" y="1431234"/>
                  <a:pt x="145774" y="1431234"/>
                </a:cubicBezTo>
                <a:lnTo>
                  <a:pt x="92765" y="1510747"/>
                </a:lnTo>
                <a:lnTo>
                  <a:pt x="66261" y="1550504"/>
                </a:lnTo>
                <a:cubicBezTo>
                  <a:pt x="61844" y="1577008"/>
                  <a:pt x="58838" y="1603787"/>
                  <a:pt x="53009" y="1630017"/>
                </a:cubicBezTo>
                <a:cubicBezTo>
                  <a:pt x="49979" y="1643654"/>
                  <a:pt x="42496" y="1656076"/>
                  <a:pt x="39756" y="1669774"/>
                </a:cubicBezTo>
                <a:cubicBezTo>
                  <a:pt x="9299" y="1822057"/>
                  <a:pt x="43192" y="1712474"/>
                  <a:pt x="13252" y="1802295"/>
                </a:cubicBezTo>
                <a:cubicBezTo>
                  <a:pt x="8835" y="1850886"/>
                  <a:pt x="0" y="1899277"/>
                  <a:pt x="0" y="1948069"/>
                </a:cubicBezTo>
                <a:cubicBezTo>
                  <a:pt x="0" y="2115988"/>
                  <a:pt x="5071" y="2283932"/>
                  <a:pt x="13252" y="2451652"/>
                </a:cubicBezTo>
                <a:cubicBezTo>
                  <a:pt x="13933" y="2465604"/>
                  <a:pt x="21001" y="2478569"/>
                  <a:pt x="26504" y="2491408"/>
                </a:cubicBezTo>
                <a:cubicBezTo>
                  <a:pt x="34286" y="2509566"/>
                  <a:pt x="44174" y="2526747"/>
                  <a:pt x="53009" y="2544417"/>
                </a:cubicBezTo>
                <a:cubicBezTo>
                  <a:pt x="57426" y="2562087"/>
                  <a:pt x="59086" y="2580685"/>
                  <a:pt x="66261" y="2597426"/>
                </a:cubicBezTo>
                <a:cubicBezTo>
                  <a:pt x="85084" y="2641347"/>
                  <a:pt x="92966" y="2630808"/>
                  <a:pt x="119269" y="2663687"/>
                </a:cubicBezTo>
                <a:cubicBezTo>
                  <a:pt x="139580" y="2689075"/>
                  <a:pt x="161798" y="2736111"/>
                  <a:pt x="185530" y="2756452"/>
                </a:cubicBezTo>
                <a:cubicBezTo>
                  <a:pt x="200529" y="2769309"/>
                  <a:pt x="220381" y="2775174"/>
                  <a:pt x="238539" y="2782956"/>
                </a:cubicBezTo>
                <a:cubicBezTo>
                  <a:pt x="251379" y="2788459"/>
                  <a:pt x="264819" y="2792532"/>
                  <a:pt x="278296" y="2796208"/>
                </a:cubicBezTo>
                <a:cubicBezTo>
                  <a:pt x="313439" y="2805793"/>
                  <a:pt x="384313" y="2822713"/>
                  <a:pt x="384313" y="2822713"/>
                </a:cubicBezTo>
                <a:cubicBezTo>
                  <a:pt x="472661" y="2818295"/>
                  <a:pt x="561284" y="2817717"/>
                  <a:pt x="649356" y="2809460"/>
                </a:cubicBezTo>
                <a:cubicBezTo>
                  <a:pt x="702861" y="2804444"/>
                  <a:pt x="755182" y="2790556"/>
                  <a:pt x="808382" y="2782956"/>
                </a:cubicBezTo>
                <a:lnTo>
                  <a:pt x="901148" y="2769704"/>
                </a:lnTo>
                <a:lnTo>
                  <a:pt x="993913" y="2743200"/>
                </a:lnTo>
                <a:cubicBezTo>
                  <a:pt x="1029110" y="2733814"/>
                  <a:pt x="1065161" y="2727560"/>
                  <a:pt x="1099930" y="2716695"/>
                </a:cubicBezTo>
                <a:cubicBezTo>
                  <a:pt x="1271601" y="2663048"/>
                  <a:pt x="1142189" y="2693837"/>
                  <a:pt x="1311965" y="2623930"/>
                </a:cubicBezTo>
                <a:cubicBezTo>
                  <a:pt x="1350716" y="2607974"/>
                  <a:pt x="1392177" y="2599363"/>
                  <a:pt x="1431235" y="2584174"/>
                </a:cubicBezTo>
                <a:cubicBezTo>
                  <a:pt x="1478626" y="2565744"/>
                  <a:pt x="1609657" y="2504645"/>
                  <a:pt x="1656522" y="2478156"/>
                </a:cubicBezTo>
                <a:cubicBezTo>
                  <a:pt x="1723793" y="2440134"/>
                  <a:pt x="1789043" y="2398643"/>
                  <a:pt x="1855304" y="2358887"/>
                </a:cubicBezTo>
                <a:cubicBezTo>
                  <a:pt x="1884152" y="2341578"/>
                  <a:pt x="1917695" y="2333594"/>
                  <a:pt x="1948069" y="2319130"/>
                </a:cubicBezTo>
                <a:cubicBezTo>
                  <a:pt x="2010496" y="2289403"/>
                  <a:pt x="2071756" y="2257287"/>
                  <a:pt x="2133600" y="2226365"/>
                </a:cubicBezTo>
                <a:cubicBezTo>
                  <a:pt x="2160104" y="2213113"/>
                  <a:pt x="2187384" y="2201310"/>
                  <a:pt x="2213113" y="2186608"/>
                </a:cubicBezTo>
                <a:cubicBezTo>
                  <a:pt x="2244035" y="2168939"/>
                  <a:pt x="2273605" y="2148661"/>
                  <a:pt x="2305878" y="2133600"/>
                </a:cubicBezTo>
                <a:cubicBezTo>
                  <a:pt x="2423388" y="2078762"/>
                  <a:pt x="2390900" y="2114393"/>
                  <a:pt x="2491409" y="2054087"/>
                </a:cubicBezTo>
                <a:cubicBezTo>
                  <a:pt x="2663437" y="1950870"/>
                  <a:pt x="2432342" y="2070366"/>
                  <a:pt x="2597426" y="1987826"/>
                </a:cubicBezTo>
                <a:cubicBezTo>
                  <a:pt x="2695348" y="1889901"/>
                  <a:pt x="2543273" y="2034079"/>
                  <a:pt x="2663687" y="1948069"/>
                </a:cubicBezTo>
                <a:cubicBezTo>
                  <a:pt x="2684021" y="1933545"/>
                  <a:pt x="2695506" y="1908304"/>
                  <a:pt x="2716696" y="1895060"/>
                </a:cubicBezTo>
                <a:cubicBezTo>
                  <a:pt x="2731233" y="1885974"/>
                  <a:pt x="2846953" y="1869041"/>
                  <a:pt x="2849217" y="1868556"/>
                </a:cubicBezTo>
                <a:cubicBezTo>
                  <a:pt x="2884835" y="1860924"/>
                  <a:pt x="2919776" y="1850395"/>
                  <a:pt x="2955235" y="1842052"/>
                </a:cubicBezTo>
                <a:cubicBezTo>
                  <a:pt x="2994879" y="1832724"/>
                  <a:pt x="3035433" y="1827039"/>
                  <a:pt x="3074504" y="1815547"/>
                </a:cubicBezTo>
                <a:cubicBezTo>
                  <a:pt x="3110713" y="1804897"/>
                  <a:pt x="3144313" y="1786440"/>
                  <a:pt x="3180522" y="1775791"/>
                </a:cubicBezTo>
                <a:cubicBezTo>
                  <a:pt x="3219593" y="1764300"/>
                  <a:pt x="3260919" y="1761435"/>
                  <a:pt x="3299791" y="1749287"/>
                </a:cubicBezTo>
                <a:cubicBezTo>
                  <a:pt x="3331901" y="1739252"/>
                  <a:pt x="3361056" y="1721342"/>
                  <a:pt x="3392556" y="1709530"/>
                </a:cubicBezTo>
                <a:cubicBezTo>
                  <a:pt x="3431795" y="1694815"/>
                  <a:pt x="3472308" y="1683722"/>
                  <a:pt x="3511826" y="1669774"/>
                </a:cubicBezTo>
                <a:cubicBezTo>
                  <a:pt x="3547416" y="1657213"/>
                  <a:pt x="3582220" y="1642485"/>
                  <a:pt x="3617843" y="1630017"/>
                </a:cubicBezTo>
                <a:cubicBezTo>
                  <a:pt x="3670582" y="1611558"/>
                  <a:pt x="3726892" y="1601996"/>
                  <a:pt x="3776869" y="1577008"/>
                </a:cubicBezTo>
                <a:cubicBezTo>
                  <a:pt x="3829878" y="1550504"/>
                  <a:pt x="3885076" y="1527987"/>
                  <a:pt x="3935896" y="1497495"/>
                </a:cubicBezTo>
                <a:cubicBezTo>
                  <a:pt x="3957983" y="1484243"/>
                  <a:pt x="3979544" y="1470073"/>
                  <a:pt x="4002156" y="1457739"/>
                </a:cubicBezTo>
                <a:cubicBezTo>
                  <a:pt x="4085150" y="1412469"/>
                  <a:pt x="4073258" y="1428007"/>
                  <a:pt x="4147930" y="1378226"/>
                </a:cubicBezTo>
                <a:cubicBezTo>
                  <a:pt x="4166308" y="1365974"/>
                  <a:pt x="4182561" y="1350721"/>
                  <a:pt x="4200939" y="1338469"/>
                </a:cubicBezTo>
                <a:cubicBezTo>
                  <a:pt x="4235613" y="1315353"/>
                  <a:pt x="4271617" y="1294295"/>
                  <a:pt x="4306956" y="1272208"/>
                </a:cubicBezTo>
                <a:cubicBezTo>
                  <a:pt x="4317551" y="1265586"/>
                  <a:pt x="4323294" y="1252966"/>
                  <a:pt x="4333461" y="1245704"/>
                </a:cubicBezTo>
                <a:cubicBezTo>
                  <a:pt x="4354421" y="1230733"/>
                  <a:pt x="4379116" y="1221402"/>
                  <a:pt x="4399722" y="1205947"/>
                </a:cubicBezTo>
                <a:cubicBezTo>
                  <a:pt x="4441242" y="1174807"/>
                  <a:pt x="4464369" y="1128855"/>
                  <a:pt x="4492487" y="1086678"/>
                </a:cubicBezTo>
                <a:lnTo>
                  <a:pt x="4518991" y="1046921"/>
                </a:lnTo>
                <a:cubicBezTo>
                  <a:pt x="4527826" y="1033669"/>
                  <a:pt x="4545496" y="1029252"/>
                  <a:pt x="4558748" y="1020417"/>
                </a:cubicBezTo>
                <a:cubicBezTo>
                  <a:pt x="4563165" y="985078"/>
                  <a:pt x="4565629" y="949440"/>
                  <a:pt x="4572000" y="914400"/>
                </a:cubicBezTo>
                <a:cubicBezTo>
                  <a:pt x="4574499" y="900656"/>
                  <a:pt x="4581414" y="888075"/>
                  <a:pt x="4585252" y="874643"/>
                </a:cubicBezTo>
                <a:cubicBezTo>
                  <a:pt x="4618529" y="758170"/>
                  <a:pt x="4579984" y="877193"/>
                  <a:pt x="4611756" y="781878"/>
                </a:cubicBezTo>
                <a:cubicBezTo>
                  <a:pt x="4609120" y="726513"/>
                  <a:pt x="4648069" y="539895"/>
                  <a:pt x="4572000" y="463826"/>
                </a:cubicBezTo>
                <a:cubicBezTo>
                  <a:pt x="4560738" y="452564"/>
                  <a:pt x="4545495" y="446156"/>
                  <a:pt x="4532243" y="437321"/>
                </a:cubicBezTo>
                <a:cubicBezTo>
                  <a:pt x="4479454" y="358138"/>
                  <a:pt x="4537106" y="426988"/>
                  <a:pt x="4465982" y="384313"/>
                </a:cubicBezTo>
                <a:cubicBezTo>
                  <a:pt x="4375026" y="329739"/>
                  <a:pt x="4512347" y="382098"/>
                  <a:pt x="4399722" y="344556"/>
                </a:cubicBezTo>
                <a:cubicBezTo>
                  <a:pt x="4366232" y="311068"/>
                  <a:pt x="4384392" y="323640"/>
                  <a:pt x="4346713" y="304800"/>
                </a:cubicBezTo>
              </a:path>
            </a:pathLst>
          </a:custGeom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4267200"/>
            <a:ext cx="1219200" cy="34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Monogamy-Quantification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752600" y="1524000"/>
            <a:ext cx="52578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400" dirty="0" smtClean="0"/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Monogamy relation for QC measure  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477000" y="1600200"/>
            <a:ext cx="230909" cy="282222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352800" y="3733800"/>
            <a:ext cx="2319421" cy="38100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rot="3665293">
            <a:off x="4149801" y="2524559"/>
            <a:ext cx="4648069" cy="2822713"/>
          </a:xfrm>
          <a:custGeom>
            <a:avLst/>
            <a:gdLst>
              <a:gd name="connsiteX0" fmla="*/ 4412974 w 4648069"/>
              <a:gd name="connsiteY0" fmla="*/ 278295 h 2822713"/>
              <a:gd name="connsiteX1" fmla="*/ 4333461 w 4648069"/>
              <a:gd name="connsiteY1" fmla="*/ 238539 h 2822713"/>
              <a:gd name="connsiteX2" fmla="*/ 4240696 w 4648069"/>
              <a:gd name="connsiteY2" fmla="*/ 212034 h 2822713"/>
              <a:gd name="connsiteX3" fmla="*/ 4134678 w 4648069"/>
              <a:gd name="connsiteY3" fmla="*/ 159026 h 2822713"/>
              <a:gd name="connsiteX4" fmla="*/ 3922643 w 4648069"/>
              <a:gd name="connsiteY4" fmla="*/ 79513 h 2822713"/>
              <a:gd name="connsiteX5" fmla="*/ 3856382 w 4648069"/>
              <a:gd name="connsiteY5" fmla="*/ 53008 h 2822713"/>
              <a:gd name="connsiteX6" fmla="*/ 3776869 w 4648069"/>
              <a:gd name="connsiteY6" fmla="*/ 39756 h 2822713"/>
              <a:gd name="connsiteX7" fmla="*/ 3644348 w 4648069"/>
              <a:gd name="connsiteY7" fmla="*/ 0 h 2822713"/>
              <a:gd name="connsiteX8" fmla="*/ 3140765 w 4648069"/>
              <a:gd name="connsiteY8" fmla="*/ 13252 h 2822713"/>
              <a:gd name="connsiteX9" fmla="*/ 3074504 w 4648069"/>
              <a:gd name="connsiteY9" fmla="*/ 26504 h 2822713"/>
              <a:gd name="connsiteX10" fmla="*/ 2955235 w 4648069"/>
              <a:gd name="connsiteY10" fmla="*/ 92765 h 2822713"/>
              <a:gd name="connsiteX11" fmla="*/ 2902226 w 4648069"/>
              <a:gd name="connsiteY11" fmla="*/ 119269 h 2822713"/>
              <a:gd name="connsiteX12" fmla="*/ 2849217 w 4648069"/>
              <a:gd name="connsiteY12" fmla="*/ 159026 h 2822713"/>
              <a:gd name="connsiteX13" fmla="*/ 2796209 w 4648069"/>
              <a:gd name="connsiteY13" fmla="*/ 172278 h 2822713"/>
              <a:gd name="connsiteX14" fmla="*/ 2729948 w 4648069"/>
              <a:gd name="connsiteY14" fmla="*/ 251791 h 2822713"/>
              <a:gd name="connsiteX15" fmla="*/ 2690191 w 4648069"/>
              <a:gd name="connsiteY15" fmla="*/ 265043 h 2822713"/>
              <a:gd name="connsiteX16" fmla="*/ 2504661 w 4648069"/>
              <a:gd name="connsiteY16" fmla="*/ 291547 h 2822713"/>
              <a:gd name="connsiteX17" fmla="*/ 2239617 w 4648069"/>
              <a:gd name="connsiteY17" fmla="*/ 331304 h 2822713"/>
              <a:gd name="connsiteX18" fmla="*/ 2120348 w 4648069"/>
              <a:gd name="connsiteY18" fmla="*/ 344556 h 2822713"/>
              <a:gd name="connsiteX19" fmla="*/ 2014330 w 4648069"/>
              <a:gd name="connsiteY19" fmla="*/ 357808 h 2822713"/>
              <a:gd name="connsiteX20" fmla="*/ 1908313 w 4648069"/>
              <a:gd name="connsiteY20" fmla="*/ 384313 h 2822713"/>
              <a:gd name="connsiteX21" fmla="*/ 1696278 w 4648069"/>
              <a:gd name="connsiteY21" fmla="*/ 437321 h 2822713"/>
              <a:gd name="connsiteX22" fmla="*/ 1537252 w 4648069"/>
              <a:gd name="connsiteY22" fmla="*/ 530087 h 2822713"/>
              <a:gd name="connsiteX23" fmla="*/ 1457739 w 4648069"/>
              <a:gd name="connsiteY23" fmla="*/ 569843 h 2822713"/>
              <a:gd name="connsiteX24" fmla="*/ 1338469 w 4648069"/>
              <a:gd name="connsiteY24" fmla="*/ 675860 h 2822713"/>
              <a:gd name="connsiteX25" fmla="*/ 1272209 w 4648069"/>
              <a:gd name="connsiteY25" fmla="*/ 715617 h 2822713"/>
              <a:gd name="connsiteX26" fmla="*/ 1232452 w 4648069"/>
              <a:gd name="connsiteY26" fmla="*/ 742121 h 2822713"/>
              <a:gd name="connsiteX27" fmla="*/ 1113182 w 4648069"/>
              <a:gd name="connsiteY27" fmla="*/ 834887 h 2822713"/>
              <a:gd name="connsiteX28" fmla="*/ 1060174 w 4648069"/>
              <a:gd name="connsiteY28" fmla="*/ 861391 h 2822713"/>
              <a:gd name="connsiteX29" fmla="*/ 1033669 w 4648069"/>
              <a:gd name="connsiteY29" fmla="*/ 887895 h 2822713"/>
              <a:gd name="connsiteX30" fmla="*/ 940904 w 4648069"/>
              <a:gd name="connsiteY30" fmla="*/ 914400 h 2822713"/>
              <a:gd name="connsiteX31" fmla="*/ 808382 w 4648069"/>
              <a:gd name="connsiteY31" fmla="*/ 967408 h 2822713"/>
              <a:gd name="connsiteX32" fmla="*/ 728869 w 4648069"/>
              <a:gd name="connsiteY32" fmla="*/ 993913 h 2822713"/>
              <a:gd name="connsiteX33" fmla="*/ 463826 w 4648069"/>
              <a:gd name="connsiteY33" fmla="*/ 1179443 h 2822713"/>
              <a:gd name="connsiteX34" fmla="*/ 424069 w 4648069"/>
              <a:gd name="connsiteY34" fmla="*/ 1205947 h 2822713"/>
              <a:gd name="connsiteX35" fmla="*/ 371061 w 4648069"/>
              <a:gd name="connsiteY35" fmla="*/ 1258956 h 2822713"/>
              <a:gd name="connsiteX36" fmla="*/ 225287 w 4648069"/>
              <a:gd name="connsiteY36" fmla="*/ 1378226 h 2822713"/>
              <a:gd name="connsiteX37" fmla="*/ 145774 w 4648069"/>
              <a:gd name="connsiteY37" fmla="*/ 1431234 h 2822713"/>
              <a:gd name="connsiteX38" fmla="*/ 92765 w 4648069"/>
              <a:gd name="connsiteY38" fmla="*/ 1510747 h 2822713"/>
              <a:gd name="connsiteX39" fmla="*/ 66261 w 4648069"/>
              <a:gd name="connsiteY39" fmla="*/ 1550504 h 2822713"/>
              <a:gd name="connsiteX40" fmla="*/ 53009 w 4648069"/>
              <a:gd name="connsiteY40" fmla="*/ 1630017 h 2822713"/>
              <a:gd name="connsiteX41" fmla="*/ 39756 w 4648069"/>
              <a:gd name="connsiteY41" fmla="*/ 1669774 h 2822713"/>
              <a:gd name="connsiteX42" fmla="*/ 13252 w 4648069"/>
              <a:gd name="connsiteY42" fmla="*/ 1802295 h 2822713"/>
              <a:gd name="connsiteX43" fmla="*/ 0 w 4648069"/>
              <a:gd name="connsiteY43" fmla="*/ 1948069 h 2822713"/>
              <a:gd name="connsiteX44" fmla="*/ 13252 w 4648069"/>
              <a:gd name="connsiteY44" fmla="*/ 2451652 h 2822713"/>
              <a:gd name="connsiteX45" fmla="*/ 26504 w 4648069"/>
              <a:gd name="connsiteY45" fmla="*/ 2491408 h 2822713"/>
              <a:gd name="connsiteX46" fmla="*/ 53009 w 4648069"/>
              <a:gd name="connsiteY46" fmla="*/ 2544417 h 2822713"/>
              <a:gd name="connsiteX47" fmla="*/ 66261 w 4648069"/>
              <a:gd name="connsiteY47" fmla="*/ 2597426 h 2822713"/>
              <a:gd name="connsiteX48" fmla="*/ 119269 w 4648069"/>
              <a:gd name="connsiteY48" fmla="*/ 2663687 h 2822713"/>
              <a:gd name="connsiteX49" fmla="*/ 185530 w 4648069"/>
              <a:gd name="connsiteY49" fmla="*/ 2756452 h 2822713"/>
              <a:gd name="connsiteX50" fmla="*/ 238539 w 4648069"/>
              <a:gd name="connsiteY50" fmla="*/ 2782956 h 2822713"/>
              <a:gd name="connsiteX51" fmla="*/ 278296 w 4648069"/>
              <a:gd name="connsiteY51" fmla="*/ 2796208 h 2822713"/>
              <a:gd name="connsiteX52" fmla="*/ 384313 w 4648069"/>
              <a:gd name="connsiteY52" fmla="*/ 2822713 h 2822713"/>
              <a:gd name="connsiteX53" fmla="*/ 649356 w 4648069"/>
              <a:gd name="connsiteY53" fmla="*/ 2809460 h 2822713"/>
              <a:gd name="connsiteX54" fmla="*/ 808382 w 4648069"/>
              <a:gd name="connsiteY54" fmla="*/ 2782956 h 2822713"/>
              <a:gd name="connsiteX55" fmla="*/ 901148 w 4648069"/>
              <a:gd name="connsiteY55" fmla="*/ 2769704 h 2822713"/>
              <a:gd name="connsiteX56" fmla="*/ 993913 w 4648069"/>
              <a:gd name="connsiteY56" fmla="*/ 2743200 h 2822713"/>
              <a:gd name="connsiteX57" fmla="*/ 1099930 w 4648069"/>
              <a:gd name="connsiteY57" fmla="*/ 2716695 h 2822713"/>
              <a:gd name="connsiteX58" fmla="*/ 1311965 w 4648069"/>
              <a:gd name="connsiteY58" fmla="*/ 2623930 h 2822713"/>
              <a:gd name="connsiteX59" fmla="*/ 1431235 w 4648069"/>
              <a:gd name="connsiteY59" fmla="*/ 2584174 h 2822713"/>
              <a:gd name="connsiteX60" fmla="*/ 1656522 w 4648069"/>
              <a:gd name="connsiteY60" fmla="*/ 2478156 h 2822713"/>
              <a:gd name="connsiteX61" fmla="*/ 1855304 w 4648069"/>
              <a:gd name="connsiteY61" fmla="*/ 2358887 h 2822713"/>
              <a:gd name="connsiteX62" fmla="*/ 1948069 w 4648069"/>
              <a:gd name="connsiteY62" fmla="*/ 2319130 h 2822713"/>
              <a:gd name="connsiteX63" fmla="*/ 2133600 w 4648069"/>
              <a:gd name="connsiteY63" fmla="*/ 2226365 h 2822713"/>
              <a:gd name="connsiteX64" fmla="*/ 2213113 w 4648069"/>
              <a:gd name="connsiteY64" fmla="*/ 2186608 h 2822713"/>
              <a:gd name="connsiteX65" fmla="*/ 2305878 w 4648069"/>
              <a:gd name="connsiteY65" fmla="*/ 2133600 h 2822713"/>
              <a:gd name="connsiteX66" fmla="*/ 2491409 w 4648069"/>
              <a:gd name="connsiteY66" fmla="*/ 2054087 h 2822713"/>
              <a:gd name="connsiteX67" fmla="*/ 2597426 w 4648069"/>
              <a:gd name="connsiteY67" fmla="*/ 1987826 h 2822713"/>
              <a:gd name="connsiteX68" fmla="*/ 2663687 w 4648069"/>
              <a:gd name="connsiteY68" fmla="*/ 1948069 h 2822713"/>
              <a:gd name="connsiteX69" fmla="*/ 2716696 w 4648069"/>
              <a:gd name="connsiteY69" fmla="*/ 1895060 h 2822713"/>
              <a:gd name="connsiteX70" fmla="*/ 2849217 w 4648069"/>
              <a:gd name="connsiteY70" fmla="*/ 1868556 h 2822713"/>
              <a:gd name="connsiteX71" fmla="*/ 2955235 w 4648069"/>
              <a:gd name="connsiteY71" fmla="*/ 1842052 h 2822713"/>
              <a:gd name="connsiteX72" fmla="*/ 3074504 w 4648069"/>
              <a:gd name="connsiteY72" fmla="*/ 1815547 h 2822713"/>
              <a:gd name="connsiteX73" fmla="*/ 3180522 w 4648069"/>
              <a:gd name="connsiteY73" fmla="*/ 1775791 h 2822713"/>
              <a:gd name="connsiteX74" fmla="*/ 3299791 w 4648069"/>
              <a:gd name="connsiteY74" fmla="*/ 1749287 h 2822713"/>
              <a:gd name="connsiteX75" fmla="*/ 3392556 w 4648069"/>
              <a:gd name="connsiteY75" fmla="*/ 1709530 h 2822713"/>
              <a:gd name="connsiteX76" fmla="*/ 3511826 w 4648069"/>
              <a:gd name="connsiteY76" fmla="*/ 1669774 h 2822713"/>
              <a:gd name="connsiteX77" fmla="*/ 3617843 w 4648069"/>
              <a:gd name="connsiteY77" fmla="*/ 1630017 h 2822713"/>
              <a:gd name="connsiteX78" fmla="*/ 3776869 w 4648069"/>
              <a:gd name="connsiteY78" fmla="*/ 1577008 h 2822713"/>
              <a:gd name="connsiteX79" fmla="*/ 3935896 w 4648069"/>
              <a:gd name="connsiteY79" fmla="*/ 1497495 h 2822713"/>
              <a:gd name="connsiteX80" fmla="*/ 4002156 w 4648069"/>
              <a:gd name="connsiteY80" fmla="*/ 1457739 h 2822713"/>
              <a:gd name="connsiteX81" fmla="*/ 4147930 w 4648069"/>
              <a:gd name="connsiteY81" fmla="*/ 1378226 h 2822713"/>
              <a:gd name="connsiteX82" fmla="*/ 4200939 w 4648069"/>
              <a:gd name="connsiteY82" fmla="*/ 1338469 h 2822713"/>
              <a:gd name="connsiteX83" fmla="*/ 4306956 w 4648069"/>
              <a:gd name="connsiteY83" fmla="*/ 1272208 h 2822713"/>
              <a:gd name="connsiteX84" fmla="*/ 4333461 w 4648069"/>
              <a:gd name="connsiteY84" fmla="*/ 1245704 h 2822713"/>
              <a:gd name="connsiteX85" fmla="*/ 4399722 w 4648069"/>
              <a:gd name="connsiteY85" fmla="*/ 1205947 h 2822713"/>
              <a:gd name="connsiteX86" fmla="*/ 4492487 w 4648069"/>
              <a:gd name="connsiteY86" fmla="*/ 1086678 h 2822713"/>
              <a:gd name="connsiteX87" fmla="*/ 4518991 w 4648069"/>
              <a:gd name="connsiteY87" fmla="*/ 1046921 h 2822713"/>
              <a:gd name="connsiteX88" fmla="*/ 4558748 w 4648069"/>
              <a:gd name="connsiteY88" fmla="*/ 1020417 h 2822713"/>
              <a:gd name="connsiteX89" fmla="*/ 4572000 w 4648069"/>
              <a:gd name="connsiteY89" fmla="*/ 914400 h 2822713"/>
              <a:gd name="connsiteX90" fmla="*/ 4585252 w 4648069"/>
              <a:gd name="connsiteY90" fmla="*/ 874643 h 2822713"/>
              <a:gd name="connsiteX91" fmla="*/ 4611756 w 4648069"/>
              <a:gd name="connsiteY91" fmla="*/ 781878 h 2822713"/>
              <a:gd name="connsiteX92" fmla="*/ 4572000 w 4648069"/>
              <a:gd name="connsiteY92" fmla="*/ 463826 h 2822713"/>
              <a:gd name="connsiteX93" fmla="*/ 4532243 w 4648069"/>
              <a:gd name="connsiteY93" fmla="*/ 437321 h 2822713"/>
              <a:gd name="connsiteX94" fmla="*/ 4465982 w 4648069"/>
              <a:gd name="connsiteY94" fmla="*/ 384313 h 2822713"/>
              <a:gd name="connsiteX95" fmla="*/ 4399722 w 4648069"/>
              <a:gd name="connsiteY95" fmla="*/ 344556 h 2822713"/>
              <a:gd name="connsiteX96" fmla="*/ 4346713 w 4648069"/>
              <a:gd name="connsiteY96" fmla="*/ 304800 h 28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648069" h="2822713">
                <a:moveTo>
                  <a:pt x="4412974" y="278295"/>
                </a:moveTo>
                <a:cubicBezTo>
                  <a:pt x="4313043" y="244985"/>
                  <a:pt x="4436220" y="289918"/>
                  <a:pt x="4333461" y="238539"/>
                </a:cubicBezTo>
                <a:cubicBezTo>
                  <a:pt x="4314453" y="229035"/>
                  <a:pt x="4257674" y="216279"/>
                  <a:pt x="4240696" y="212034"/>
                </a:cubicBezTo>
                <a:cubicBezTo>
                  <a:pt x="4170290" y="165098"/>
                  <a:pt x="4231941" y="202254"/>
                  <a:pt x="4134678" y="159026"/>
                </a:cubicBezTo>
                <a:cubicBezTo>
                  <a:pt x="3980194" y="90366"/>
                  <a:pt x="4246068" y="187320"/>
                  <a:pt x="3922643" y="79513"/>
                </a:cubicBezTo>
                <a:cubicBezTo>
                  <a:pt x="3900075" y="71991"/>
                  <a:pt x="3879332" y="59267"/>
                  <a:pt x="3856382" y="53008"/>
                </a:cubicBezTo>
                <a:cubicBezTo>
                  <a:pt x="3830459" y="45938"/>
                  <a:pt x="3803217" y="45026"/>
                  <a:pt x="3776869" y="39756"/>
                </a:cubicBezTo>
                <a:cubicBezTo>
                  <a:pt x="3726801" y="29742"/>
                  <a:pt x="3695054" y="16902"/>
                  <a:pt x="3644348" y="0"/>
                </a:cubicBezTo>
                <a:cubicBezTo>
                  <a:pt x="3476487" y="4417"/>
                  <a:pt x="3308503" y="5450"/>
                  <a:pt x="3140765" y="13252"/>
                </a:cubicBezTo>
                <a:cubicBezTo>
                  <a:pt x="3118265" y="14299"/>
                  <a:pt x="3095873" y="19381"/>
                  <a:pt x="3074504" y="26504"/>
                </a:cubicBezTo>
                <a:cubicBezTo>
                  <a:pt x="3042729" y="37096"/>
                  <a:pt x="2980712" y="78611"/>
                  <a:pt x="2955235" y="92765"/>
                </a:cubicBezTo>
                <a:cubicBezTo>
                  <a:pt x="2937966" y="102359"/>
                  <a:pt x="2918978" y="108799"/>
                  <a:pt x="2902226" y="119269"/>
                </a:cubicBezTo>
                <a:cubicBezTo>
                  <a:pt x="2883496" y="130975"/>
                  <a:pt x="2868972" y="149148"/>
                  <a:pt x="2849217" y="159026"/>
                </a:cubicBezTo>
                <a:cubicBezTo>
                  <a:pt x="2832927" y="167171"/>
                  <a:pt x="2813878" y="167861"/>
                  <a:pt x="2796209" y="172278"/>
                </a:cubicBezTo>
                <a:cubicBezTo>
                  <a:pt x="2776653" y="201611"/>
                  <a:pt x="2760556" y="231386"/>
                  <a:pt x="2729948" y="251791"/>
                </a:cubicBezTo>
                <a:cubicBezTo>
                  <a:pt x="2718325" y="259540"/>
                  <a:pt x="2703623" y="261205"/>
                  <a:pt x="2690191" y="265043"/>
                </a:cubicBezTo>
                <a:cubicBezTo>
                  <a:pt x="2603111" y="289923"/>
                  <a:pt x="2633375" y="274385"/>
                  <a:pt x="2504661" y="291547"/>
                </a:cubicBezTo>
                <a:cubicBezTo>
                  <a:pt x="2416108" y="303354"/>
                  <a:pt x="2328116" y="319097"/>
                  <a:pt x="2239617" y="331304"/>
                </a:cubicBezTo>
                <a:cubicBezTo>
                  <a:pt x="2199991" y="336770"/>
                  <a:pt x="2160075" y="339882"/>
                  <a:pt x="2120348" y="344556"/>
                </a:cubicBezTo>
                <a:lnTo>
                  <a:pt x="2014330" y="357808"/>
                </a:lnTo>
                <a:lnTo>
                  <a:pt x="1908313" y="384313"/>
                </a:lnTo>
                <a:cubicBezTo>
                  <a:pt x="1855117" y="396830"/>
                  <a:pt x="1751239" y="416182"/>
                  <a:pt x="1696278" y="437321"/>
                </a:cubicBezTo>
                <a:cubicBezTo>
                  <a:pt x="1610349" y="470371"/>
                  <a:pt x="1617691" y="483164"/>
                  <a:pt x="1537252" y="530087"/>
                </a:cubicBezTo>
                <a:cubicBezTo>
                  <a:pt x="1511656" y="545018"/>
                  <a:pt x="1482739" y="553934"/>
                  <a:pt x="1457739" y="569843"/>
                </a:cubicBezTo>
                <a:cubicBezTo>
                  <a:pt x="1341367" y="643897"/>
                  <a:pt x="1438510" y="598050"/>
                  <a:pt x="1338469" y="675860"/>
                </a:cubicBezTo>
                <a:cubicBezTo>
                  <a:pt x="1318137" y="691674"/>
                  <a:pt x="1294051" y="701966"/>
                  <a:pt x="1272209" y="715617"/>
                </a:cubicBezTo>
                <a:cubicBezTo>
                  <a:pt x="1258703" y="724058"/>
                  <a:pt x="1245194" y="732565"/>
                  <a:pt x="1232452" y="742121"/>
                </a:cubicBezTo>
                <a:cubicBezTo>
                  <a:pt x="1192159" y="772341"/>
                  <a:pt x="1158231" y="812363"/>
                  <a:pt x="1113182" y="834887"/>
                </a:cubicBezTo>
                <a:cubicBezTo>
                  <a:pt x="1095513" y="843722"/>
                  <a:pt x="1076611" y="850433"/>
                  <a:pt x="1060174" y="861391"/>
                </a:cubicBezTo>
                <a:cubicBezTo>
                  <a:pt x="1049778" y="868322"/>
                  <a:pt x="1044383" y="881467"/>
                  <a:pt x="1033669" y="887895"/>
                </a:cubicBezTo>
                <a:cubicBezTo>
                  <a:pt x="1018826" y="896801"/>
                  <a:pt x="952453" y="910935"/>
                  <a:pt x="940904" y="914400"/>
                </a:cubicBezTo>
                <a:cubicBezTo>
                  <a:pt x="765100" y="967142"/>
                  <a:pt x="941216" y="914274"/>
                  <a:pt x="808382" y="967408"/>
                </a:cubicBezTo>
                <a:cubicBezTo>
                  <a:pt x="782442" y="977784"/>
                  <a:pt x="753858" y="981419"/>
                  <a:pt x="728869" y="993913"/>
                </a:cubicBezTo>
                <a:cubicBezTo>
                  <a:pt x="530592" y="1093052"/>
                  <a:pt x="655514" y="1051654"/>
                  <a:pt x="463826" y="1179443"/>
                </a:cubicBezTo>
                <a:cubicBezTo>
                  <a:pt x="450574" y="1188278"/>
                  <a:pt x="436162" y="1195582"/>
                  <a:pt x="424069" y="1205947"/>
                </a:cubicBezTo>
                <a:cubicBezTo>
                  <a:pt x="405096" y="1222209"/>
                  <a:pt x="390574" y="1243346"/>
                  <a:pt x="371061" y="1258956"/>
                </a:cubicBezTo>
                <a:cubicBezTo>
                  <a:pt x="195217" y="1399632"/>
                  <a:pt x="383047" y="1220466"/>
                  <a:pt x="225287" y="1378226"/>
                </a:cubicBezTo>
                <a:cubicBezTo>
                  <a:pt x="202763" y="1400750"/>
                  <a:pt x="145774" y="1431234"/>
                  <a:pt x="145774" y="1431234"/>
                </a:cubicBezTo>
                <a:lnTo>
                  <a:pt x="92765" y="1510747"/>
                </a:lnTo>
                <a:lnTo>
                  <a:pt x="66261" y="1550504"/>
                </a:lnTo>
                <a:cubicBezTo>
                  <a:pt x="61844" y="1577008"/>
                  <a:pt x="58838" y="1603787"/>
                  <a:pt x="53009" y="1630017"/>
                </a:cubicBezTo>
                <a:cubicBezTo>
                  <a:pt x="49979" y="1643654"/>
                  <a:pt x="42496" y="1656076"/>
                  <a:pt x="39756" y="1669774"/>
                </a:cubicBezTo>
                <a:cubicBezTo>
                  <a:pt x="9299" y="1822057"/>
                  <a:pt x="43192" y="1712474"/>
                  <a:pt x="13252" y="1802295"/>
                </a:cubicBezTo>
                <a:cubicBezTo>
                  <a:pt x="8835" y="1850886"/>
                  <a:pt x="0" y="1899277"/>
                  <a:pt x="0" y="1948069"/>
                </a:cubicBezTo>
                <a:cubicBezTo>
                  <a:pt x="0" y="2115988"/>
                  <a:pt x="5071" y="2283932"/>
                  <a:pt x="13252" y="2451652"/>
                </a:cubicBezTo>
                <a:cubicBezTo>
                  <a:pt x="13933" y="2465604"/>
                  <a:pt x="21001" y="2478569"/>
                  <a:pt x="26504" y="2491408"/>
                </a:cubicBezTo>
                <a:cubicBezTo>
                  <a:pt x="34286" y="2509566"/>
                  <a:pt x="44174" y="2526747"/>
                  <a:pt x="53009" y="2544417"/>
                </a:cubicBezTo>
                <a:cubicBezTo>
                  <a:pt x="57426" y="2562087"/>
                  <a:pt x="59086" y="2580685"/>
                  <a:pt x="66261" y="2597426"/>
                </a:cubicBezTo>
                <a:cubicBezTo>
                  <a:pt x="85084" y="2641347"/>
                  <a:pt x="92966" y="2630808"/>
                  <a:pt x="119269" y="2663687"/>
                </a:cubicBezTo>
                <a:cubicBezTo>
                  <a:pt x="139580" y="2689075"/>
                  <a:pt x="161798" y="2736111"/>
                  <a:pt x="185530" y="2756452"/>
                </a:cubicBezTo>
                <a:cubicBezTo>
                  <a:pt x="200529" y="2769309"/>
                  <a:pt x="220381" y="2775174"/>
                  <a:pt x="238539" y="2782956"/>
                </a:cubicBezTo>
                <a:cubicBezTo>
                  <a:pt x="251379" y="2788459"/>
                  <a:pt x="264819" y="2792532"/>
                  <a:pt x="278296" y="2796208"/>
                </a:cubicBezTo>
                <a:cubicBezTo>
                  <a:pt x="313439" y="2805793"/>
                  <a:pt x="384313" y="2822713"/>
                  <a:pt x="384313" y="2822713"/>
                </a:cubicBezTo>
                <a:cubicBezTo>
                  <a:pt x="472661" y="2818295"/>
                  <a:pt x="561284" y="2817717"/>
                  <a:pt x="649356" y="2809460"/>
                </a:cubicBezTo>
                <a:cubicBezTo>
                  <a:pt x="702861" y="2804444"/>
                  <a:pt x="755182" y="2790556"/>
                  <a:pt x="808382" y="2782956"/>
                </a:cubicBezTo>
                <a:lnTo>
                  <a:pt x="901148" y="2769704"/>
                </a:lnTo>
                <a:lnTo>
                  <a:pt x="993913" y="2743200"/>
                </a:lnTo>
                <a:cubicBezTo>
                  <a:pt x="1029110" y="2733814"/>
                  <a:pt x="1065161" y="2727560"/>
                  <a:pt x="1099930" y="2716695"/>
                </a:cubicBezTo>
                <a:cubicBezTo>
                  <a:pt x="1271601" y="2663048"/>
                  <a:pt x="1142189" y="2693837"/>
                  <a:pt x="1311965" y="2623930"/>
                </a:cubicBezTo>
                <a:cubicBezTo>
                  <a:pt x="1350716" y="2607974"/>
                  <a:pt x="1392177" y="2599363"/>
                  <a:pt x="1431235" y="2584174"/>
                </a:cubicBezTo>
                <a:cubicBezTo>
                  <a:pt x="1478626" y="2565744"/>
                  <a:pt x="1609657" y="2504645"/>
                  <a:pt x="1656522" y="2478156"/>
                </a:cubicBezTo>
                <a:cubicBezTo>
                  <a:pt x="1723793" y="2440134"/>
                  <a:pt x="1789043" y="2398643"/>
                  <a:pt x="1855304" y="2358887"/>
                </a:cubicBezTo>
                <a:cubicBezTo>
                  <a:pt x="1884152" y="2341578"/>
                  <a:pt x="1917695" y="2333594"/>
                  <a:pt x="1948069" y="2319130"/>
                </a:cubicBezTo>
                <a:cubicBezTo>
                  <a:pt x="2010496" y="2289403"/>
                  <a:pt x="2071756" y="2257287"/>
                  <a:pt x="2133600" y="2226365"/>
                </a:cubicBezTo>
                <a:cubicBezTo>
                  <a:pt x="2160104" y="2213113"/>
                  <a:pt x="2187384" y="2201310"/>
                  <a:pt x="2213113" y="2186608"/>
                </a:cubicBezTo>
                <a:cubicBezTo>
                  <a:pt x="2244035" y="2168939"/>
                  <a:pt x="2273605" y="2148661"/>
                  <a:pt x="2305878" y="2133600"/>
                </a:cubicBezTo>
                <a:cubicBezTo>
                  <a:pt x="2423388" y="2078762"/>
                  <a:pt x="2390900" y="2114393"/>
                  <a:pt x="2491409" y="2054087"/>
                </a:cubicBezTo>
                <a:cubicBezTo>
                  <a:pt x="2663437" y="1950870"/>
                  <a:pt x="2432342" y="2070366"/>
                  <a:pt x="2597426" y="1987826"/>
                </a:cubicBezTo>
                <a:cubicBezTo>
                  <a:pt x="2695348" y="1889901"/>
                  <a:pt x="2543273" y="2034079"/>
                  <a:pt x="2663687" y="1948069"/>
                </a:cubicBezTo>
                <a:cubicBezTo>
                  <a:pt x="2684021" y="1933545"/>
                  <a:pt x="2695506" y="1908304"/>
                  <a:pt x="2716696" y="1895060"/>
                </a:cubicBezTo>
                <a:cubicBezTo>
                  <a:pt x="2731233" y="1885974"/>
                  <a:pt x="2846953" y="1869041"/>
                  <a:pt x="2849217" y="1868556"/>
                </a:cubicBezTo>
                <a:cubicBezTo>
                  <a:pt x="2884835" y="1860924"/>
                  <a:pt x="2919776" y="1850395"/>
                  <a:pt x="2955235" y="1842052"/>
                </a:cubicBezTo>
                <a:cubicBezTo>
                  <a:pt x="2994879" y="1832724"/>
                  <a:pt x="3035433" y="1827039"/>
                  <a:pt x="3074504" y="1815547"/>
                </a:cubicBezTo>
                <a:cubicBezTo>
                  <a:pt x="3110713" y="1804897"/>
                  <a:pt x="3144313" y="1786440"/>
                  <a:pt x="3180522" y="1775791"/>
                </a:cubicBezTo>
                <a:cubicBezTo>
                  <a:pt x="3219593" y="1764300"/>
                  <a:pt x="3260919" y="1761435"/>
                  <a:pt x="3299791" y="1749287"/>
                </a:cubicBezTo>
                <a:cubicBezTo>
                  <a:pt x="3331901" y="1739252"/>
                  <a:pt x="3361056" y="1721342"/>
                  <a:pt x="3392556" y="1709530"/>
                </a:cubicBezTo>
                <a:cubicBezTo>
                  <a:pt x="3431795" y="1694815"/>
                  <a:pt x="3472308" y="1683722"/>
                  <a:pt x="3511826" y="1669774"/>
                </a:cubicBezTo>
                <a:cubicBezTo>
                  <a:pt x="3547416" y="1657213"/>
                  <a:pt x="3582220" y="1642485"/>
                  <a:pt x="3617843" y="1630017"/>
                </a:cubicBezTo>
                <a:cubicBezTo>
                  <a:pt x="3670582" y="1611558"/>
                  <a:pt x="3726892" y="1601996"/>
                  <a:pt x="3776869" y="1577008"/>
                </a:cubicBezTo>
                <a:cubicBezTo>
                  <a:pt x="3829878" y="1550504"/>
                  <a:pt x="3885076" y="1527987"/>
                  <a:pt x="3935896" y="1497495"/>
                </a:cubicBezTo>
                <a:cubicBezTo>
                  <a:pt x="3957983" y="1484243"/>
                  <a:pt x="3979544" y="1470073"/>
                  <a:pt x="4002156" y="1457739"/>
                </a:cubicBezTo>
                <a:cubicBezTo>
                  <a:pt x="4085150" y="1412469"/>
                  <a:pt x="4073258" y="1428007"/>
                  <a:pt x="4147930" y="1378226"/>
                </a:cubicBezTo>
                <a:cubicBezTo>
                  <a:pt x="4166308" y="1365974"/>
                  <a:pt x="4182561" y="1350721"/>
                  <a:pt x="4200939" y="1338469"/>
                </a:cubicBezTo>
                <a:cubicBezTo>
                  <a:pt x="4235613" y="1315353"/>
                  <a:pt x="4271617" y="1294295"/>
                  <a:pt x="4306956" y="1272208"/>
                </a:cubicBezTo>
                <a:cubicBezTo>
                  <a:pt x="4317551" y="1265586"/>
                  <a:pt x="4323294" y="1252966"/>
                  <a:pt x="4333461" y="1245704"/>
                </a:cubicBezTo>
                <a:cubicBezTo>
                  <a:pt x="4354421" y="1230733"/>
                  <a:pt x="4379116" y="1221402"/>
                  <a:pt x="4399722" y="1205947"/>
                </a:cubicBezTo>
                <a:cubicBezTo>
                  <a:pt x="4441242" y="1174807"/>
                  <a:pt x="4464369" y="1128855"/>
                  <a:pt x="4492487" y="1086678"/>
                </a:cubicBezTo>
                <a:lnTo>
                  <a:pt x="4518991" y="1046921"/>
                </a:lnTo>
                <a:cubicBezTo>
                  <a:pt x="4527826" y="1033669"/>
                  <a:pt x="4545496" y="1029252"/>
                  <a:pt x="4558748" y="1020417"/>
                </a:cubicBezTo>
                <a:cubicBezTo>
                  <a:pt x="4563165" y="985078"/>
                  <a:pt x="4565629" y="949440"/>
                  <a:pt x="4572000" y="914400"/>
                </a:cubicBezTo>
                <a:cubicBezTo>
                  <a:pt x="4574499" y="900656"/>
                  <a:pt x="4581414" y="888075"/>
                  <a:pt x="4585252" y="874643"/>
                </a:cubicBezTo>
                <a:cubicBezTo>
                  <a:pt x="4618529" y="758170"/>
                  <a:pt x="4579984" y="877193"/>
                  <a:pt x="4611756" y="781878"/>
                </a:cubicBezTo>
                <a:cubicBezTo>
                  <a:pt x="4609120" y="726513"/>
                  <a:pt x="4648069" y="539895"/>
                  <a:pt x="4572000" y="463826"/>
                </a:cubicBezTo>
                <a:cubicBezTo>
                  <a:pt x="4560738" y="452564"/>
                  <a:pt x="4545495" y="446156"/>
                  <a:pt x="4532243" y="437321"/>
                </a:cubicBezTo>
                <a:cubicBezTo>
                  <a:pt x="4479454" y="358138"/>
                  <a:pt x="4537106" y="426988"/>
                  <a:pt x="4465982" y="384313"/>
                </a:cubicBezTo>
                <a:cubicBezTo>
                  <a:pt x="4375026" y="329739"/>
                  <a:pt x="4512347" y="382098"/>
                  <a:pt x="4399722" y="344556"/>
                </a:cubicBezTo>
                <a:cubicBezTo>
                  <a:pt x="4366232" y="311068"/>
                  <a:pt x="4384392" y="323640"/>
                  <a:pt x="4346713" y="304800"/>
                </a:cubicBezTo>
              </a:path>
            </a:pathLst>
          </a:custGeom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80661" y="2332383"/>
            <a:ext cx="4648069" cy="2822713"/>
          </a:xfrm>
          <a:custGeom>
            <a:avLst/>
            <a:gdLst>
              <a:gd name="connsiteX0" fmla="*/ 4412974 w 4648069"/>
              <a:gd name="connsiteY0" fmla="*/ 278295 h 2822713"/>
              <a:gd name="connsiteX1" fmla="*/ 4333461 w 4648069"/>
              <a:gd name="connsiteY1" fmla="*/ 238539 h 2822713"/>
              <a:gd name="connsiteX2" fmla="*/ 4240696 w 4648069"/>
              <a:gd name="connsiteY2" fmla="*/ 212034 h 2822713"/>
              <a:gd name="connsiteX3" fmla="*/ 4134678 w 4648069"/>
              <a:gd name="connsiteY3" fmla="*/ 159026 h 2822713"/>
              <a:gd name="connsiteX4" fmla="*/ 3922643 w 4648069"/>
              <a:gd name="connsiteY4" fmla="*/ 79513 h 2822713"/>
              <a:gd name="connsiteX5" fmla="*/ 3856382 w 4648069"/>
              <a:gd name="connsiteY5" fmla="*/ 53008 h 2822713"/>
              <a:gd name="connsiteX6" fmla="*/ 3776869 w 4648069"/>
              <a:gd name="connsiteY6" fmla="*/ 39756 h 2822713"/>
              <a:gd name="connsiteX7" fmla="*/ 3644348 w 4648069"/>
              <a:gd name="connsiteY7" fmla="*/ 0 h 2822713"/>
              <a:gd name="connsiteX8" fmla="*/ 3140765 w 4648069"/>
              <a:gd name="connsiteY8" fmla="*/ 13252 h 2822713"/>
              <a:gd name="connsiteX9" fmla="*/ 3074504 w 4648069"/>
              <a:gd name="connsiteY9" fmla="*/ 26504 h 2822713"/>
              <a:gd name="connsiteX10" fmla="*/ 2955235 w 4648069"/>
              <a:gd name="connsiteY10" fmla="*/ 92765 h 2822713"/>
              <a:gd name="connsiteX11" fmla="*/ 2902226 w 4648069"/>
              <a:gd name="connsiteY11" fmla="*/ 119269 h 2822713"/>
              <a:gd name="connsiteX12" fmla="*/ 2849217 w 4648069"/>
              <a:gd name="connsiteY12" fmla="*/ 159026 h 2822713"/>
              <a:gd name="connsiteX13" fmla="*/ 2796209 w 4648069"/>
              <a:gd name="connsiteY13" fmla="*/ 172278 h 2822713"/>
              <a:gd name="connsiteX14" fmla="*/ 2729948 w 4648069"/>
              <a:gd name="connsiteY14" fmla="*/ 251791 h 2822713"/>
              <a:gd name="connsiteX15" fmla="*/ 2690191 w 4648069"/>
              <a:gd name="connsiteY15" fmla="*/ 265043 h 2822713"/>
              <a:gd name="connsiteX16" fmla="*/ 2504661 w 4648069"/>
              <a:gd name="connsiteY16" fmla="*/ 291547 h 2822713"/>
              <a:gd name="connsiteX17" fmla="*/ 2239617 w 4648069"/>
              <a:gd name="connsiteY17" fmla="*/ 331304 h 2822713"/>
              <a:gd name="connsiteX18" fmla="*/ 2120348 w 4648069"/>
              <a:gd name="connsiteY18" fmla="*/ 344556 h 2822713"/>
              <a:gd name="connsiteX19" fmla="*/ 2014330 w 4648069"/>
              <a:gd name="connsiteY19" fmla="*/ 357808 h 2822713"/>
              <a:gd name="connsiteX20" fmla="*/ 1908313 w 4648069"/>
              <a:gd name="connsiteY20" fmla="*/ 384313 h 2822713"/>
              <a:gd name="connsiteX21" fmla="*/ 1696278 w 4648069"/>
              <a:gd name="connsiteY21" fmla="*/ 437321 h 2822713"/>
              <a:gd name="connsiteX22" fmla="*/ 1537252 w 4648069"/>
              <a:gd name="connsiteY22" fmla="*/ 530087 h 2822713"/>
              <a:gd name="connsiteX23" fmla="*/ 1457739 w 4648069"/>
              <a:gd name="connsiteY23" fmla="*/ 569843 h 2822713"/>
              <a:gd name="connsiteX24" fmla="*/ 1338469 w 4648069"/>
              <a:gd name="connsiteY24" fmla="*/ 675860 h 2822713"/>
              <a:gd name="connsiteX25" fmla="*/ 1272209 w 4648069"/>
              <a:gd name="connsiteY25" fmla="*/ 715617 h 2822713"/>
              <a:gd name="connsiteX26" fmla="*/ 1232452 w 4648069"/>
              <a:gd name="connsiteY26" fmla="*/ 742121 h 2822713"/>
              <a:gd name="connsiteX27" fmla="*/ 1113182 w 4648069"/>
              <a:gd name="connsiteY27" fmla="*/ 834887 h 2822713"/>
              <a:gd name="connsiteX28" fmla="*/ 1060174 w 4648069"/>
              <a:gd name="connsiteY28" fmla="*/ 861391 h 2822713"/>
              <a:gd name="connsiteX29" fmla="*/ 1033669 w 4648069"/>
              <a:gd name="connsiteY29" fmla="*/ 887895 h 2822713"/>
              <a:gd name="connsiteX30" fmla="*/ 940904 w 4648069"/>
              <a:gd name="connsiteY30" fmla="*/ 914400 h 2822713"/>
              <a:gd name="connsiteX31" fmla="*/ 808382 w 4648069"/>
              <a:gd name="connsiteY31" fmla="*/ 967408 h 2822713"/>
              <a:gd name="connsiteX32" fmla="*/ 728869 w 4648069"/>
              <a:gd name="connsiteY32" fmla="*/ 993913 h 2822713"/>
              <a:gd name="connsiteX33" fmla="*/ 463826 w 4648069"/>
              <a:gd name="connsiteY33" fmla="*/ 1179443 h 2822713"/>
              <a:gd name="connsiteX34" fmla="*/ 424069 w 4648069"/>
              <a:gd name="connsiteY34" fmla="*/ 1205947 h 2822713"/>
              <a:gd name="connsiteX35" fmla="*/ 371061 w 4648069"/>
              <a:gd name="connsiteY35" fmla="*/ 1258956 h 2822713"/>
              <a:gd name="connsiteX36" fmla="*/ 225287 w 4648069"/>
              <a:gd name="connsiteY36" fmla="*/ 1378226 h 2822713"/>
              <a:gd name="connsiteX37" fmla="*/ 145774 w 4648069"/>
              <a:gd name="connsiteY37" fmla="*/ 1431234 h 2822713"/>
              <a:gd name="connsiteX38" fmla="*/ 92765 w 4648069"/>
              <a:gd name="connsiteY38" fmla="*/ 1510747 h 2822713"/>
              <a:gd name="connsiteX39" fmla="*/ 66261 w 4648069"/>
              <a:gd name="connsiteY39" fmla="*/ 1550504 h 2822713"/>
              <a:gd name="connsiteX40" fmla="*/ 53009 w 4648069"/>
              <a:gd name="connsiteY40" fmla="*/ 1630017 h 2822713"/>
              <a:gd name="connsiteX41" fmla="*/ 39756 w 4648069"/>
              <a:gd name="connsiteY41" fmla="*/ 1669774 h 2822713"/>
              <a:gd name="connsiteX42" fmla="*/ 13252 w 4648069"/>
              <a:gd name="connsiteY42" fmla="*/ 1802295 h 2822713"/>
              <a:gd name="connsiteX43" fmla="*/ 0 w 4648069"/>
              <a:gd name="connsiteY43" fmla="*/ 1948069 h 2822713"/>
              <a:gd name="connsiteX44" fmla="*/ 13252 w 4648069"/>
              <a:gd name="connsiteY44" fmla="*/ 2451652 h 2822713"/>
              <a:gd name="connsiteX45" fmla="*/ 26504 w 4648069"/>
              <a:gd name="connsiteY45" fmla="*/ 2491408 h 2822713"/>
              <a:gd name="connsiteX46" fmla="*/ 53009 w 4648069"/>
              <a:gd name="connsiteY46" fmla="*/ 2544417 h 2822713"/>
              <a:gd name="connsiteX47" fmla="*/ 66261 w 4648069"/>
              <a:gd name="connsiteY47" fmla="*/ 2597426 h 2822713"/>
              <a:gd name="connsiteX48" fmla="*/ 119269 w 4648069"/>
              <a:gd name="connsiteY48" fmla="*/ 2663687 h 2822713"/>
              <a:gd name="connsiteX49" fmla="*/ 185530 w 4648069"/>
              <a:gd name="connsiteY49" fmla="*/ 2756452 h 2822713"/>
              <a:gd name="connsiteX50" fmla="*/ 238539 w 4648069"/>
              <a:gd name="connsiteY50" fmla="*/ 2782956 h 2822713"/>
              <a:gd name="connsiteX51" fmla="*/ 278296 w 4648069"/>
              <a:gd name="connsiteY51" fmla="*/ 2796208 h 2822713"/>
              <a:gd name="connsiteX52" fmla="*/ 384313 w 4648069"/>
              <a:gd name="connsiteY52" fmla="*/ 2822713 h 2822713"/>
              <a:gd name="connsiteX53" fmla="*/ 649356 w 4648069"/>
              <a:gd name="connsiteY53" fmla="*/ 2809460 h 2822713"/>
              <a:gd name="connsiteX54" fmla="*/ 808382 w 4648069"/>
              <a:gd name="connsiteY54" fmla="*/ 2782956 h 2822713"/>
              <a:gd name="connsiteX55" fmla="*/ 901148 w 4648069"/>
              <a:gd name="connsiteY55" fmla="*/ 2769704 h 2822713"/>
              <a:gd name="connsiteX56" fmla="*/ 993913 w 4648069"/>
              <a:gd name="connsiteY56" fmla="*/ 2743200 h 2822713"/>
              <a:gd name="connsiteX57" fmla="*/ 1099930 w 4648069"/>
              <a:gd name="connsiteY57" fmla="*/ 2716695 h 2822713"/>
              <a:gd name="connsiteX58" fmla="*/ 1311965 w 4648069"/>
              <a:gd name="connsiteY58" fmla="*/ 2623930 h 2822713"/>
              <a:gd name="connsiteX59" fmla="*/ 1431235 w 4648069"/>
              <a:gd name="connsiteY59" fmla="*/ 2584174 h 2822713"/>
              <a:gd name="connsiteX60" fmla="*/ 1656522 w 4648069"/>
              <a:gd name="connsiteY60" fmla="*/ 2478156 h 2822713"/>
              <a:gd name="connsiteX61" fmla="*/ 1855304 w 4648069"/>
              <a:gd name="connsiteY61" fmla="*/ 2358887 h 2822713"/>
              <a:gd name="connsiteX62" fmla="*/ 1948069 w 4648069"/>
              <a:gd name="connsiteY62" fmla="*/ 2319130 h 2822713"/>
              <a:gd name="connsiteX63" fmla="*/ 2133600 w 4648069"/>
              <a:gd name="connsiteY63" fmla="*/ 2226365 h 2822713"/>
              <a:gd name="connsiteX64" fmla="*/ 2213113 w 4648069"/>
              <a:gd name="connsiteY64" fmla="*/ 2186608 h 2822713"/>
              <a:gd name="connsiteX65" fmla="*/ 2305878 w 4648069"/>
              <a:gd name="connsiteY65" fmla="*/ 2133600 h 2822713"/>
              <a:gd name="connsiteX66" fmla="*/ 2491409 w 4648069"/>
              <a:gd name="connsiteY66" fmla="*/ 2054087 h 2822713"/>
              <a:gd name="connsiteX67" fmla="*/ 2597426 w 4648069"/>
              <a:gd name="connsiteY67" fmla="*/ 1987826 h 2822713"/>
              <a:gd name="connsiteX68" fmla="*/ 2663687 w 4648069"/>
              <a:gd name="connsiteY68" fmla="*/ 1948069 h 2822713"/>
              <a:gd name="connsiteX69" fmla="*/ 2716696 w 4648069"/>
              <a:gd name="connsiteY69" fmla="*/ 1895060 h 2822713"/>
              <a:gd name="connsiteX70" fmla="*/ 2849217 w 4648069"/>
              <a:gd name="connsiteY70" fmla="*/ 1868556 h 2822713"/>
              <a:gd name="connsiteX71" fmla="*/ 2955235 w 4648069"/>
              <a:gd name="connsiteY71" fmla="*/ 1842052 h 2822713"/>
              <a:gd name="connsiteX72" fmla="*/ 3074504 w 4648069"/>
              <a:gd name="connsiteY72" fmla="*/ 1815547 h 2822713"/>
              <a:gd name="connsiteX73" fmla="*/ 3180522 w 4648069"/>
              <a:gd name="connsiteY73" fmla="*/ 1775791 h 2822713"/>
              <a:gd name="connsiteX74" fmla="*/ 3299791 w 4648069"/>
              <a:gd name="connsiteY74" fmla="*/ 1749287 h 2822713"/>
              <a:gd name="connsiteX75" fmla="*/ 3392556 w 4648069"/>
              <a:gd name="connsiteY75" fmla="*/ 1709530 h 2822713"/>
              <a:gd name="connsiteX76" fmla="*/ 3511826 w 4648069"/>
              <a:gd name="connsiteY76" fmla="*/ 1669774 h 2822713"/>
              <a:gd name="connsiteX77" fmla="*/ 3617843 w 4648069"/>
              <a:gd name="connsiteY77" fmla="*/ 1630017 h 2822713"/>
              <a:gd name="connsiteX78" fmla="*/ 3776869 w 4648069"/>
              <a:gd name="connsiteY78" fmla="*/ 1577008 h 2822713"/>
              <a:gd name="connsiteX79" fmla="*/ 3935896 w 4648069"/>
              <a:gd name="connsiteY79" fmla="*/ 1497495 h 2822713"/>
              <a:gd name="connsiteX80" fmla="*/ 4002156 w 4648069"/>
              <a:gd name="connsiteY80" fmla="*/ 1457739 h 2822713"/>
              <a:gd name="connsiteX81" fmla="*/ 4147930 w 4648069"/>
              <a:gd name="connsiteY81" fmla="*/ 1378226 h 2822713"/>
              <a:gd name="connsiteX82" fmla="*/ 4200939 w 4648069"/>
              <a:gd name="connsiteY82" fmla="*/ 1338469 h 2822713"/>
              <a:gd name="connsiteX83" fmla="*/ 4306956 w 4648069"/>
              <a:gd name="connsiteY83" fmla="*/ 1272208 h 2822713"/>
              <a:gd name="connsiteX84" fmla="*/ 4333461 w 4648069"/>
              <a:gd name="connsiteY84" fmla="*/ 1245704 h 2822713"/>
              <a:gd name="connsiteX85" fmla="*/ 4399722 w 4648069"/>
              <a:gd name="connsiteY85" fmla="*/ 1205947 h 2822713"/>
              <a:gd name="connsiteX86" fmla="*/ 4492487 w 4648069"/>
              <a:gd name="connsiteY86" fmla="*/ 1086678 h 2822713"/>
              <a:gd name="connsiteX87" fmla="*/ 4518991 w 4648069"/>
              <a:gd name="connsiteY87" fmla="*/ 1046921 h 2822713"/>
              <a:gd name="connsiteX88" fmla="*/ 4558748 w 4648069"/>
              <a:gd name="connsiteY88" fmla="*/ 1020417 h 2822713"/>
              <a:gd name="connsiteX89" fmla="*/ 4572000 w 4648069"/>
              <a:gd name="connsiteY89" fmla="*/ 914400 h 2822713"/>
              <a:gd name="connsiteX90" fmla="*/ 4585252 w 4648069"/>
              <a:gd name="connsiteY90" fmla="*/ 874643 h 2822713"/>
              <a:gd name="connsiteX91" fmla="*/ 4611756 w 4648069"/>
              <a:gd name="connsiteY91" fmla="*/ 781878 h 2822713"/>
              <a:gd name="connsiteX92" fmla="*/ 4572000 w 4648069"/>
              <a:gd name="connsiteY92" fmla="*/ 463826 h 2822713"/>
              <a:gd name="connsiteX93" fmla="*/ 4532243 w 4648069"/>
              <a:gd name="connsiteY93" fmla="*/ 437321 h 2822713"/>
              <a:gd name="connsiteX94" fmla="*/ 4465982 w 4648069"/>
              <a:gd name="connsiteY94" fmla="*/ 384313 h 2822713"/>
              <a:gd name="connsiteX95" fmla="*/ 4399722 w 4648069"/>
              <a:gd name="connsiteY95" fmla="*/ 344556 h 2822713"/>
              <a:gd name="connsiteX96" fmla="*/ 4346713 w 4648069"/>
              <a:gd name="connsiteY96" fmla="*/ 304800 h 28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648069" h="2822713">
                <a:moveTo>
                  <a:pt x="4412974" y="278295"/>
                </a:moveTo>
                <a:cubicBezTo>
                  <a:pt x="4313043" y="244985"/>
                  <a:pt x="4436220" y="289918"/>
                  <a:pt x="4333461" y="238539"/>
                </a:cubicBezTo>
                <a:cubicBezTo>
                  <a:pt x="4314453" y="229035"/>
                  <a:pt x="4257674" y="216279"/>
                  <a:pt x="4240696" y="212034"/>
                </a:cubicBezTo>
                <a:cubicBezTo>
                  <a:pt x="4170290" y="165098"/>
                  <a:pt x="4231941" y="202254"/>
                  <a:pt x="4134678" y="159026"/>
                </a:cubicBezTo>
                <a:cubicBezTo>
                  <a:pt x="3980194" y="90366"/>
                  <a:pt x="4246068" y="187320"/>
                  <a:pt x="3922643" y="79513"/>
                </a:cubicBezTo>
                <a:cubicBezTo>
                  <a:pt x="3900075" y="71991"/>
                  <a:pt x="3879332" y="59267"/>
                  <a:pt x="3856382" y="53008"/>
                </a:cubicBezTo>
                <a:cubicBezTo>
                  <a:pt x="3830459" y="45938"/>
                  <a:pt x="3803217" y="45026"/>
                  <a:pt x="3776869" y="39756"/>
                </a:cubicBezTo>
                <a:cubicBezTo>
                  <a:pt x="3726801" y="29742"/>
                  <a:pt x="3695054" y="16902"/>
                  <a:pt x="3644348" y="0"/>
                </a:cubicBezTo>
                <a:cubicBezTo>
                  <a:pt x="3476487" y="4417"/>
                  <a:pt x="3308503" y="5450"/>
                  <a:pt x="3140765" y="13252"/>
                </a:cubicBezTo>
                <a:cubicBezTo>
                  <a:pt x="3118265" y="14299"/>
                  <a:pt x="3095873" y="19381"/>
                  <a:pt x="3074504" y="26504"/>
                </a:cubicBezTo>
                <a:cubicBezTo>
                  <a:pt x="3042729" y="37096"/>
                  <a:pt x="2980712" y="78611"/>
                  <a:pt x="2955235" y="92765"/>
                </a:cubicBezTo>
                <a:cubicBezTo>
                  <a:pt x="2937966" y="102359"/>
                  <a:pt x="2918978" y="108799"/>
                  <a:pt x="2902226" y="119269"/>
                </a:cubicBezTo>
                <a:cubicBezTo>
                  <a:pt x="2883496" y="130975"/>
                  <a:pt x="2868972" y="149148"/>
                  <a:pt x="2849217" y="159026"/>
                </a:cubicBezTo>
                <a:cubicBezTo>
                  <a:pt x="2832927" y="167171"/>
                  <a:pt x="2813878" y="167861"/>
                  <a:pt x="2796209" y="172278"/>
                </a:cubicBezTo>
                <a:cubicBezTo>
                  <a:pt x="2776653" y="201611"/>
                  <a:pt x="2760556" y="231386"/>
                  <a:pt x="2729948" y="251791"/>
                </a:cubicBezTo>
                <a:cubicBezTo>
                  <a:pt x="2718325" y="259540"/>
                  <a:pt x="2703623" y="261205"/>
                  <a:pt x="2690191" y="265043"/>
                </a:cubicBezTo>
                <a:cubicBezTo>
                  <a:pt x="2603111" y="289923"/>
                  <a:pt x="2633375" y="274385"/>
                  <a:pt x="2504661" y="291547"/>
                </a:cubicBezTo>
                <a:cubicBezTo>
                  <a:pt x="2416108" y="303354"/>
                  <a:pt x="2328116" y="319097"/>
                  <a:pt x="2239617" y="331304"/>
                </a:cubicBezTo>
                <a:cubicBezTo>
                  <a:pt x="2199991" y="336770"/>
                  <a:pt x="2160075" y="339882"/>
                  <a:pt x="2120348" y="344556"/>
                </a:cubicBezTo>
                <a:lnTo>
                  <a:pt x="2014330" y="357808"/>
                </a:lnTo>
                <a:lnTo>
                  <a:pt x="1908313" y="384313"/>
                </a:lnTo>
                <a:cubicBezTo>
                  <a:pt x="1855117" y="396830"/>
                  <a:pt x="1751239" y="416182"/>
                  <a:pt x="1696278" y="437321"/>
                </a:cubicBezTo>
                <a:cubicBezTo>
                  <a:pt x="1610349" y="470371"/>
                  <a:pt x="1617691" y="483164"/>
                  <a:pt x="1537252" y="530087"/>
                </a:cubicBezTo>
                <a:cubicBezTo>
                  <a:pt x="1511656" y="545018"/>
                  <a:pt x="1482739" y="553934"/>
                  <a:pt x="1457739" y="569843"/>
                </a:cubicBezTo>
                <a:cubicBezTo>
                  <a:pt x="1341367" y="643897"/>
                  <a:pt x="1438510" y="598050"/>
                  <a:pt x="1338469" y="675860"/>
                </a:cubicBezTo>
                <a:cubicBezTo>
                  <a:pt x="1318137" y="691674"/>
                  <a:pt x="1294051" y="701966"/>
                  <a:pt x="1272209" y="715617"/>
                </a:cubicBezTo>
                <a:cubicBezTo>
                  <a:pt x="1258703" y="724058"/>
                  <a:pt x="1245194" y="732565"/>
                  <a:pt x="1232452" y="742121"/>
                </a:cubicBezTo>
                <a:cubicBezTo>
                  <a:pt x="1192159" y="772341"/>
                  <a:pt x="1158231" y="812363"/>
                  <a:pt x="1113182" y="834887"/>
                </a:cubicBezTo>
                <a:cubicBezTo>
                  <a:pt x="1095513" y="843722"/>
                  <a:pt x="1076611" y="850433"/>
                  <a:pt x="1060174" y="861391"/>
                </a:cubicBezTo>
                <a:cubicBezTo>
                  <a:pt x="1049778" y="868322"/>
                  <a:pt x="1044383" y="881467"/>
                  <a:pt x="1033669" y="887895"/>
                </a:cubicBezTo>
                <a:cubicBezTo>
                  <a:pt x="1018826" y="896801"/>
                  <a:pt x="952453" y="910935"/>
                  <a:pt x="940904" y="914400"/>
                </a:cubicBezTo>
                <a:cubicBezTo>
                  <a:pt x="765100" y="967142"/>
                  <a:pt x="941216" y="914274"/>
                  <a:pt x="808382" y="967408"/>
                </a:cubicBezTo>
                <a:cubicBezTo>
                  <a:pt x="782442" y="977784"/>
                  <a:pt x="753858" y="981419"/>
                  <a:pt x="728869" y="993913"/>
                </a:cubicBezTo>
                <a:cubicBezTo>
                  <a:pt x="530592" y="1093052"/>
                  <a:pt x="655514" y="1051654"/>
                  <a:pt x="463826" y="1179443"/>
                </a:cubicBezTo>
                <a:cubicBezTo>
                  <a:pt x="450574" y="1188278"/>
                  <a:pt x="436162" y="1195582"/>
                  <a:pt x="424069" y="1205947"/>
                </a:cubicBezTo>
                <a:cubicBezTo>
                  <a:pt x="405096" y="1222209"/>
                  <a:pt x="390574" y="1243346"/>
                  <a:pt x="371061" y="1258956"/>
                </a:cubicBezTo>
                <a:cubicBezTo>
                  <a:pt x="195217" y="1399632"/>
                  <a:pt x="383047" y="1220466"/>
                  <a:pt x="225287" y="1378226"/>
                </a:cubicBezTo>
                <a:cubicBezTo>
                  <a:pt x="202763" y="1400750"/>
                  <a:pt x="145774" y="1431234"/>
                  <a:pt x="145774" y="1431234"/>
                </a:cubicBezTo>
                <a:lnTo>
                  <a:pt x="92765" y="1510747"/>
                </a:lnTo>
                <a:lnTo>
                  <a:pt x="66261" y="1550504"/>
                </a:lnTo>
                <a:cubicBezTo>
                  <a:pt x="61844" y="1577008"/>
                  <a:pt x="58838" y="1603787"/>
                  <a:pt x="53009" y="1630017"/>
                </a:cubicBezTo>
                <a:cubicBezTo>
                  <a:pt x="49979" y="1643654"/>
                  <a:pt x="42496" y="1656076"/>
                  <a:pt x="39756" y="1669774"/>
                </a:cubicBezTo>
                <a:cubicBezTo>
                  <a:pt x="9299" y="1822057"/>
                  <a:pt x="43192" y="1712474"/>
                  <a:pt x="13252" y="1802295"/>
                </a:cubicBezTo>
                <a:cubicBezTo>
                  <a:pt x="8835" y="1850886"/>
                  <a:pt x="0" y="1899277"/>
                  <a:pt x="0" y="1948069"/>
                </a:cubicBezTo>
                <a:cubicBezTo>
                  <a:pt x="0" y="2115988"/>
                  <a:pt x="5071" y="2283932"/>
                  <a:pt x="13252" y="2451652"/>
                </a:cubicBezTo>
                <a:cubicBezTo>
                  <a:pt x="13933" y="2465604"/>
                  <a:pt x="21001" y="2478569"/>
                  <a:pt x="26504" y="2491408"/>
                </a:cubicBezTo>
                <a:cubicBezTo>
                  <a:pt x="34286" y="2509566"/>
                  <a:pt x="44174" y="2526747"/>
                  <a:pt x="53009" y="2544417"/>
                </a:cubicBezTo>
                <a:cubicBezTo>
                  <a:pt x="57426" y="2562087"/>
                  <a:pt x="59086" y="2580685"/>
                  <a:pt x="66261" y="2597426"/>
                </a:cubicBezTo>
                <a:cubicBezTo>
                  <a:pt x="85084" y="2641347"/>
                  <a:pt x="92966" y="2630808"/>
                  <a:pt x="119269" y="2663687"/>
                </a:cubicBezTo>
                <a:cubicBezTo>
                  <a:pt x="139580" y="2689075"/>
                  <a:pt x="161798" y="2736111"/>
                  <a:pt x="185530" y="2756452"/>
                </a:cubicBezTo>
                <a:cubicBezTo>
                  <a:pt x="200529" y="2769309"/>
                  <a:pt x="220381" y="2775174"/>
                  <a:pt x="238539" y="2782956"/>
                </a:cubicBezTo>
                <a:cubicBezTo>
                  <a:pt x="251379" y="2788459"/>
                  <a:pt x="264819" y="2792532"/>
                  <a:pt x="278296" y="2796208"/>
                </a:cubicBezTo>
                <a:cubicBezTo>
                  <a:pt x="313439" y="2805793"/>
                  <a:pt x="384313" y="2822713"/>
                  <a:pt x="384313" y="2822713"/>
                </a:cubicBezTo>
                <a:cubicBezTo>
                  <a:pt x="472661" y="2818295"/>
                  <a:pt x="561284" y="2817717"/>
                  <a:pt x="649356" y="2809460"/>
                </a:cubicBezTo>
                <a:cubicBezTo>
                  <a:pt x="702861" y="2804444"/>
                  <a:pt x="755182" y="2790556"/>
                  <a:pt x="808382" y="2782956"/>
                </a:cubicBezTo>
                <a:lnTo>
                  <a:pt x="901148" y="2769704"/>
                </a:lnTo>
                <a:lnTo>
                  <a:pt x="993913" y="2743200"/>
                </a:lnTo>
                <a:cubicBezTo>
                  <a:pt x="1029110" y="2733814"/>
                  <a:pt x="1065161" y="2727560"/>
                  <a:pt x="1099930" y="2716695"/>
                </a:cubicBezTo>
                <a:cubicBezTo>
                  <a:pt x="1271601" y="2663048"/>
                  <a:pt x="1142189" y="2693837"/>
                  <a:pt x="1311965" y="2623930"/>
                </a:cubicBezTo>
                <a:cubicBezTo>
                  <a:pt x="1350716" y="2607974"/>
                  <a:pt x="1392177" y="2599363"/>
                  <a:pt x="1431235" y="2584174"/>
                </a:cubicBezTo>
                <a:cubicBezTo>
                  <a:pt x="1478626" y="2565744"/>
                  <a:pt x="1609657" y="2504645"/>
                  <a:pt x="1656522" y="2478156"/>
                </a:cubicBezTo>
                <a:cubicBezTo>
                  <a:pt x="1723793" y="2440134"/>
                  <a:pt x="1789043" y="2398643"/>
                  <a:pt x="1855304" y="2358887"/>
                </a:cubicBezTo>
                <a:cubicBezTo>
                  <a:pt x="1884152" y="2341578"/>
                  <a:pt x="1917695" y="2333594"/>
                  <a:pt x="1948069" y="2319130"/>
                </a:cubicBezTo>
                <a:cubicBezTo>
                  <a:pt x="2010496" y="2289403"/>
                  <a:pt x="2071756" y="2257287"/>
                  <a:pt x="2133600" y="2226365"/>
                </a:cubicBezTo>
                <a:cubicBezTo>
                  <a:pt x="2160104" y="2213113"/>
                  <a:pt x="2187384" y="2201310"/>
                  <a:pt x="2213113" y="2186608"/>
                </a:cubicBezTo>
                <a:cubicBezTo>
                  <a:pt x="2244035" y="2168939"/>
                  <a:pt x="2273605" y="2148661"/>
                  <a:pt x="2305878" y="2133600"/>
                </a:cubicBezTo>
                <a:cubicBezTo>
                  <a:pt x="2423388" y="2078762"/>
                  <a:pt x="2390900" y="2114393"/>
                  <a:pt x="2491409" y="2054087"/>
                </a:cubicBezTo>
                <a:cubicBezTo>
                  <a:pt x="2663437" y="1950870"/>
                  <a:pt x="2432342" y="2070366"/>
                  <a:pt x="2597426" y="1987826"/>
                </a:cubicBezTo>
                <a:cubicBezTo>
                  <a:pt x="2695348" y="1889901"/>
                  <a:pt x="2543273" y="2034079"/>
                  <a:pt x="2663687" y="1948069"/>
                </a:cubicBezTo>
                <a:cubicBezTo>
                  <a:pt x="2684021" y="1933545"/>
                  <a:pt x="2695506" y="1908304"/>
                  <a:pt x="2716696" y="1895060"/>
                </a:cubicBezTo>
                <a:cubicBezTo>
                  <a:pt x="2731233" y="1885974"/>
                  <a:pt x="2846953" y="1869041"/>
                  <a:pt x="2849217" y="1868556"/>
                </a:cubicBezTo>
                <a:cubicBezTo>
                  <a:pt x="2884835" y="1860924"/>
                  <a:pt x="2919776" y="1850395"/>
                  <a:pt x="2955235" y="1842052"/>
                </a:cubicBezTo>
                <a:cubicBezTo>
                  <a:pt x="2994879" y="1832724"/>
                  <a:pt x="3035433" y="1827039"/>
                  <a:pt x="3074504" y="1815547"/>
                </a:cubicBezTo>
                <a:cubicBezTo>
                  <a:pt x="3110713" y="1804897"/>
                  <a:pt x="3144313" y="1786440"/>
                  <a:pt x="3180522" y="1775791"/>
                </a:cubicBezTo>
                <a:cubicBezTo>
                  <a:pt x="3219593" y="1764300"/>
                  <a:pt x="3260919" y="1761435"/>
                  <a:pt x="3299791" y="1749287"/>
                </a:cubicBezTo>
                <a:cubicBezTo>
                  <a:pt x="3331901" y="1739252"/>
                  <a:pt x="3361056" y="1721342"/>
                  <a:pt x="3392556" y="1709530"/>
                </a:cubicBezTo>
                <a:cubicBezTo>
                  <a:pt x="3431795" y="1694815"/>
                  <a:pt x="3472308" y="1683722"/>
                  <a:pt x="3511826" y="1669774"/>
                </a:cubicBezTo>
                <a:cubicBezTo>
                  <a:pt x="3547416" y="1657213"/>
                  <a:pt x="3582220" y="1642485"/>
                  <a:pt x="3617843" y="1630017"/>
                </a:cubicBezTo>
                <a:cubicBezTo>
                  <a:pt x="3670582" y="1611558"/>
                  <a:pt x="3726892" y="1601996"/>
                  <a:pt x="3776869" y="1577008"/>
                </a:cubicBezTo>
                <a:cubicBezTo>
                  <a:pt x="3829878" y="1550504"/>
                  <a:pt x="3885076" y="1527987"/>
                  <a:pt x="3935896" y="1497495"/>
                </a:cubicBezTo>
                <a:cubicBezTo>
                  <a:pt x="3957983" y="1484243"/>
                  <a:pt x="3979544" y="1470073"/>
                  <a:pt x="4002156" y="1457739"/>
                </a:cubicBezTo>
                <a:cubicBezTo>
                  <a:pt x="4085150" y="1412469"/>
                  <a:pt x="4073258" y="1428007"/>
                  <a:pt x="4147930" y="1378226"/>
                </a:cubicBezTo>
                <a:cubicBezTo>
                  <a:pt x="4166308" y="1365974"/>
                  <a:pt x="4182561" y="1350721"/>
                  <a:pt x="4200939" y="1338469"/>
                </a:cubicBezTo>
                <a:cubicBezTo>
                  <a:pt x="4235613" y="1315353"/>
                  <a:pt x="4271617" y="1294295"/>
                  <a:pt x="4306956" y="1272208"/>
                </a:cubicBezTo>
                <a:cubicBezTo>
                  <a:pt x="4317551" y="1265586"/>
                  <a:pt x="4323294" y="1252966"/>
                  <a:pt x="4333461" y="1245704"/>
                </a:cubicBezTo>
                <a:cubicBezTo>
                  <a:pt x="4354421" y="1230733"/>
                  <a:pt x="4379116" y="1221402"/>
                  <a:pt x="4399722" y="1205947"/>
                </a:cubicBezTo>
                <a:cubicBezTo>
                  <a:pt x="4441242" y="1174807"/>
                  <a:pt x="4464369" y="1128855"/>
                  <a:pt x="4492487" y="1086678"/>
                </a:cubicBezTo>
                <a:lnTo>
                  <a:pt x="4518991" y="1046921"/>
                </a:lnTo>
                <a:cubicBezTo>
                  <a:pt x="4527826" y="1033669"/>
                  <a:pt x="4545496" y="1029252"/>
                  <a:pt x="4558748" y="1020417"/>
                </a:cubicBezTo>
                <a:cubicBezTo>
                  <a:pt x="4563165" y="985078"/>
                  <a:pt x="4565629" y="949440"/>
                  <a:pt x="4572000" y="914400"/>
                </a:cubicBezTo>
                <a:cubicBezTo>
                  <a:pt x="4574499" y="900656"/>
                  <a:pt x="4581414" y="888075"/>
                  <a:pt x="4585252" y="874643"/>
                </a:cubicBezTo>
                <a:cubicBezTo>
                  <a:pt x="4618529" y="758170"/>
                  <a:pt x="4579984" y="877193"/>
                  <a:pt x="4611756" y="781878"/>
                </a:cubicBezTo>
                <a:cubicBezTo>
                  <a:pt x="4609120" y="726513"/>
                  <a:pt x="4648069" y="539895"/>
                  <a:pt x="4572000" y="463826"/>
                </a:cubicBezTo>
                <a:cubicBezTo>
                  <a:pt x="4560738" y="452564"/>
                  <a:pt x="4545495" y="446156"/>
                  <a:pt x="4532243" y="437321"/>
                </a:cubicBezTo>
                <a:cubicBezTo>
                  <a:pt x="4479454" y="358138"/>
                  <a:pt x="4537106" y="426988"/>
                  <a:pt x="4465982" y="384313"/>
                </a:cubicBezTo>
                <a:cubicBezTo>
                  <a:pt x="4375026" y="329739"/>
                  <a:pt x="4512347" y="382098"/>
                  <a:pt x="4399722" y="344556"/>
                </a:cubicBezTo>
                <a:cubicBezTo>
                  <a:pt x="4366232" y="311068"/>
                  <a:pt x="4384392" y="323640"/>
                  <a:pt x="4346713" y="304800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962400" y="4989616"/>
            <a:ext cx="1219200" cy="34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90800" y="4343400"/>
            <a:ext cx="43434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400" dirty="0" smtClean="0"/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If      is monogamous, then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Monogamy-Quantification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3203195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95400" y="43434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0" name="8 Elipse"/>
          <p:cNvSpPr/>
          <p:nvPr/>
        </p:nvSpPr>
        <p:spPr>
          <a:xfrm>
            <a:off x="4572000" y="26670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4267200"/>
            <a:ext cx="548194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</a:t>
            </a:r>
          </a:p>
        </p:txBody>
      </p:sp>
      <p:sp>
        <p:nvSpPr>
          <p:cNvPr id="14" name="7 Forma libre"/>
          <p:cNvSpPr/>
          <p:nvPr/>
        </p:nvSpPr>
        <p:spPr>
          <a:xfrm rot="2004831">
            <a:off x="4842063" y="3471677"/>
            <a:ext cx="3440653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00400" y="4495800"/>
            <a:ext cx="230909" cy="282222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633579" y="5181600"/>
            <a:ext cx="4224421" cy="381000"/>
          </a:xfrm>
          <a:prstGeom prst="rect">
            <a:avLst/>
          </a:prstGeom>
          <a:noFill/>
        </p:spPr>
      </p:pic>
      <p:sp>
        <p:nvSpPr>
          <p:cNvPr id="18" name="Freeform 17"/>
          <p:cNvSpPr/>
          <p:nvPr/>
        </p:nvSpPr>
        <p:spPr>
          <a:xfrm>
            <a:off x="3124200" y="2880605"/>
            <a:ext cx="3660913" cy="700795"/>
          </a:xfrm>
          <a:custGeom>
            <a:avLst/>
            <a:gdLst>
              <a:gd name="connsiteX0" fmla="*/ 0 w 3101009"/>
              <a:gd name="connsiteY0" fmla="*/ 318053 h 740552"/>
              <a:gd name="connsiteX1" fmla="*/ 92765 w 3101009"/>
              <a:gd name="connsiteY1" fmla="*/ 371061 h 740552"/>
              <a:gd name="connsiteX2" fmla="*/ 238539 w 3101009"/>
              <a:gd name="connsiteY2" fmla="*/ 424070 h 740552"/>
              <a:gd name="connsiteX3" fmla="*/ 278296 w 3101009"/>
              <a:gd name="connsiteY3" fmla="*/ 450574 h 740552"/>
              <a:gd name="connsiteX4" fmla="*/ 344556 w 3101009"/>
              <a:gd name="connsiteY4" fmla="*/ 463827 h 740552"/>
              <a:gd name="connsiteX5" fmla="*/ 503583 w 3101009"/>
              <a:gd name="connsiteY5" fmla="*/ 503583 h 740552"/>
              <a:gd name="connsiteX6" fmla="*/ 569843 w 3101009"/>
              <a:gd name="connsiteY6" fmla="*/ 516835 h 740552"/>
              <a:gd name="connsiteX7" fmla="*/ 609600 w 3101009"/>
              <a:gd name="connsiteY7" fmla="*/ 530087 h 740552"/>
              <a:gd name="connsiteX8" fmla="*/ 702365 w 3101009"/>
              <a:gd name="connsiteY8" fmla="*/ 543340 h 740552"/>
              <a:gd name="connsiteX9" fmla="*/ 874643 w 3101009"/>
              <a:gd name="connsiteY9" fmla="*/ 569844 h 740552"/>
              <a:gd name="connsiteX10" fmla="*/ 914400 w 3101009"/>
              <a:gd name="connsiteY10" fmla="*/ 583096 h 740552"/>
              <a:gd name="connsiteX11" fmla="*/ 1033670 w 3101009"/>
              <a:gd name="connsiteY11" fmla="*/ 596348 h 740552"/>
              <a:gd name="connsiteX12" fmla="*/ 1126435 w 3101009"/>
              <a:gd name="connsiteY12" fmla="*/ 609600 h 740552"/>
              <a:gd name="connsiteX13" fmla="*/ 1192696 w 3101009"/>
              <a:gd name="connsiteY13" fmla="*/ 622853 h 740552"/>
              <a:gd name="connsiteX14" fmla="*/ 1272209 w 3101009"/>
              <a:gd name="connsiteY14" fmla="*/ 649357 h 740552"/>
              <a:gd name="connsiteX15" fmla="*/ 1457739 w 3101009"/>
              <a:gd name="connsiteY15" fmla="*/ 662609 h 740552"/>
              <a:gd name="connsiteX16" fmla="*/ 1590261 w 3101009"/>
              <a:gd name="connsiteY16" fmla="*/ 689114 h 740552"/>
              <a:gd name="connsiteX17" fmla="*/ 1630017 w 3101009"/>
              <a:gd name="connsiteY17" fmla="*/ 702366 h 740552"/>
              <a:gd name="connsiteX18" fmla="*/ 1974574 w 3101009"/>
              <a:gd name="connsiteY18" fmla="*/ 715618 h 740552"/>
              <a:gd name="connsiteX19" fmla="*/ 2252870 w 3101009"/>
              <a:gd name="connsiteY19" fmla="*/ 715618 h 740552"/>
              <a:gd name="connsiteX20" fmla="*/ 2319130 w 3101009"/>
              <a:gd name="connsiteY20" fmla="*/ 689114 h 740552"/>
              <a:gd name="connsiteX21" fmla="*/ 2398643 w 3101009"/>
              <a:gd name="connsiteY21" fmla="*/ 662609 h 740552"/>
              <a:gd name="connsiteX22" fmla="*/ 2438400 w 3101009"/>
              <a:gd name="connsiteY22" fmla="*/ 649357 h 740552"/>
              <a:gd name="connsiteX23" fmla="*/ 2557670 w 3101009"/>
              <a:gd name="connsiteY23" fmla="*/ 596348 h 740552"/>
              <a:gd name="connsiteX24" fmla="*/ 2610678 w 3101009"/>
              <a:gd name="connsiteY24" fmla="*/ 583096 h 740552"/>
              <a:gd name="connsiteX25" fmla="*/ 2650435 w 3101009"/>
              <a:gd name="connsiteY25" fmla="*/ 556592 h 740552"/>
              <a:gd name="connsiteX26" fmla="*/ 2690191 w 3101009"/>
              <a:gd name="connsiteY26" fmla="*/ 543340 h 740552"/>
              <a:gd name="connsiteX27" fmla="*/ 2756452 w 3101009"/>
              <a:gd name="connsiteY27" fmla="*/ 503583 h 740552"/>
              <a:gd name="connsiteX28" fmla="*/ 2809461 w 3101009"/>
              <a:gd name="connsiteY28" fmla="*/ 437322 h 740552"/>
              <a:gd name="connsiteX29" fmla="*/ 2849217 w 3101009"/>
              <a:gd name="connsiteY29" fmla="*/ 384314 h 740552"/>
              <a:gd name="connsiteX30" fmla="*/ 2875722 w 3101009"/>
              <a:gd name="connsiteY30" fmla="*/ 357809 h 740552"/>
              <a:gd name="connsiteX31" fmla="*/ 2928730 w 3101009"/>
              <a:gd name="connsiteY31" fmla="*/ 291548 h 740552"/>
              <a:gd name="connsiteX32" fmla="*/ 2941983 w 3101009"/>
              <a:gd name="connsiteY32" fmla="*/ 251792 h 740552"/>
              <a:gd name="connsiteX33" fmla="*/ 3021496 w 3101009"/>
              <a:gd name="connsiteY33" fmla="*/ 132522 h 740552"/>
              <a:gd name="connsiteX34" fmla="*/ 3061252 w 3101009"/>
              <a:gd name="connsiteY34" fmla="*/ 66261 h 740552"/>
              <a:gd name="connsiteX35" fmla="*/ 3074504 w 3101009"/>
              <a:gd name="connsiteY35" fmla="*/ 26505 h 740552"/>
              <a:gd name="connsiteX36" fmla="*/ 3101009 w 3101009"/>
              <a:gd name="connsiteY36" fmla="*/ 0 h 74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01009" h="740552">
                <a:moveTo>
                  <a:pt x="0" y="318053"/>
                </a:moveTo>
                <a:cubicBezTo>
                  <a:pt x="35862" y="341961"/>
                  <a:pt x="50728" y="354246"/>
                  <a:pt x="92765" y="371061"/>
                </a:cubicBezTo>
                <a:cubicBezTo>
                  <a:pt x="154607" y="395798"/>
                  <a:pt x="180600" y="395101"/>
                  <a:pt x="238539" y="424070"/>
                </a:cubicBezTo>
                <a:cubicBezTo>
                  <a:pt x="252785" y="431193"/>
                  <a:pt x="263383" y="444982"/>
                  <a:pt x="278296" y="450574"/>
                </a:cubicBezTo>
                <a:cubicBezTo>
                  <a:pt x="299386" y="458483"/>
                  <a:pt x="322631" y="458668"/>
                  <a:pt x="344556" y="463827"/>
                </a:cubicBezTo>
                <a:cubicBezTo>
                  <a:pt x="397744" y="476342"/>
                  <a:pt x="450004" y="492867"/>
                  <a:pt x="503583" y="503583"/>
                </a:cubicBezTo>
                <a:cubicBezTo>
                  <a:pt x="525670" y="508000"/>
                  <a:pt x="547991" y="511372"/>
                  <a:pt x="569843" y="516835"/>
                </a:cubicBezTo>
                <a:cubicBezTo>
                  <a:pt x="583395" y="520223"/>
                  <a:pt x="595902" y="527347"/>
                  <a:pt x="609600" y="530087"/>
                </a:cubicBezTo>
                <a:cubicBezTo>
                  <a:pt x="640229" y="536213"/>
                  <a:pt x="671554" y="538205"/>
                  <a:pt x="702365" y="543340"/>
                </a:cubicBezTo>
                <a:cubicBezTo>
                  <a:pt x="884467" y="573691"/>
                  <a:pt x="618332" y="537805"/>
                  <a:pt x="874643" y="569844"/>
                </a:cubicBezTo>
                <a:cubicBezTo>
                  <a:pt x="887895" y="574261"/>
                  <a:pt x="900621" y="580800"/>
                  <a:pt x="914400" y="583096"/>
                </a:cubicBezTo>
                <a:cubicBezTo>
                  <a:pt x="953857" y="589672"/>
                  <a:pt x="993978" y="591387"/>
                  <a:pt x="1033670" y="596348"/>
                </a:cubicBezTo>
                <a:cubicBezTo>
                  <a:pt x="1064664" y="600222"/>
                  <a:pt x="1095624" y="604465"/>
                  <a:pt x="1126435" y="609600"/>
                </a:cubicBezTo>
                <a:cubicBezTo>
                  <a:pt x="1148653" y="613303"/>
                  <a:pt x="1170965" y="616926"/>
                  <a:pt x="1192696" y="622853"/>
                </a:cubicBezTo>
                <a:cubicBezTo>
                  <a:pt x="1219650" y="630204"/>
                  <a:pt x="1244342" y="647367"/>
                  <a:pt x="1272209" y="649357"/>
                </a:cubicBezTo>
                <a:lnTo>
                  <a:pt x="1457739" y="662609"/>
                </a:lnTo>
                <a:cubicBezTo>
                  <a:pt x="1547560" y="692549"/>
                  <a:pt x="1437982" y="658657"/>
                  <a:pt x="1590261" y="689114"/>
                </a:cubicBezTo>
                <a:cubicBezTo>
                  <a:pt x="1603959" y="691854"/>
                  <a:pt x="1616081" y="701405"/>
                  <a:pt x="1630017" y="702366"/>
                </a:cubicBezTo>
                <a:cubicBezTo>
                  <a:pt x="1744682" y="710274"/>
                  <a:pt x="1859722" y="711201"/>
                  <a:pt x="1974574" y="715618"/>
                </a:cubicBezTo>
                <a:cubicBezTo>
                  <a:pt x="2095571" y="735784"/>
                  <a:pt x="2086643" y="740552"/>
                  <a:pt x="2252870" y="715618"/>
                </a:cubicBezTo>
                <a:cubicBezTo>
                  <a:pt x="2276395" y="712089"/>
                  <a:pt x="2296774" y="697243"/>
                  <a:pt x="2319130" y="689114"/>
                </a:cubicBezTo>
                <a:cubicBezTo>
                  <a:pt x="2345386" y="679566"/>
                  <a:pt x="2372139" y="671444"/>
                  <a:pt x="2398643" y="662609"/>
                </a:cubicBezTo>
                <a:cubicBezTo>
                  <a:pt x="2411895" y="658192"/>
                  <a:pt x="2425906" y="655604"/>
                  <a:pt x="2438400" y="649357"/>
                </a:cubicBezTo>
                <a:cubicBezTo>
                  <a:pt x="2484579" y="626268"/>
                  <a:pt x="2506913" y="613267"/>
                  <a:pt x="2557670" y="596348"/>
                </a:cubicBezTo>
                <a:cubicBezTo>
                  <a:pt x="2574948" y="590588"/>
                  <a:pt x="2593009" y="587513"/>
                  <a:pt x="2610678" y="583096"/>
                </a:cubicBezTo>
                <a:cubicBezTo>
                  <a:pt x="2623930" y="574261"/>
                  <a:pt x="2636189" y="563715"/>
                  <a:pt x="2650435" y="556592"/>
                </a:cubicBezTo>
                <a:cubicBezTo>
                  <a:pt x="2662929" y="550345"/>
                  <a:pt x="2678213" y="550527"/>
                  <a:pt x="2690191" y="543340"/>
                </a:cubicBezTo>
                <a:cubicBezTo>
                  <a:pt x="2781145" y="488767"/>
                  <a:pt x="2643832" y="541123"/>
                  <a:pt x="2756452" y="503583"/>
                </a:cubicBezTo>
                <a:cubicBezTo>
                  <a:pt x="2821981" y="405290"/>
                  <a:pt x="2746517" y="512855"/>
                  <a:pt x="2809461" y="437322"/>
                </a:cubicBezTo>
                <a:cubicBezTo>
                  <a:pt x="2823601" y="420355"/>
                  <a:pt x="2835077" y="401281"/>
                  <a:pt x="2849217" y="384314"/>
                </a:cubicBezTo>
                <a:cubicBezTo>
                  <a:pt x="2857216" y="374715"/>
                  <a:pt x="2867917" y="367566"/>
                  <a:pt x="2875722" y="357809"/>
                </a:cubicBezTo>
                <a:cubicBezTo>
                  <a:pt x="2942598" y="274215"/>
                  <a:pt x="2864730" y="355550"/>
                  <a:pt x="2928730" y="291548"/>
                </a:cubicBezTo>
                <a:cubicBezTo>
                  <a:pt x="2933148" y="278296"/>
                  <a:pt x="2935736" y="264286"/>
                  <a:pt x="2941983" y="251792"/>
                </a:cubicBezTo>
                <a:cubicBezTo>
                  <a:pt x="2967546" y="200667"/>
                  <a:pt x="2988199" y="176917"/>
                  <a:pt x="3021496" y="132522"/>
                </a:cubicBezTo>
                <a:cubicBezTo>
                  <a:pt x="3059036" y="19901"/>
                  <a:pt x="3006680" y="157216"/>
                  <a:pt x="3061252" y="66261"/>
                </a:cubicBezTo>
                <a:cubicBezTo>
                  <a:pt x="3068439" y="54283"/>
                  <a:pt x="3067317" y="38483"/>
                  <a:pt x="3074504" y="26505"/>
                </a:cubicBezTo>
                <a:cubicBezTo>
                  <a:pt x="3080932" y="15791"/>
                  <a:pt x="3101009" y="0"/>
                  <a:pt x="3101009" y="0"/>
                </a:cubicBezTo>
              </a:path>
            </a:pathLst>
          </a:cu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6172200"/>
            <a:ext cx="6477000" cy="400110"/>
          </a:xfrm>
          <a:prstGeom prst="rect">
            <a:avLst/>
          </a:prstGeom>
          <a:ln w="222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000" dirty="0" smtClean="0"/>
              <a:t>Coffman</a:t>
            </a:r>
            <a:r>
              <a:rPr lang="en-IN" sz="2000" dirty="0"/>
              <a:t>, </a:t>
            </a:r>
            <a:r>
              <a:rPr lang="en-IN" sz="2000" dirty="0" err="1" smtClean="0"/>
              <a:t>Kundu</a:t>
            </a:r>
            <a:r>
              <a:rPr lang="en-IN" sz="2000" dirty="0"/>
              <a:t>, </a:t>
            </a:r>
            <a:r>
              <a:rPr lang="en-IN" sz="2000" dirty="0" err="1" smtClean="0"/>
              <a:t>Wootters</a:t>
            </a:r>
            <a:r>
              <a:rPr lang="en-IN" sz="2000" dirty="0"/>
              <a:t>, </a:t>
            </a:r>
            <a:r>
              <a:rPr lang="en-IN" sz="2000" dirty="0" smtClean="0"/>
              <a:t>PRA </a:t>
            </a:r>
            <a:r>
              <a:rPr lang="en-IN" sz="2000" b="1" dirty="0"/>
              <a:t>61</a:t>
            </a:r>
            <a:r>
              <a:rPr lang="en-IN" sz="2000" dirty="0"/>
              <a:t>, 052306 </a:t>
            </a:r>
            <a:r>
              <a:rPr lang="en-IN" sz="2000" dirty="0" smtClean="0"/>
              <a:t>(’00)</a:t>
            </a:r>
            <a:endParaRPr lang="en-IN" sz="2000" dirty="0"/>
          </a:p>
        </p:txBody>
      </p:sp>
      <p:pic>
        <p:nvPicPr>
          <p:cNvPr id="2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90800" y="4572000"/>
            <a:ext cx="43434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400" dirty="0" smtClean="0"/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If      is monogamous, then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Monogamy-Quantification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2210374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19200" y="3276601"/>
            <a:ext cx="6858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/>
              <a:t>B</a:t>
            </a:r>
            <a:r>
              <a:rPr lang="es-ES" sz="2000" baseline="-25000" dirty="0" smtClean="0"/>
              <a:t>1</a:t>
            </a:r>
            <a:endParaRPr lang="es-ES" sz="2000" baseline="-25000" dirty="0"/>
          </a:p>
        </p:txBody>
      </p:sp>
      <p:sp>
        <p:nvSpPr>
          <p:cNvPr id="10" name="8 Elipse"/>
          <p:cNvSpPr/>
          <p:nvPr/>
        </p:nvSpPr>
        <p:spPr>
          <a:xfrm>
            <a:off x="4572000" y="167417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3657600"/>
            <a:ext cx="685800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/>
              <a:t>B</a:t>
            </a:r>
            <a:r>
              <a:rPr lang="es-ES" sz="2000" baseline="-25000" dirty="0" smtClean="0"/>
              <a:t>N</a:t>
            </a:r>
            <a:endParaRPr lang="es-ES" sz="2000" baseline="-25000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853844" y="2439606"/>
            <a:ext cx="3298101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00400" y="4724400"/>
            <a:ext cx="230909" cy="282222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38200" y="5486400"/>
            <a:ext cx="7713738" cy="3810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657600" y="2213113"/>
            <a:ext cx="1156395" cy="1520687"/>
          </a:xfrm>
          <a:custGeom>
            <a:avLst/>
            <a:gdLst>
              <a:gd name="connsiteX0" fmla="*/ 706556 w 710012"/>
              <a:gd name="connsiteY0" fmla="*/ 0 h 1789044"/>
              <a:gd name="connsiteX1" fmla="*/ 680052 w 710012"/>
              <a:gd name="connsiteY1" fmla="*/ 278296 h 1789044"/>
              <a:gd name="connsiteX2" fmla="*/ 653547 w 710012"/>
              <a:gd name="connsiteY2" fmla="*/ 357809 h 1789044"/>
              <a:gd name="connsiteX3" fmla="*/ 600539 w 710012"/>
              <a:gd name="connsiteY3" fmla="*/ 424070 h 1789044"/>
              <a:gd name="connsiteX4" fmla="*/ 600539 w 710012"/>
              <a:gd name="connsiteY4" fmla="*/ 543339 h 1789044"/>
              <a:gd name="connsiteX5" fmla="*/ 574034 w 710012"/>
              <a:gd name="connsiteY5" fmla="*/ 728870 h 1789044"/>
              <a:gd name="connsiteX6" fmla="*/ 547530 w 710012"/>
              <a:gd name="connsiteY6" fmla="*/ 768626 h 1789044"/>
              <a:gd name="connsiteX7" fmla="*/ 521026 w 710012"/>
              <a:gd name="connsiteY7" fmla="*/ 848139 h 1789044"/>
              <a:gd name="connsiteX8" fmla="*/ 481269 w 710012"/>
              <a:gd name="connsiteY8" fmla="*/ 874644 h 1789044"/>
              <a:gd name="connsiteX9" fmla="*/ 388504 w 710012"/>
              <a:gd name="connsiteY9" fmla="*/ 901148 h 1789044"/>
              <a:gd name="connsiteX10" fmla="*/ 308991 w 710012"/>
              <a:gd name="connsiteY10" fmla="*/ 940904 h 1789044"/>
              <a:gd name="connsiteX11" fmla="*/ 189721 w 710012"/>
              <a:gd name="connsiteY11" fmla="*/ 1007165 h 1789044"/>
              <a:gd name="connsiteX12" fmla="*/ 163217 w 710012"/>
              <a:gd name="connsiteY12" fmla="*/ 1086678 h 1789044"/>
              <a:gd name="connsiteX13" fmla="*/ 149965 w 710012"/>
              <a:gd name="connsiteY13" fmla="*/ 1126435 h 1789044"/>
              <a:gd name="connsiteX14" fmla="*/ 163217 w 710012"/>
              <a:gd name="connsiteY14" fmla="*/ 1192696 h 1789044"/>
              <a:gd name="connsiteX15" fmla="*/ 189721 w 710012"/>
              <a:gd name="connsiteY15" fmla="*/ 1311965 h 1789044"/>
              <a:gd name="connsiteX16" fmla="*/ 216226 w 710012"/>
              <a:gd name="connsiteY16" fmla="*/ 1338470 h 1789044"/>
              <a:gd name="connsiteX17" fmla="*/ 189721 w 710012"/>
              <a:gd name="connsiteY17" fmla="*/ 1470991 h 1789044"/>
              <a:gd name="connsiteX18" fmla="*/ 176469 w 710012"/>
              <a:gd name="connsiteY18" fmla="*/ 1524000 h 1789044"/>
              <a:gd name="connsiteX19" fmla="*/ 83704 w 710012"/>
              <a:gd name="connsiteY19" fmla="*/ 1563757 h 1789044"/>
              <a:gd name="connsiteX20" fmla="*/ 70452 w 710012"/>
              <a:gd name="connsiteY20" fmla="*/ 1603513 h 1789044"/>
              <a:gd name="connsiteX21" fmla="*/ 43947 w 710012"/>
              <a:gd name="connsiteY21" fmla="*/ 1630017 h 1789044"/>
              <a:gd name="connsiteX22" fmla="*/ 17443 w 710012"/>
              <a:gd name="connsiteY22" fmla="*/ 1709530 h 1789044"/>
              <a:gd name="connsiteX23" fmla="*/ 4191 w 710012"/>
              <a:gd name="connsiteY23" fmla="*/ 1789044 h 17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0012" h="1789044">
                <a:moveTo>
                  <a:pt x="706556" y="0"/>
                </a:moveTo>
                <a:cubicBezTo>
                  <a:pt x="698581" y="135575"/>
                  <a:pt x="710012" y="178431"/>
                  <a:pt x="680052" y="278296"/>
                </a:cubicBezTo>
                <a:cubicBezTo>
                  <a:pt x="672024" y="305056"/>
                  <a:pt x="669044" y="334563"/>
                  <a:pt x="653547" y="357809"/>
                </a:cubicBezTo>
                <a:cubicBezTo>
                  <a:pt x="620112" y="407961"/>
                  <a:pt x="638305" y="386303"/>
                  <a:pt x="600539" y="424070"/>
                </a:cubicBezTo>
                <a:cubicBezTo>
                  <a:pt x="570707" y="513566"/>
                  <a:pt x="600539" y="403402"/>
                  <a:pt x="600539" y="543339"/>
                </a:cubicBezTo>
                <a:cubicBezTo>
                  <a:pt x="600539" y="573821"/>
                  <a:pt x="598561" y="679817"/>
                  <a:pt x="574034" y="728870"/>
                </a:cubicBezTo>
                <a:cubicBezTo>
                  <a:pt x="566911" y="743115"/>
                  <a:pt x="556365" y="755374"/>
                  <a:pt x="547530" y="768626"/>
                </a:cubicBezTo>
                <a:lnTo>
                  <a:pt x="521026" y="848139"/>
                </a:lnTo>
                <a:cubicBezTo>
                  <a:pt x="515989" y="863249"/>
                  <a:pt x="495909" y="868370"/>
                  <a:pt x="481269" y="874644"/>
                </a:cubicBezTo>
                <a:cubicBezTo>
                  <a:pt x="421814" y="900125"/>
                  <a:pt x="440089" y="875356"/>
                  <a:pt x="388504" y="901148"/>
                </a:cubicBezTo>
                <a:cubicBezTo>
                  <a:pt x="285746" y="952527"/>
                  <a:pt x="408918" y="907595"/>
                  <a:pt x="308991" y="940904"/>
                </a:cubicBezTo>
                <a:cubicBezTo>
                  <a:pt x="217855" y="1001662"/>
                  <a:pt x="259698" y="983840"/>
                  <a:pt x="189721" y="1007165"/>
                </a:cubicBezTo>
                <a:lnTo>
                  <a:pt x="163217" y="1086678"/>
                </a:lnTo>
                <a:lnTo>
                  <a:pt x="149965" y="1126435"/>
                </a:lnTo>
                <a:cubicBezTo>
                  <a:pt x="154382" y="1148522"/>
                  <a:pt x="159188" y="1170535"/>
                  <a:pt x="163217" y="1192696"/>
                </a:cubicBezTo>
                <a:cubicBezTo>
                  <a:pt x="166242" y="1209334"/>
                  <a:pt x="174482" y="1286568"/>
                  <a:pt x="189721" y="1311965"/>
                </a:cubicBezTo>
                <a:cubicBezTo>
                  <a:pt x="196149" y="1322679"/>
                  <a:pt x="207391" y="1329635"/>
                  <a:pt x="216226" y="1338470"/>
                </a:cubicBezTo>
                <a:lnTo>
                  <a:pt x="189721" y="1470991"/>
                </a:lnTo>
                <a:cubicBezTo>
                  <a:pt x="186149" y="1488851"/>
                  <a:pt x="186572" y="1508845"/>
                  <a:pt x="176469" y="1524000"/>
                </a:cubicBezTo>
                <a:cubicBezTo>
                  <a:pt x="158166" y="1551455"/>
                  <a:pt x="110301" y="1557107"/>
                  <a:pt x="83704" y="1563757"/>
                </a:cubicBezTo>
                <a:cubicBezTo>
                  <a:pt x="79287" y="1577009"/>
                  <a:pt x="77639" y="1591535"/>
                  <a:pt x="70452" y="1603513"/>
                </a:cubicBezTo>
                <a:cubicBezTo>
                  <a:pt x="64024" y="1614227"/>
                  <a:pt x="49535" y="1618842"/>
                  <a:pt x="43947" y="1630017"/>
                </a:cubicBezTo>
                <a:cubicBezTo>
                  <a:pt x="31453" y="1655005"/>
                  <a:pt x="26278" y="1683026"/>
                  <a:pt x="17443" y="1709530"/>
                </a:cubicBezTo>
                <a:cubicBezTo>
                  <a:pt x="0" y="1761859"/>
                  <a:pt x="4191" y="1735318"/>
                  <a:pt x="4191" y="1789044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82817" y="2199861"/>
            <a:ext cx="785003" cy="1828800"/>
          </a:xfrm>
          <a:custGeom>
            <a:avLst/>
            <a:gdLst>
              <a:gd name="connsiteX0" fmla="*/ 0 w 785003"/>
              <a:gd name="connsiteY0" fmla="*/ 0 h 1828800"/>
              <a:gd name="connsiteX1" fmla="*/ 26505 w 785003"/>
              <a:gd name="connsiteY1" fmla="*/ 159026 h 1828800"/>
              <a:gd name="connsiteX2" fmla="*/ 39757 w 785003"/>
              <a:gd name="connsiteY2" fmla="*/ 198782 h 1828800"/>
              <a:gd name="connsiteX3" fmla="*/ 92766 w 785003"/>
              <a:gd name="connsiteY3" fmla="*/ 278296 h 1828800"/>
              <a:gd name="connsiteX4" fmla="*/ 119270 w 785003"/>
              <a:gd name="connsiteY4" fmla="*/ 318052 h 1828800"/>
              <a:gd name="connsiteX5" fmla="*/ 198783 w 785003"/>
              <a:gd name="connsiteY5" fmla="*/ 397565 h 1828800"/>
              <a:gd name="connsiteX6" fmla="*/ 251792 w 785003"/>
              <a:gd name="connsiteY6" fmla="*/ 490330 h 1828800"/>
              <a:gd name="connsiteX7" fmla="*/ 278296 w 785003"/>
              <a:gd name="connsiteY7" fmla="*/ 530087 h 1828800"/>
              <a:gd name="connsiteX8" fmla="*/ 304800 w 785003"/>
              <a:gd name="connsiteY8" fmla="*/ 609600 h 1828800"/>
              <a:gd name="connsiteX9" fmla="*/ 331305 w 785003"/>
              <a:gd name="connsiteY9" fmla="*/ 927652 h 1828800"/>
              <a:gd name="connsiteX10" fmla="*/ 371061 w 785003"/>
              <a:gd name="connsiteY10" fmla="*/ 993913 h 1828800"/>
              <a:gd name="connsiteX11" fmla="*/ 424070 w 785003"/>
              <a:gd name="connsiteY11" fmla="*/ 1046922 h 1828800"/>
              <a:gd name="connsiteX12" fmla="*/ 450574 w 785003"/>
              <a:gd name="connsiteY12" fmla="*/ 1086678 h 1828800"/>
              <a:gd name="connsiteX13" fmla="*/ 477079 w 785003"/>
              <a:gd name="connsiteY13" fmla="*/ 1113182 h 1828800"/>
              <a:gd name="connsiteX14" fmla="*/ 503583 w 785003"/>
              <a:gd name="connsiteY14" fmla="*/ 1166191 h 1828800"/>
              <a:gd name="connsiteX15" fmla="*/ 530087 w 785003"/>
              <a:gd name="connsiteY15" fmla="*/ 1192696 h 1828800"/>
              <a:gd name="connsiteX16" fmla="*/ 556592 w 785003"/>
              <a:gd name="connsiteY16" fmla="*/ 1272209 h 1828800"/>
              <a:gd name="connsiteX17" fmla="*/ 569844 w 785003"/>
              <a:gd name="connsiteY17" fmla="*/ 1669774 h 1828800"/>
              <a:gd name="connsiteX18" fmla="*/ 675861 w 785003"/>
              <a:gd name="connsiteY18" fmla="*/ 1762539 h 1828800"/>
              <a:gd name="connsiteX19" fmla="*/ 755374 w 785003"/>
              <a:gd name="connsiteY19" fmla="*/ 1789043 h 1828800"/>
              <a:gd name="connsiteX20" fmla="*/ 781879 w 785003"/>
              <a:gd name="connsiteY20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5003" h="1828800">
                <a:moveTo>
                  <a:pt x="0" y="0"/>
                </a:moveTo>
                <a:cubicBezTo>
                  <a:pt x="10755" y="86038"/>
                  <a:pt x="7048" y="90926"/>
                  <a:pt x="26505" y="159026"/>
                </a:cubicBezTo>
                <a:cubicBezTo>
                  <a:pt x="30342" y="172457"/>
                  <a:pt x="32973" y="186571"/>
                  <a:pt x="39757" y="198782"/>
                </a:cubicBezTo>
                <a:cubicBezTo>
                  <a:pt x="55227" y="226628"/>
                  <a:pt x="75096" y="251791"/>
                  <a:pt x="92766" y="278296"/>
                </a:cubicBezTo>
                <a:cubicBezTo>
                  <a:pt x="101601" y="291548"/>
                  <a:pt x="108008" y="306790"/>
                  <a:pt x="119270" y="318052"/>
                </a:cubicBezTo>
                <a:cubicBezTo>
                  <a:pt x="145774" y="344556"/>
                  <a:pt x="177992" y="366377"/>
                  <a:pt x="198783" y="397565"/>
                </a:cubicBezTo>
                <a:cubicBezTo>
                  <a:pt x="263356" y="494427"/>
                  <a:pt x="184537" y="372635"/>
                  <a:pt x="251792" y="490330"/>
                </a:cubicBezTo>
                <a:cubicBezTo>
                  <a:pt x="259694" y="504159"/>
                  <a:pt x="271827" y="515533"/>
                  <a:pt x="278296" y="530087"/>
                </a:cubicBezTo>
                <a:cubicBezTo>
                  <a:pt x="289643" y="555617"/>
                  <a:pt x="304800" y="609600"/>
                  <a:pt x="304800" y="609600"/>
                </a:cubicBezTo>
                <a:cubicBezTo>
                  <a:pt x="313635" y="715617"/>
                  <a:pt x="313229" y="822814"/>
                  <a:pt x="331305" y="927652"/>
                </a:cubicBezTo>
                <a:cubicBezTo>
                  <a:pt x="335681" y="953035"/>
                  <a:pt x="355247" y="973581"/>
                  <a:pt x="371061" y="993913"/>
                </a:cubicBezTo>
                <a:cubicBezTo>
                  <a:pt x="386403" y="1013638"/>
                  <a:pt x="406400" y="1029252"/>
                  <a:pt x="424070" y="1046922"/>
                </a:cubicBezTo>
                <a:cubicBezTo>
                  <a:pt x="435332" y="1058184"/>
                  <a:pt x="440624" y="1074241"/>
                  <a:pt x="450574" y="1086678"/>
                </a:cubicBezTo>
                <a:cubicBezTo>
                  <a:pt x="458379" y="1096434"/>
                  <a:pt x="468244" y="1104347"/>
                  <a:pt x="477079" y="1113182"/>
                </a:cubicBezTo>
                <a:cubicBezTo>
                  <a:pt x="485914" y="1130852"/>
                  <a:pt x="492625" y="1149754"/>
                  <a:pt x="503583" y="1166191"/>
                </a:cubicBezTo>
                <a:cubicBezTo>
                  <a:pt x="510513" y="1176587"/>
                  <a:pt x="524499" y="1181521"/>
                  <a:pt x="530087" y="1192696"/>
                </a:cubicBezTo>
                <a:cubicBezTo>
                  <a:pt x="542581" y="1217685"/>
                  <a:pt x="556592" y="1272209"/>
                  <a:pt x="556592" y="1272209"/>
                </a:cubicBezTo>
                <a:cubicBezTo>
                  <a:pt x="561009" y="1404731"/>
                  <a:pt x="557840" y="1537723"/>
                  <a:pt x="569844" y="1669774"/>
                </a:cubicBezTo>
                <a:cubicBezTo>
                  <a:pt x="573406" y="1708960"/>
                  <a:pt x="664320" y="1754845"/>
                  <a:pt x="675861" y="1762539"/>
                </a:cubicBezTo>
                <a:cubicBezTo>
                  <a:pt x="699107" y="1778036"/>
                  <a:pt x="755374" y="1789043"/>
                  <a:pt x="755374" y="1789043"/>
                </a:cubicBezTo>
                <a:cubicBezTo>
                  <a:pt x="785003" y="1818672"/>
                  <a:pt x="781879" y="1803053"/>
                  <a:pt x="781879" y="1828800"/>
                </a:cubicBezTo>
              </a:path>
            </a:pathLst>
          </a:cu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9 Elipse"/>
          <p:cNvSpPr/>
          <p:nvPr/>
        </p:nvSpPr>
        <p:spPr>
          <a:xfrm>
            <a:off x="2971800" y="3657600"/>
            <a:ext cx="685800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/>
              <a:t>B</a:t>
            </a:r>
            <a:r>
              <a:rPr lang="es-ES" sz="2000" baseline="-25000" dirty="0" smtClean="0"/>
              <a:t>2</a:t>
            </a:r>
            <a:endParaRPr lang="es-ES" sz="2000" baseline="-25000" dirty="0"/>
          </a:p>
        </p:txBody>
      </p:sp>
      <p:sp>
        <p:nvSpPr>
          <p:cNvPr id="20" name="Freeform 19"/>
          <p:cNvSpPr/>
          <p:nvPr/>
        </p:nvSpPr>
        <p:spPr>
          <a:xfrm>
            <a:off x="4558748" y="410817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733800" y="3972528"/>
            <a:ext cx="3581399" cy="142272"/>
          </a:xfrm>
          <a:custGeom>
            <a:avLst/>
            <a:gdLst>
              <a:gd name="connsiteX0" fmla="*/ 0 w 198783"/>
              <a:gd name="connsiteY0" fmla="*/ 42881 h 42881"/>
              <a:gd name="connsiteX1" fmla="*/ 39757 w 198783"/>
              <a:gd name="connsiteY1" fmla="*/ 16376 h 42881"/>
              <a:gd name="connsiteX2" fmla="*/ 198783 w 198783"/>
              <a:gd name="connsiteY2" fmla="*/ 3124 h 4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83" h="42881">
                <a:moveTo>
                  <a:pt x="0" y="42881"/>
                </a:moveTo>
                <a:cubicBezTo>
                  <a:pt x="13252" y="34046"/>
                  <a:pt x="24501" y="20953"/>
                  <a:pt x="39757" y="16376"/>
                </a:cubicBezTo>
                <a:cubicBezTo>
                  <a:pt x="94342" y="0"/>
                  <a:pt x="143745" y="3124"/>
                  <a:pt x="198783" y="3124"/>
                </a:cubicBezTo>
              </a:path>
            </a:pathLst>
          </a:cu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600200"/>
            <a:ext cx="22098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N+1-party case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562600" y="1752600"/>
            <a:ext cx="2539448" cy="355600"/>
          </a:xfrm>
          <a:prstGeom prst="rect">
            <a:avLst/>
          </a:prstGeom>
        </p:spPr>
      </p:pic>
      <p:pic>
        <p:nvPicPr>
          <p:cNvPr id="27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33600" y="5943600"/>
            <a:ext cx="60960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IN" sz="2400" dirty="0" smtClean="0"/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Squared Concurrence is monogamous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 of concurrence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2210374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19200" y="3276601"/>
            <a:ext cx="6858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/>
              <a:t>B</a:t>
            </a:r>
            <a:r>
              <a:rPr lang="es-ES" sz="2000" baseline="-25000" dirty="0" smtClean="0"/>
              <a:t>1</a:t>
            </a:r>
            <a:endParaRPr lang="es-ES" sz="2000" baseline="-25000" dirty="0"/>
          </a:p>
        </p:txBody>
      </p:sp>
      <p:sp>
        <p:nvSpPr>
          <p:cNvPr id="10" name="8 Elipse"/>
          <p:cNvSpPr/>
          <p:nvPr/>
        </p:nvSpPr>
        <p:spPr>
          <a:xfrm>
            <a:off x="4572000" y="167417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3657600"/>
            <a:ext cx="685800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/>
              <a:t>B</a:t>
            </a:r>
            <a:r>
              <a:rPr lang="es-ES" sz="2000" baseline="-25000" dirty="0" smtClean="0"/>
              <a:t>N</a:t>
            </a:r>
            <a:endParaRPr lang="es-ES" sz="2000" baseline="-25000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853844" y="2439606"/>
            <a:ext cx="3298101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447800" y="5410200"/>
            <a:ext cx="6400799" cy="406278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657600" y="2213113"/>
            <a:ext cx="1156395" cy="1520687"/>
          </a:xfrm>
          <a:custGeom>
            <a:avLst/>
            <a:gdLst>
              <a:gd name="connsiteX0" fmla="*/ 706556 w 710012"/>
              <a:gd name="connsiteY0" fmla="*/ 0 h 1789044"/>
              <a:gd name="connsiteX1" fmla="*/ 680052 w 710012"/>
              <a:gd name="connsiteY1" fmla="*/ 278296 h 1789044"/>
              <a:gd name="connsiteX2" fmla="*/ 653547 w 710012"/>
              <a:gd name="connsiteY2" fmla="*/ 357809 h 1789044"/>
              <a:gd name="connsiteX3" fmla="*/ 600539 w 710012"/>
              <a:gd name="connsiteY3" fmla="*/ 424070 h 1789044"/>
              <a:gd name="connsiteX4" fmla="*/ 600539 w 710012"/>
              <a:gd name="connsiteY4" fmla="*/ 543339 h 1789044"/>
              <a:gd name="connsiteX5" fmla="*/ 574034 w 710012"/>
              <a:gd name="connsiteY5" fmla="*/ 728870 h 1789044"/>
              <a:gd name="connsiteX6" fmla="*/ 547530 w 710012"/>
              <a:gd name="connsiteY6" fmla="*/ 768626 h 1789044"/>
              <a:gd name="connsiteX7" fmla="*/ 521026 w 710012"/>
              <a:gd name="connsiteY7" fmla="*/ 848139 h 1789044"/>
              <a:gd name="connsiteX8" fmla="*/ 481269 w 710012"/>
              <a:gd name="connsiteY8" fmla="*/ 874644 h 1789044"/>
              <a:gd name="connsiteX9" fmla="*/ 388504 w 710012"/>
              <a:gd name="connsiteY9" fmla="*/ 901148 h 1789044"/>
              <a:gd name="connsiteX10" fmla="*/ 308991 w 710012"/>
              <a:gd name="connsiteY10" fmla="*/ 940904 h 1789044"/>
              <a:gd name="connsiteX11" fmla="*/ 189721 w 710012"/>
              <a:gd name="connsiteY11" fmla="*/ 1007165 h 1789044"/>
              <a:gd name="connsiteX12" fmla="*/ 163217 w 710012"/>
              <a:gd name="connsiteY12" fmla="*/ 1086678 h 1789044"/>
              <a:gd name="connsiteX13" fmla="*/ 149965 w 710012"/>
              <a:gd name="connsiteY13" fmla="*/ 1126435 h 1789044"/>
              <a:gd name="connsiteX14" fmla="*/ 163217 w 710012"/>
              <a:gd name="connsiteY14" fmla="*/ 1192696 h 1789044"/>
              <a:gd name="connsiteX15" fmla="*/ 189721 w 710012"/>
              <a:gd name="connsiteY15" fmla="*/ 1311965 h 1789044"/>
              <a:gd name="connsiteX16" fmla="*/ 216226 w 710012"/>
              <a:gd name="connsiteY16" fmla="*/ 1338470 h 1789044"/>
              <a:gd name="connsiteX17" fmla="*/ 189721 w 710012"/>
              <a:gd name="connsiteY17" fmla="*/ 1470991 h 1789044"/>
              <a:gd name="connsiteX18" fmla="*/ 176469 w 710012"/>
              <a:gd name="connsiteY18" fmla="*/ 1524000 h 1789044"/>
              <a:gd name="connsiteX19" fmla="*/ 83704 w 710012"/>
              <a:gd name="connsiteY19" fmla="*/ 1563757 h 1789044"/>
              <a:gd name="connsiteX20" fmla="*/ 70452 w 710012"/>
              <a:gd name="connsiteY20" fmla="*/ 1603513 h 1789044"/>
              <a:gd name="connsiteX21" fmla="*/ 43947 w 710012"/>
              <a:gd name="connsiteY21" fmla="*/ 1630017 h 1789044"/>
              <a:gd name="connsiteX22" fmla="*/ 17443 w 710012"/>
              <a:gd name="connsiteY22" fmla="*/ 1709530 h 1789044"/>
              <a:gd name="connsiteX23" fmla="*/ 4191 w 710012"/>
              <a:gd name="connsiteY23" fmla="*/ 1789044 h 17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0012" h="1789044">
                <a:moveTo>
                  <a:pt x="706556" y="0"/>
                </a:moveTo>
                <a:cubicBezTo>
                  <a:pt x="698581" y="135575"/>
                  <a:pt x="710012" y="178431"/>
                  <a:pt x="680052" y="278296"/>
                </a:cubicBezTo>
                <a:cubicBezTo>
                  <a:pt x="672024" y="305056"/>
                  <a:pt x="669044" y="334563"/>
                  <a:pt x="653547" y="357809"/>
                </a:cubicBezTo>
                <a:cubicBezTo>
                  <a:pt x="620112" y="407961"/>
                  <a:pt x="638305" y="386303"/>
                  <a:pt x="600539" y="424070"/>
                </a:cubicBezTo>
                <a:cubicBezTo>
                  <a:pt x="570707" y="513566"/>
                  <a:pt x="600539" y="403402"/>
                  <a:pt x="600539" y="543339"/>
                </a:cubicBezTo>
                <a:cubicBezTo>
                  <a:pt x="600539" y="573821"/>
                  <a:pt x="598561" y="679817"/>
                  <a:pt x="574034" y="728870"/>
                </a:cubicBezTo>
                <a:cubicBezTo>
                  <a:pt x="566911" y="743115"/>
                  <a:pt x="556365" y="755374"/>
                  <a:pt x="547530" y="768626"/>
                </a:cubicBezTo>
                <a:lnTo>
                  <a:pt x="521026" y="848139"/>
                </a:lnTo>
                <a:cubicBezTo>
                  <a:pt x="515989" y="863249"/>
                  <a:pt x="495909" y="868370"/>
                  <a:pt x="481269" y="874644"/>
                </a:cubicBezTo>
                <a:cubicBezTo>
                  <a:pt x="421814" y="900125"/>
                  <a:pt x="440089" y="875356"/>
                  <a:pt x="388504" y="901148"/>
                </a:cubicBezTo>
                <a:cubicBezTo>
                  <a:pt x="285746" y="952527"/>
                  <a:pt x="408918" y="907595"/>
                  <a:pt x="308991" y="940904"/>
                </a:cubicBezTo>
                <a:cubicBezTo>
                  <a:pt x="217855" y="1001662"/>
                  <a:pt x="259698" y="983840"/>
                  <a:pt x="189721" y="1007165"/>
                </a:cubicBezTo>
                <a:lnTo>
                  <a:pt x="163217" y="1086678"/>
                </a:lnTo>
                <a:lnTo>
                  <a:pt x="149965" y="1126435"/>
                </a:lnTo>
                <a:cubicBezTo>
                  <a:pt x="154382" y="1148522"/>
                  <a:pt x="159188" y="1170535"/>
                  <a:pt x="163217" y="1192696"/>
                </a:cubicBezTo>
                <a:cubicBezTo>
                  <a:pt x="166242" y="1209334"/>
                  <a:pt x="174482" y="1286568"/>
                  <a:pt x="189721" y="1311965"/>
                </a:cubicBezTo>
                <a:cubicBezTo>
                  <a:pt x="196149" y="1322679"/>
                  <a:pt x="207391" y="1329635"/>
                  <a:pt x="216226" y="1338470"/>
                </a:cubicBezTo>
                <a:lnTo>
                  <a:pt x="189721" y="1470991"/>
                </a:lnTo>
                <a:cubicBezTo>
                  <a:pt x="186149" y="1488851"/>
                  <a:pt x="186572" y="1508845"/>
                  <a:pt x="176469" y="1524000"/>
                </a:cubicBezTo>
                <a:cubicBezTo>
                  <a:pt x="158166" y="1551455"/>
                  <a:pt x="110301" y="1557107"/>
                  <a:pt x="83704" y="1563757"/>
                </a:cubicBezTo>
                <a:cubicBezTo>
                  <a:pt x="79287" y="1577009"/>
                  <a:pt x="77639" y="1591535"/>
                  <a:pt x="70452" y="1603513"/>
                </a:cubicBezTo>
                <a:cubicBezTo>
                  <a:pt x="64024" y="1614227"/>
                  <a:pt x="49535" y="1618842"/>
                  <a:pt x="43947" y="1630017"/>
                </a:cubicBezTo>
                <a:cubicBezTo>
                  <a:pt x="31453" y="1655005"/>
                  <a:pt x="26278" y="1683026"/>
                  <a:pt x="17443" y="1709530"/>
                </a:cubicBezTo>
                <a:cubicBezTo>
                  <a:pt x="0" y="1761859"/>
                  <a:pt x="4191" y="1735318"/>
                  <a:pt x="4191" y="1789044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82817" y="2199861"/>
            <a:ext cx="785003" cy="1828800"/>
          </a:xfrm>
          <a:custGeom>
            <a:avLst/>
            <a:gdLst>
              <a:gd name="connsiteX0" fmla="*/ 0 w 785003"/>
              <a:gd name="connsiteY0" fmla="*/ 0 h 1828800"/>
              <a:gd name="connsiteX1" fmla="*/ 26505 w 785003"/>
              <a:gd name="connsiteY1" fmla="*/ 159026 h 1828800"/>
              <a:gd name="connsiteX2" fmla="*/ 39757 w 785003"/>
              <a:gd name="connsiteY2" fmla="*/ 198782 h 1828800"/>
              <a:gd name="connsiteX3" fmla="*/ 92766 w 785003"/>
              <a:gd name="connsiteY3" fmla="*/ 278296 h 1828800"/>
              <a:gd name="connsiteX4" fmla="*/ 119270 w 785003"/>
              <a:gd name="connsiteY4" fmla="*/ 318052 h 1828800"/>
              <a:gd name="connsiteX5" fmla="*/ 198783 w 785003"/>
              <a:gd name="connsiteY5" fmla="*/ 397565 h 1828800"/>
              <a:gd name="connsiteX6" fmla="*/ 251792 w 785003"/>
              <a:gd name="connsiteY6" fmla="*/ 490330 h 1828800"/>
              <a:gd name="connsiteX7" fmla="*/ 278296 w 785003"/>
              <a:gd name="connsiteY7" fmla="*/ 530087 h 1828800"/>
              <a:gd name="connsiteX8" fmla="*/ 304800 w 785003"/>
              <a:gd name="connsiteY8" fmla="*/ 609600 h 1828800"/>
              <a:gd name="connsiteX9" fmla="*/ 331305 w 785003"/>
              <a:gd name="connsiteY9" fmla="*/ 927652 h 1828800"/>
              <a:gd name="connsiteX10" fmla="*/ 371061 w 785003"/>
              <a:gd name="connsiteY10" fmla="*/ 993913 h 1828800"/>
              <a:gd name="connsiteX11" fmla="*/ 424070 w 785003"/>
              <a:gd name="connsiteY11" fmla="*/ 1046922 h 1828800"/>
              <a:gd name="connsiteX12" fmla="*/ 450574 w 785003"/>
              <a:gd name="connsiteY12" fmla="*/ 1086678 h 1828800"/>
              <a:gd name="connsiteX13" fmla="*/ 477079 w 785003"/>
              <a:gd name="connsiteY13" fmla="*/ 1113182 h 1828800"/>
              <a:gd name="connsiteX14" fmla="*/ 503583 w 785003"/>
              <a:gd name="connsiteY14" fmla="*/ 1166191 h 1828800"/>
              <a:gd name="connsiteX15" fmla="*/ 530087 w 785003"/>
              <a:gd name="connsiteY15" fmla="*/ 1192696 h 1828800"/>
              <a:gd name="connsiteX16" fmla="*/ 556592 w 785003"/>
              <a:gd name="connsiteY16" fmla="*/ 1272209 h 1828800"/>
              <a:gd name="connsiteX17" fmla="*/ 569844 w 785003"/>
              <a:gd name="connsiteY17" fmla="*/ 1669774 h 1828800"/>
              <a:gd name="connsiteX18" fmla="*/ 675861 w 785003"/>
              <a:gd name="connsiteY18" fmla="*/ 1762539 h 1828800"/>
              <a:gd name="connsiteX19" fmla="*/ 755374 w 785003"/>
              <a:gd name="connsiteY19" fmla="*/ 1789043 h 1828800"/>
              <a:gd name="connsiteX20" fmla="*/ 781879 w 785003"/>
              <a:gd name="connsiteY20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5003" h="1828800">
                <a:moveTo>
                  <a:pt x="0" y="0"/>
                </a:moveTo>
                <a:cubicBezTo>
                  <a:pt x="10755" y="86038"/>
                  <a:pt x="7048" y="90926"/>
                  <a:pt x="26505" y="159026"/>
                </a:cubicBezTo>
                <a:cubicBezTo>
                  <a:pt x="30342" y="172457"/>
                  <a:pt x="32973" y="186571"/>
                  <a:pt x="39757" y="198782"/>
                </a:cubicBezTo>
                <a:cubicBezTo>
                  <a:pt x="55227" y="226628"/>
                  <a:pt x="75096" y="251791"/>
                  <a:pt x="92766" y="278296"/>
                </a:cubicBezTo>
                <a:cubicBezTo>
                  <a:pt x="101601" y="291548"/>
                  <a:pt x="108008" y="306790"/>
                  <a:pt x="119270" y="318052"/>
                </a:cubicBezTo>
                <a:cubicBezTo>
                  <a:pt x="145774" y="344556"/>
                  <a:pt x="177992" y="366377"/>
                  <a:pt x="198783" y="397565"/>
                </a:cubicBezTo>
                <a:cubicBezTo>
                  <a:pt x="263356" y="494427"/>
                  <a:pt x="184537" y="372635"/>
                  <a:pt x="251792" y="490330"/>
                </a:cubicBezTo>
                <a:cubicBezTo>
                  <a:pt x="259694" y="504159"/>
                  <a:pt x="271827" y="515533"/>
                  <a:pt x="278296" y="530087"/>
                </a:cubicBezTo>
                <a:cubicBezTo>
                  <a:pt x="289643" y="555617"/>
                  <a:pt x="304800" y="609600"/>
                  <a:pt x="304800" y="609600"/>
                </a:cubicBezTo>
                <a:cubicBezTo>
                  <a:pt x="313635" y="715617"/>
                  <a:pt x="313229" y="822814"/>
                  <a:pt x="331305" y="927652"/>
                </a:cubicBezTo>
                <a:cubicBezTo>
                  <a:pt x="335681" y="953035"/>
                  <a:pt x="355247" y="973581"/>
                  <a:pt x="371061" y="993913"/>
                </a:cubicBezTo>
                <a:cubicBezTo>
                  <a:pt x="386403" y="1013638"/>
                  <a:pt x="406400" y="1029252"/>
                  <a:pt x="424070" y="1046922"/>
                </a:cubicBezTo>
                <a:cubicBezTo>
                  <a:pt x="435332" y="1058184"/>
                  <a:pt x="440624" y="1074241"/>
                  <a:pt x="450574" y="1086678"/>
                </a:cubicBezTo>
                <a:cubicBezTo>
                  <a:pt x="458379" y="1096434"/>
                  <a:pt x="468244" y="1104347"/>
                  <a:pt x="477079" y="1113182"/>
                </a:cubicBezTo>
                <a:cubicBezTo>
                  <a:pt x="485914" y="1130852"/>
                  <a:pt x="492625" y="1149754"/>
                  <a:pt x="503583" y="1166191"/>
                </a:cubicBezTo>
                <a:cubicBezTo>
                  <a:pt x="510513" y="1176587"/>
                  <a:pt x="524499" y="1181521"/>
                  <a:pt x="530087" y="1192696"/>
                </a:cubicBezTo>
                <a:cubicBezTo>
                  <a:pt x="542581" y="1217685"/>
                  <a:pt x="556592" y="1272209"/>
                  <a:pt x="556592" y="1272209"/>
                </a:cubicBezTo>
                <a:cubicBezTo>
                  <a:pt x="561009" y="1404731"/>
                  <a:pt x="557840" y="1537723"/>
                  <a:pt x="569844" y="1669774"/>
                </a:cubicBezTo>
                <a:cubicBezTo>
                  <a:pt x="573406" y="1708960"/>
                  <a:pt x="664320" y="1754845"/>
                  <a:pt x="675861" y="1762539"/>
                </a:cubicBezTo>
                <a:cubicBezTo>
                  <a:pt x="699107" y="1778036"/>
                  <a:pt x="755374" y="1789043"/>
                  <a:pt x="755374" y="1789043"/>
                </a:cubicBezTo>
                <a:cubicBezTo>
                  <a:pt x="785003" y="1818672"/>
                  <a:pt x="781879" y="1803053"/>
                  <a:pt x="781879" y="1828800"/>
                </a:cubicBezTo>
              </a:path>
            </a:pathLst>
          </a:cu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9 Elipse"/>
          <p:cNvSpPr/>
          <p:nvPr/>
        </p:nvSpPr>
        <p:spPr>
          <a:xfrm>
            <a:off x="2971800" y="3657600"/>
            <a:ext cx="685800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/>
              <a:t>B</a:t>
            </a:r>
            <a:r>
              <a:rPr lang="es-ES" sz="2000" baseline="-25000" dirty="0" smtClean="0"/>
              <a:t>2</a:t>
            </a:r>
            <a:endParaRPr lang="es-ES" sz="2000" baseline="-25000" dirty="0"/>
          </a:p>
        </p:txBody>
      </p:sp>
      <p:sp>
        <p:nvSpPr>
          <p:cNvPr id="20" name="Freeform 19"/>
          <p:cNvSpPr/>
          <p:nvPr/>
        </p:nvSpPr>
        <p:spPr>
          <a:xfrm>
            <a:off x="4558748" y="410817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733800" y="3972528"/>
            <a:ext cx="3581399" cy="142272"/>
          </a:xfrm>
          <a:custGeom>
            <a:avLst/>
            <a:gdLst>
              <a:gd name="connsiteX0" fmla="*/ 0 w 198783"/>
              <a:gd name="connsiteY0" fmla="*/ 42881 h 42881"/>
              <a:gd name="connsiteX1" fmla="*/ 39757 w 198783"/>
              <a:gd name="connsiteY1" fmla="*/ 16376 h 42881"/>
              <a:gd name="connsiteX2" fmla="*/ 198783 w 198783"/>
              <a:gd name="connsiteY2" fmla="*/ 3124 h 4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83" h="42881">
                <a:moveTo>
                  <a:pt x="0" y="42881"/>
                </a:moveTo>
                <a:cubicBezTo>
                  <a:pt x="13252" y="34046"/>
                  <a:pt x="24501" y="20953"/>
                  <a:pt x="39757" y="16376"/>
                </a:cubicBezTo>
                <a:cubicBezTo>
                  <a:pt x="94342" y="0"/>
                  <a:pt x="143745" y="3124"/>
                  <a:pt x="198783" y="3124"/>
                </a:cubicBezTo>
              </a:path>
            </a:pathLst>
          </a:cu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29000" y="1295400"/>
            <a:ext cx="5715000" cy="400110"/>
          </a:xfrm>
          <a:prstGeom prst="rect">
            <a:avLst/>
          </a:prstGeom>
          <a:ln w="222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000" dirty="0" smtClean="0"/>
              <a:t>CKW,PRA’00; Osborne, </a:t>
            </a:r>
            <a:r>
              <a:rPr lang="en-IN" sz="2000" dirty="0" err="1" smtClean="0"/>
              <a:t>Verstraete</a:t>
            </a:r>
            <a:r>
              <a:rPr lang="en-IN" sz="2000" dirty="0" smtClean="0"/>
              <a:t>, PRL ’06</a:t>
            </a:r>
            <a:endParaRPr lang="en-IN" sz="2000" dirty="0"/>
          </a:p>
        </p:txBody>
      </p:sp>
      <p:pic>
        <p:nvPicPr>
          <p:cNvPr id="2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2057400"/>
            <a:ext cx="75438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Monogamy-Quantification</a:t>
            </a:r>
            <a:endParaRPr lang="en-US" dirty="0"/>
          </a:p>
        </p:txBody>
      </p:sp>
      <p:sp>
        <p:nvSpPr>
          <p:cNvPr id="8" name="7 Forma libre"/>
          <p:cNvSpPr/>
          <p:nvPr/>
        </p:nvSpPr>
        <p:spPr>
          <a:xfrm rot="20437409">
            <a:off x="1337736" y="2210374"/>
            <a:ext cx="3374196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9 Elipse"/>
          <p:cNvSpPr/>
          <p:nvPr/>
        </p:nvSpPr>
        <p:spPr>
          <a:xfrm>
            <a:off x="1219200" y="3276601"/>
            <a:ext cx="6858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/>
              <a:t>B</a:t>
            </a:r>
            <a:r>
              <a:rPr lang="es-ES" sz="2000" baseline="-25000" dirty="0" smtClean="0"/>
              <a:t>1</a:t>
            </a:r>
            <a:endParaRPr lang="es-ES" sz="2000" baseline="-25000" dirty="0"/>
          </a:p>
        </p:txBody>
      </p:sp>
      <p:sp>
        <p:nvSpPr>
          <p:cNvPr id="10" name="8 Elipse"/>
          <p:cNvSpPr/>
          <p:nvPr/>
        </p:nvSpPr>
        <p:spPr>
          <a:xfrm>
            <a:off x="4572000" y="167417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1" name="9 Elipse"/>
          <p:cNvSpPr/>
          <p:nvPr/>
        </p:nvSpPr>
        <p:spPr>
          <a:xfrm>
            <a:off x="7696200" y="3657600"/>
            <a:ext cx="685800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/>
              <a:t>B</a:t>
            </a:r>
            <a:r>
              <a:rPr lang="es-ES" sz="2000" baseline="-25000" dirty="0" smtClean="0"/>
              <a:t>N</a:t>
            </a:r>
            <a:endParaRPr lang="es-ES" sz="2000" baseline="-25000" dirty="0"/>
          </a:p>
        </p:txBody>
      </p:sp>
      <p:sp>
        <p:nvSpPr>
          <p:cNvPr id="14" name="7 Forma libre"/>
          <p:cNvSpPr/>
          <p:nvPr/>
        </p:nvSpPr>
        <p:spPr>
          <a:xfrm rot="2004831">
            <a:off x="4853844" y="2439606"/>
            <a:ext cx="3298101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38200" y="5486400"/>
            <a:ext cx="7713738" cy="3810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657600" y="2213113"/>
            <a:ext cx="1156395" cy="1520687"/>
          </a:xfrm>
          <a:custGeom>
            <a:avLst/>
            <a:gdLst>
              <a:gd name="connsiteX0" fmla="*/ 706556 w 710012"/>
              <a:gd name="connsiteY0" fmla="*/ 0 h 1789044"/>
              <a:gd name="connsiteX1" fmla="*/ 680052 w 710012"/>
              <a:gd name="connsiteY1" fmla="*/ 278296 h 1789044"/>
              <a:gd name="connsiteX2" fmla="*/ 653547 w 710012"/>
              <a:gd name="connsiteY2" fmla="*/ 357809 h 1789044"/>
              <a:gd name="connsiteX3" fmla="*/ 600539 w 710012"/>
              <a:gd name="connsiteY3" fmla="*/ 424070 h 1789044"/>
              <a:gd name="connsiteX4" fmla="*/ 600539 w 710012"/>
              <a:gd name="connsiteY4" fmla="*/ 543339 h 1789044"/>
              <a:gd name="connsiteX5" fmla="*/ 574034 w 710012"/>
              <a:gd name="connsiteY5" fmla="*/ 728870 h 1789044"/>
              <a:gd name="connsiteX6" fmla="*/ 547530 w 710012"/>
              <a:gd name="connsiteY6" fmla="*/ 768626 h 1789044"/>
              <a:gd name="connsiteX7" fmla="*/ 521026 w 710012"/>
              <a:gd name="connsiteY7" fmla="*/ 848139 h 1789044"/>
              <a:gd name="connsiteX8" fmla="*/ 481269 w 710012"/>
              <a:gd name="connsiteY8" fmla="*/ 874644 h 1789044"/>
              <a:gd name="connsiteX9" fmla="*/ 388504 w 710012"/>
              <a:gd name="connsiteY9" fmla="*/ 901148 h 1789044"/>
              <a:gd name="connsiteX10" fmla="*/ 308991 w 710012"/>
              <a:gd name="connsiteY10" fmla="*/ 940904 h 1789044"/>
              <a:gd name="connsiteX11" fmla="*/ 189721 w 710012"/>
              <a:gd name="connsiteY11" fmla="*/ 1007165 h 1789044"/>
              <a:gd name="connsiteX12" fmla="*/ 163217 w 710012"/>
              <a:gd name="connsiteY12" fmla="*/ 1086678 h 1789044"/>
              <a:gd name="connsiteX13" fmla="*/ 149965 w 710012"/>
              <a:gd name="connsiteY13" fmla="*/ 1126435 h 1789044"/>
              <a:gd name="connsiteX14" fmla="*/ 163217 w 710012"/>
              <a:gd name="connsiteY14" fmla="*/ 1192696 h 1789044"/>
              <a:gd name="connsiteX15" fmla="*/ 189721 w 710012"/>
              <a:gd name="connsiteY15" fmla="*/ 1311965 h 1789044"/>
              <a:gd name="connsiteX16" fmla="*/ 216226 w 710012"/>
              <a:gd name="connsiteY16" fmla="*/ 1338470 h 1789044"/>
              <a:gd name="connsiteX17" fmla="*/ 189721 w 710012"/>
              <a:gd name="connsiteY17" fmla="*/ 1470991 h 1789044"/>
              <a:gd name="connsiteX18" fmla="*/ 176469 w 710012"/>
              <a:gd name="connsiteY18" fmla="*/ 1524000 h 1789044"/>
              <a:gd name="connsiteX19" fmla="*/ 83704 w 710012"/>
              <a:gd name="connsiteY19" fmla="*/ 1563757 h 1789044"/>
              <a:gd name="connsiteX20" fmla="*/ 70452 w 710012"/>
              <a:gd name="connsiteY20" fmla="*/ 1603513 h 1789044"/>
              <a:gd name="connsiteX21" fmla="*/ 43947 w 710012"/>
              <a:gd name="connsiteY21" fmla="*/ 1630017 h 1789044"/>
              <a:gd name="connsiteX22" fmla="*/ 17443 w 710012"/>
              <a:gd name="connsiteY22" fmla="*/ 1709530 h 1789044"/>
              <a:gd name="connsiteX23" fmla="*/ 4191 w 710012"/>
              <a:gd name="connsiteY23" fmla="*/ 1789044 h 17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0012" h="1789044">
                <a:moveTo>
                  <a:pt x="706556" y="0"/>
                </a:moveTo>
                <a:cubicBezTo>
                  <a:pt x="698581" y="135575"/>
                  <a:pt x="710012" y="178431"/>
                  <a:pt x="680052" y="278296"/>
                </a:cubicBezTo>
                <a:cubicBezTo>
                  <a:pt x="672024" y="305056"/>
                  <a:pt x="669044" y="334563"/>
                  <a:pt x="653547" y="357809"/>
                </a:cubicBezTo>
                <a:cubicBezTo>
                  <a:pt x="620112" y="407961"/>
                  <a:pt x="638305" y="386303"/>
                  <a:pt x="600539" y="424070"/>
                </a:cubicBezTo>
                <a:cubicBezTo>
                  <a:pt x="570707" y="513566"/>
                  <a:pt x="600539" y="403402"/>
                  <a:pt x="600539" y="543339"/>
                </a:cubicBezTo>
                <a:cubicBezTo>
                  <a:pt x="600539" y="573821"/>
                  <a:pt x="598561" y="679817"/>
                  <a:pt x="574034" y="728870"/>
                </a:cubicBezTo>
                <a:cubicBezTo>
                  <a:pt x="566911" y="743115"/>
                  <a:pt x="556365" y="755374"/>
                  <a:pt x="547530" y="768626"/>
                </a:cubicBezTo>
                <a:lnTo>
                  <a:pt x="521026" y="848139"/>
                </a:lnTo>
                <a:cubicBezTo>
                  <a:pt x="515989" y="863249"/>
                  <a:pt x="495909" y="868370"/>
                  <a:pt x="481269" y="874644"/>
                </a:cubicBezTo>
                <a:cubicBezTo>
                  <a:pt x="421814" y="900125"/>
                  <a:pt x="440089" y="875356"/>
                  <a:pt x="388504" y="901148"/>
                </a:cubicBezTo>
                <a:cubicBezTo>
                  <a:pt x="285746" y="952527"/>
                  <a:pt x="408918" y="907595"/>
                  <a:pt x="308991" y="940904"/>
                </a:cubicBezTo>
                <a:cubicBezTo>
                  <a:pt x="217855" y="1001662"/>
                  <a:pt x="259698" y="983840"/>
                  <a:pt x="189721" y="1007165"/>
                </a:cubicBezTo>
                <a:lnTo>
                  <a:pt x="163217" y="1086678"/>
                </a:lnTo>
                <a:lnTo>
                  <a:pt x="149965" y="1126435"/>
                </a:lnTo>
                <a:cubicBezTo>
                  <a:pt x="154382" y="1148522"/>
                  <a:pt x="159188" y="1170535"/>
                  <a:pt x="163217" y="1192696"/>
                </a:cubicBezTo>
                <a:cubicBezTo>
                  <a:pt x="166242" y="1209334"/>
                  <a:pt x="174482" y="1286568"/>
                  <a:pt x="189721" y="1311965"/>
                </a:cubicBezTo>
                <a:cubicBezTo>
                  <a:pt x="196149" y="1322679"/>
                  <a:pt x="207391" y="1329635"/>
                  <a:pt x="216226" y="1338470"/>
                </a:cubicBezTo>
                <a:lnTo>
                  <a:pt x="189721" y="1470991"/>
                </a:lnTo>
                <a:cubicBezTo>
                  <a:pt x="186149" y="1488851"/>
                  <a:pt x="186572" y="1508845"/>
                  <a:pt x="176469" y="1524000"/>
                </a:cubicBezTo>
                <a:cubicBezTo>
                  <a:pt x="158166" y="1551455"/>
                  <a:pt x="110301" y="1557107"/>
                  <a:pt x="83704" y="1563757"/>
                </a:cubicBezTo>
                <a:cubicBezTo>
                  <a:pt x="79287" y="1577009"/>
                  <a:pt x="77639" y="1591535"/>
                  <a:pt x="70452" y="1603513"/>
                </a:cubicBezTo>
                <a:cubicBezTo>
                  <a:pt x="64024" y="1614227"/>
                  <a:pt x="49535" y="1618842"/>
                  <a:pt x="43947" y="1630017"/>
                </a:cubicBezTo>
                <a:cubicBezTo>
                  <a:pt x="31453" y="1655005"/>
                  <a:pt x="26278" y="1683026"/>
                  <a:pt x="17443" y="1709530"/>
                </a:cubicBezTo>
                <a:cubicBezTo>
                  <a:pt x="0" y="1761859"/>
                  <a:pt x="4191" y="1735318"/>
                  <a:pt x="4191" y="1789044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82817" y="2199861"/>
            <a:ext cx="785003" cy="1828800"/>
          </a:xfrm>
          <a:custGeom>
            <a:avLst/>
            <a:gdLst>
              <a:gd name="connsiteX0" fmla="*/ 0 w 785003"/>
              <a:gd name="connsiteY0" fmla="*/ 0 h 1828800"/>
              <a:gd name="connsiteX1" fmla="*/ 26505 w 785003"/>
              <a:gd name="connsiteY1" fmla="*/ 159026 h 1828800"/>
              <a:gd name="connsiteX2" fmla="*/ 39757 w 785003"/>
              <a:gd name="connsiteY2" fmla="*/ 198782 h 1828800"/>
              <a:gd name="connsiteX3" fmla="*/ 92766 w 785003"/>
              <a:gd name="connsiteY3" fmla="*/ 278296 h 1828800"/>
              <a:gd name="connsiteX4" fmla="*/ 119270 w 785003"/>
              <a:gd name="connsiteY4" fmla="*/ 318052 h 1828800"/>
              <a:gd name="connsiteX5" fmla="*/ 198783 w 785003"/>
              <a:gd name="connsiteY5" fmla="*/ 397565 h 1828800"/>
              <a:gd name="connsiteX6" fmla="*/ 251792 w 785003"/>
              <a:gd name="connsiteY6" fmla="*/ 490330 h 1828800"/>
              <a:gd name="connsiteX7" fmla="*/ 278296 w 785003"/>
              <a:gd name="connsiteY7" fmla="*/ 530087 h 1828800"/>
              <a:gd name="connsiteX8" fmla="*/ 304800 w 785003"/>
              <a:gd name="connsiteY8" fmla="*/ 609600 h 1828800"/>
              <a:gd name="connsiteX9" fmla="*/ 331305 w 785003"/>
              <a:gd name="connsiteY9" fmla="*/ 927652 h 1828800"/>
              <a:gd name="connsiteX10" fmla="*/ 371061 w 785003"/>
              <a:gd name="connsiteY10" fmla="*/ 993913 h 1828800"/>
              <a:gd name="connsiteX11" fmla="*/ 424070 w 785003"/>
              <a:gd name="connsiteY11" fmla="*/ 1046922 h 1828800"/>
              <a:gd name="connsiteX12" fmla="*/ 450574 w 785003"/>
              <a:gd name="connsiteY12" fmla="*/ 1086678 h 1828800"/>
              <a:gd name="connsiteX13" fmla="*/ 477079 w 785003"/>
              <a:gd name="connsiteY13" fmla="*/ 1113182 h 1828800"/>
              <a:gd name="connsiteX14" fmla="*/ 503583 w 785003"/>
              <a:gd name="connsiteY14" fmla="*/ 1166191 h 1828800"/>
              <a:gd name="connsiteX15" fmla="*/ 530087 w 785003"/>
              <a:gd name="connsiteY15" fmla="*/ 1192696 h 1828800"/>
              <a:gd name="connsiteX16" fmla="*/ 556592 w 785003"/>
              <a:gd name="connsiteY16" fmla="*/ 1272209 h 1828800"/>
              <a:gd name="connsiteX17" fmla="*/ 569844 w 785003"/>
              <a:gd name="connsiteY17" fmla="*/ 1669774 h 1828800"/>
              <a:gd name="connsiteX18" fmla="*/ 675861 w 785003"/>
              <a:gd name="connsiteY18" fmla="*/ 1762539 h 1828800"/>
              <a:gd name="connsiteX19" fmla="*/ 755374 w 785003"/>
              <a:gd name="connsiteY19" fmla="*/ 1789043 h 1828800"/>
              <a:gd name="connsiteX20" fmla="*/ 781879 w 785003"/>
              <a:gd name="connsiteY20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5003" h="1828800">
                <a:moveTo>
                  <a:pt x="0" y="0"/>
                </a:moveTo>
                <a:cubicBezTo>
                  <a:pt x="10755" y="86038"/>
                  <a:pt x="7048" y="90926"/>
                  <a:pt x="26505" y="159026"/>
                </a:cubicBezTo>
                <a:cubicBezTo>
                  <a:pt x="30342" y="172457"/>
                  <a:pt x="32973" y="186571"/>
                  <a:pt x="39757" y="198782"/>
                </a:cubicBezTo>
                <a:cubicBezTo>
                  <a:pt x="55227" y="226628"/>
                  <a:pt x="75096" y="251791"/>
                  <a:pt x="92766" y="278296"/>
                </a:cubicBezTo>
                <a:cubicBezTo>
                  <a:pt x="101601" y="291548"/>
                  <a:pt x="108008" y="306790"/>
                  <a:pt x="119270" y="318052"/>
                </a:cubicBezTo>
                <a:cubicBezTo>
                  <a:pt x="145774" y="344556"/>
                  <a:pt x="177992" y="366377"/>
                  <a:pt x="198783" y="397565"/>
                </a:cubicBezTo>
                <a:cubicBezTo>
                  <a:pt x="263356" y="494427"/>
                  <a:pt x="184537" y="372635"/>
                  <a:pt x="251792" y="490330"/>
                </a:cubicBezTo>
                <a:cubicBezTo>
                  <a:pt x="259694" y="504159"/>
                  <a:pt x="271827" y="515533"/>
                  <a:pt x="278296" y="530087"/>
                </a:cubicBezTo>
                <a:cubicBezTo>
                  <a:pt x="289643" y="555617"/>
                  <a:pt x="304800" y="609600"/>
                  <a:pt x="304800" y="609600"/>
                </a:cubicBezTo>
                <a:cubicBezTo>
                  <a:pt x="313635" y="715617"/>
                  <a:pt x="313229" y="822814"/>
                  <a:pt x="331305" y="927652"/>
                </a:cubicBezTo>
                <a:cubicBezTo>
                  <a:pt x="335681" y="953035"/>
                  <a:pt x="355247" y="973581"/>
                  <a:pt x="371061" y="993913"/>
                </a:cubicBezTo>
                <a:cubicBezTo>
                  <a:pt x="386403" y="1013638"/>
                  <a:pt x="406400" y="1029252"/>
                  <a:pt x="424070" y="1046922"/>
                </a:cubicBezTo>
                <a:cubicBezTo>
                  <a:pt x="435332" y="1058184"/>
                  <a:pt x="440624" y="1074241"/>
                  <a:pt x="450574" y="1086678"/>
                </a:cubicBezTo>
                <a:cubicBezTo>
                  <a:pt x="458379" y="1096434"/>
                  <a:pt x="468244" y="1104347"/>
                  <a:pt x="477079" y="1113182"/>
                </a:cubicBezTo>
                <a:cubicBezTo>
                  <a:pt x="485914" y="1130852"/>
                  <a:pt x="492625" y="1149754"/>
                  <a:pt x="503583" y="1166191"/>
                </a:cubicBezTo>
                <a:cubicBezTo>
                  <a:pt x="510513" y="1176587"/>
                  <a:pt x="524499" y="1181521"/>
                  <a:pt x="530087" y="1192696"/>
                </a:cubicBezTo>
                <a:cubicBezTo>
                  <a:pt x="542581" y="1217685"/>
                  <a:pt x="556592" y="1272209"/>
                  <a:pt x="556592" y="1272209"/>
                </a:cubicBezTo>
                <a:cubicBezTo>
                  <a:pt x="561009" y="1404731"/>
                  <a:pt x="557840" y="1537723"/>
                  <a:pt x="569844" y="1669774"/>
                </a:cubicBezTo>
                <a:cubicBezTo>
                  <a:pt x="573406" y="1708960"/>
                  <a:pt x="664320" y="1754845"/>
                  <a:pt x="675861" y="1762539"/>
                </a:cubicBezTo>
                <a:cubicBezTo>
                  <a:pt x="699107" y="1778036"/>
                  <a:pt x="755374" y="1789043"/>
                  <a:pt x="755374" y="1789043"/>
                </a:cubicBezTo>
                <a:cubicBezTo>
                  <a:pt x="785003" y="1818672"/>
                  <a:pt x="781879" y="1803053"/>
                  <a:pt x="781879" y="1828800"/>
                </a:cubicBezTo>
              </a:path>
            </a:pathLst>
          </a:cu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9 Elipse"/>
          <p:cNvSpPr/>
          <p:nvPr/>
        </p:nvSpPr>
        <p:spPr>
          <a:xfrm>
            <a:off x="2971800" y="3657600"/>
            <a:ext cx="685800" cy="547687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/>
              <a:t>B</a:t>
            </a:r>
            <a:r>
              <a:rPr lang="es-ES" sz="2000" baseline="-25000" dirty="0" smtClean="0"/>
              <a:t>2</a:t>
            </a:r>
            <a:endParaRPr lang="es-ES" sz="2000" baseline="-25000" dirty="0"/>
          </a:p>
        </p:txBody>
      </p:sp>
      <p:sp>
        <p:nvSpPr>
          <p:cNvPr id="20" name="Freeform 19"/>
          <p:cNvSpPr/>
          <p:nvPr/>
        </p:nvSpPr>
        <p:spPr>
          <a:xfrm>
            <a:off x="4558748" y="410817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733800" y="3972528"/>
            <a:ext cx="3581399" cy="142272"/>
          </a:xfrm>
          <a:custGeom>
            <a:avLst/>
            <a:gdLst>
              <a:gd name="connsiteX0" fmla="*/ 0 w 198783"/>
              <a:gd name="connsiteY0" fmla="*/ 42881 h 42881"/>
              <a:gd name="connsiteX1" fmla="*/ 39757 w 198783"/>
              <a:gd name="connsiteY1" fmla="*/ 16376 h 42881"/>
              <a:gd name="connsiteX2" fmla="*/ 198783 w 198783"/>
              <a:gd name="connsiteY2" fmla="*/ 3124 h 4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83" h="42881">
                <a:moveTo>
                  <a:pt x="0" y="42881"/>
                </a:moveTo>
                <a:cubicBezTo>
                  <a:pt x="13252" y="34046"/>
                  <a:pt x="24501" y="20953"/>
                  <a:pt x="39757" y="16376"/>
                </a:cubicBezTo>
                <a:cubicBezTo>
                  <a:pt x="94342" y="0"/>
                  <a:pt x="143745" y="3124"/>
                  <a:pt x="198783" y="3124"/>
                </a:cubicBezTo>
              </a:path>
            </a:pathLst>
          </a:cu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562600" y="1752600"/>
            <a:ext cx="2539448" cy="355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800" y="3124200"/>
            <a:ext cx="853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Multiparty Properties by bipartite measures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Kristen ITC" pitchFamily="66" charset="0"/>
                <a:cs typeface="Times New Roman" pitchFamily="18" charset="0"/>
              </a:rPr>
              <a:t>QC measures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Kristen ITC" pitchFamily="66" charset="0"/>
                <a:cs typeface="Times New Roman" pitchFamily="18" charset="0"/>
              </a:rPr>
              <a:t>              </a:t>
            </a:r>
            <a:r>
              <a:rPr lang="en-US" b="1" dirty="0" smtClean="0">
                <a:solidFill>
                  <a:srgbClr val="00B050"/>
                </a:solidFill>
                <a:latin typeface="Kristen ITC" pitchFamily="66" charset="0"/>
                <a:cs typeface="Times New Roman" pitchFamily="18" charset="0"/>
              </a:rPr>
              <a:t>Entanglement-</a:t>
            </a:r>
            <a:r>
              <a:rPr lang="en-US" b="1" dirty="0" err="1" smtClean="0">
                <a:solidFill>
                  <a:srgbClr val="00B050"/>
                </a:solidFill>
                <a:latin typeface="Kristen ITC" pitchFamily="66" charset="0"/>
                <a:cs typeface="Times New Roman" pitchFamily="18" charset="0"/>
              </a:rPr>
              <a:t>Separability</a:t>
            </a:r>
            <a:r>
              <a:rPr lang="en-US" b="1" dirty="0" smtClean="0">
                <a:solidFill>
                  <a:srgbClr val="00B050"/>
                </a:solidFill>
                <a:latin typeface="Kristen ITC" pitchFamily="66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Kristen ITC" pitchFamily="66" charset="0"/>
                <a:cs typeface="Times New Roman" pitchFamily="18" charset="0"/>
              </a:rPr>
              <a:t>              </a:t>
            </a:r>
            <a:r>
              <a:rPr lang="en-US" b="1" dirty="0" smtClean="0">
                <a:solidFill>
                  <a:srgbClr val="CC00CC"/>
                </a:solidFill>
                <a:latin typeface="Kristen ITC" pitchFamily="66" charset="0"/>
                <a:cs typeface="Times New Roman" pitchFamily="18" charset="0"/>
              </a:rPr>
              <a:t>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Entanglement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measure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iller" pitchFamily="82" charset="0"/>
            </a:endParaRPr>
          </a:p>
        </p:txBody>
      </p:sp>
      <p:pic>
        <p:nvPicPr>
          <p:cNvPr id="43012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981200" y="1905000"/>
            <a:ext cx="5181600" cy="2209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it entangled?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Entanglement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measure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iller" pitchFamily="82" charset="0"/>
            </a:endParaRPr>
          </a:p>
        </p:txBody>
      </p:sp>
      <p:pic>
        <p:nvPicPr>
          <p:cNvPr id="43012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981200" y="1905000"/>
            <a:ext cx="5181600" cy="2209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it entangled?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38800" y="2362200"/>
            <a:ext cx="1752600" cy="241853"/>
          </a:xfrm>
          <a:custGeom>
            <a:avLst/>
            <a:gdLst>
              <a:gd name="connsiteX0" fmla="*/ 0 w 1667490"/>
              <a:gd name="connsiteY0" fmla="*/ 318053 h 318053"/>
              <a:gd name="connsiteX1" fmla="*/ 66261 w 1667490"/>
              <a:gd name="connsiteY1" fmla="*/ 291548 h 318053"/>
              <a:gd name="connsiteX2" fmla="*/ 145774 w 1667490"/>
              <a:gd name="connsiteY2" fmla="*/ 238540 h 318053"/>
              <a:gd name="connsiteX3" fmla="*/ 225287 w 1667490"/>
              <a:gd name="connsiteY3" fmla="*/ 185531 h 318053"/>
              <a:gd name="connsiteX4" fmla="*/ 291548 w 1667490"/>
              <a:gd name="connsiteY4" fmla="*/ 172279 h 318053"/>
              <a:gd name="connsiteX5" fmla="*/ 344556 w 1667490"/>
              <a:gd name="connsiteY5" fmla="*/ 159027 h 318053"/>
              <a:gd name="connsiteX6" fmla="*/ 596348 w 1667490"/>
              <a:gd name="connsiteY6" fmla="*/ 172279 h 318053"/>
              <a:gd name="connsiteX7" fmla="*/ 675861 w 1667490"/>
              <a:gd name="connsiteY7" fmla="*/ 198783 h 318053"/>
              <a:gd name="connsiteX8" fmla="*/ 728869 w 1667490"/>
              <a:gd name="connsiteY8" fmla="*/ 212035 h 318053"/>
              <a:gd name="connsiteX9" fmla="*/ 768626 w 1667490"/>
              <a:gd name="connsiteY9" fmla="*/ 238540 h 318053"/>
              <a:gd name="connsiteX10" fmla="*/ 874643 w 1667490"/>
              <a:gd name="connsiteY10" fmla="*/ 265044 h 318053"/>
              <a:gd name="connsiteX11" fmla="*/ 954156 w 1667490"/>
              <a:gd name="connsiteY11" fmla="*/ 291548 h 318053"/>
              <a:gd name="connsiteX12" fmla="*/ 1126435 w 1667490"/>
              <a:gd name="connsiteY12" fmla="*/ 265044 h 318053"/>
              <a:gd name="connsiteX13" fmla="*/ 1166191 w 1667490"/>
              <a:gd name="connsiteY13" fmla="*/ 238540 h 318053"/>
              <a:gd name="connsiteX14" fmla="*/ 1219200 w 1667490"/>
              <a:gd name="connsiteY14" fmla="*/ 198783 h 318053"/>
              <a:gd name="connsiteX15" fmla="*/ 1258956 w 1667490"/>
              <a:gd name="connsiteY15" fmla="*/ 185531 h 318053"/>
              <a:gd name="connsiteX16" fmla="*/ 1351722 w 1667490"/>
              <a:gd name="connsiteY16" fmla="*/ 145774 h 318053"/>
              <a:gd name="connsiteX17" fmla="*/ 1417983 w 1667490"/>
              <a:gd name="connsiteY17" fmla="*/ 79514 h 318053"/>
              <a:gd name="connsiteX18" fmla="*/ 1603513 w 1667490"/>
              <a:gd name="connsiteY18" fmla="*/ 106018 h 318053"/>
              <a:gd name="connsiteX19" fmla="*/ 1656522 w 1667490"/>
              <a:gd name="connsiteY19" fmla="*/ 92766 h 318053"/>
              <a:gd name="connsiteX20" fmla="*/ 1643269 w 1667490"/>
              <a:gd name="connsiteY20" fmla="*/ 0 h 318053"/>
              <a:gd name="connsiteX21" fmla="*/ 1603513 w 1667490"/>
              <a:gd name="connsiteY21" fmla="*/ 159027 h 318053"/>
              <a:gd name="connsiteX22" fmla="*/ 1590261 w 1667490"/>
              <a:gd name="connsiteY22" fmla="*/ 172279 h 31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67490" h="318053">
                <a:moveTo>
                  <a:pt x="0" y="318053"/>
                </a:moveTo>
                <a:cubicBezTo>
                  <a:pt x="22087" y="309218"/>
                  <a:pt x="46088" y="304156"/>
                  <a:pt x="66261" y="291548"/>
                </a:cubicBezTo>
                <a:cubicBezTo>
                  <a:pt x="179706" y="220644"/>
                  <a:pt x="40674" y="273572"/>
                  <a:pt x="145774" y="238540"/>
                </a:cubicBezTo>
                <a:lnTo>
                  <a:pt x="225287" y="185531"/>
                </a:lnTo>
                <a:cubicBezTo>
                  <a:pt x="244028" y="173037"/>
                  <a:pt x="269560" y="177165"/>
                  <a:pt x="291548" y="172279"/>
                </a:cubicBezTo>
                <a:cubicBezTo>
                  <a:pt x="309327" y="168328"/>
                  <a:pt x="326887" y="163444"/>
                  <a:pt x="344556" y="159027"/>
                </a:cubicBezTo>
                <a:cubicBezTo>
                  <a:pt x="428487" y="163444"/>
                  <a:pt x="512900" y="162265"/>
                  <a:pt x="596348" y="172279"/>
                </a:cubicBezTo>
                <a:cubicBezTo>
                  <a:pt x="624087" y="175608"/>
                  <a:pt x="649357" y="189948"/>
                  <a:pt x="675861" y="198783"/>
                </a:cubicBezTo>
                <a:cubicBezTo>
                  <a:pt x="693140" y="204542"/>
                  <a:pt x="711200" y="207618"/>
                  <a:pt x="728869" y="212035"/>
                </a:cubicBezTo>
                <a:cubicBezTo>
                  <a:pt x="742121" y="220870"/>
                  <a:pt x="754380" y="231417"/>
                  <a:pt x="768626" y="238540"/>
                </a:cubicBezTo>
                <a:cubicBezTo>
                  <a:pt x="800792" y="254623"/>
                  <a:pt x="841379" y="255972"/>
                  <a:pt x="874643" y="265044"/>
                </a:cubicBezTo>
                <a:cubicBezTo>
                  <a:pt x="901597" y="272395"/>
                  <a:pt x="954156" y="291548"/>
                  <a:pt x="954156" y="291548"/>
                </a:cubicBezTo>
                <a:cubicBezTo>
                  <a:pt x="1011582" y="282713"/>
                  <a:pt x="1070068" y="279136"/>
                  <a:pt x="1126435" y="265044"/>
                </a:cubicBezTo>
                <a:cubicBezTo>
                  <a:pt x="1141886" y="261181"/>
                  <a:pt x="1153231" y="247797"/>
                  <a:pt x="1166191" y="238540"/>
                </a:cubicBezTo>
                <a:cubicBezTo>
                  <a:pt x="1184164" y="225702"/>
                  <a:pt x="1200023" y="209741"/>
                  <a:pt x="1219200" y="198783"/>
                </a:cubicBezTo>
                <a:cubicBezTo>
                  <a:pt x="1231328" y="191852"/>
                  <a:pt x="1246117" y="191034"/>
                  <a:pt x="1258956" y="185531"/>
                </a:cubicBezTo>
                <a:cubicBezTo>
                  <a:pt x="1373595" y="136401"/>
                  <a:pt x="1258479" y="176857"/>
                  <a:pt x="1351722" y="145774"/>
                </a:cubicBezTo>
                <a:cubicBezTo>
                  <a:pt x="1373809" y="123687"/>
                  <a:pt x="1387061" y="75097"/>
                  <a:pt x="1417983" y="79514"/>
                </a:cubicBezTo>
                <a:lnTo>
                  <a:pt x="1603513" y="106018"/>
                </a:lnTo>
                <a:cubicBezTo>
                  <a:pt x="1621183" y="101601"/>
                  <a:pt x="1650127" y="109820"/>
                  <a:pt x="1656522" y="92766"/>
                </a:cubicBezTo>
                <a:cubicBezTo>
                  <a:pt x="1667490" y="63519"/>
                  <a:pt x="1643269" y="0"/>
                  <a:pt x="1643269" y="0"/>
                </a:cubicBezTo>
                <a:cubicBezTo>
                  <a:pt x="1630917" y="111171"/>
                  <a:pt x="1651147" y="95514"/>
                  <a:pt x="1603513" y="159027"/>
                </a:cubicBezTo>
                <a:cubicBezTo>
                  <a:pt x="1599765" y="164025"/>
                  <a:pt x="1594678" y="167862"/>
                  <a:pt x="1590261" y="172279"/>
                </a:cubicBezTo>
              </a:path>
            </a:pathLst>
          </a:cu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205740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Qualitative query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Entanglement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measure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iller" pitchFamily="82" charset="0"/>
            </a:endParaRPr>
          </a:p>
        </p:txBody>
      </p:sp>
      <p:pic>
        <p:nvPicPr>
          <p:cNvPr id="43012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981200" y="1905000"/>
            <a:ext cx="5181600" cy="2209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it entangled?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much?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38800" y="2362200"/>
            <a:ext cx="1752600" cy="241853"/>
          </a:xfrm>
          <a:custGeom>
            <a:avLst/>
            <a:gdLst>
              <a:gd name="connsiteX0" fmla="*/ 0 w 1667490"/>
              <a:gd name="connsiteY0" fmla="*/ 318053 h 318053"/>
              <a:gd name="connsiteX1" fmla="*/ 66261 w 1667490"/>
              <a:gd name="connsiteY1" fmla="*/ 291548 h 318053"/>
              <a:gd name="connsiteX2" fmla="*/ 145774 w 1667490"/>
              <a:gd name="connsiteY2" fmla="*/ 238540 h 318053"/>
              <a:gd name="connsiteX3" fmla="*/ 225287 w 1667490"/>
              <a:gd name="connsiteY3" fmla="*/ 185531 h 318053"/>
              <a:gd name="connsiteX4" fmla="*/ 291548 w 1667490"/>
              <a:gd name="connsiteY4" fmla="*/ 172279 h 318053"/>
              <a:gd name="connsiteX5" fmla="*/ 344556 w 1667490"/>
              <a:gd name="connsiteY5" fmla="*/ 159027 h 318053"/>
              <a:gd name="connsiteX6" fmla="*/ 596348 w 1667490"/>
              <a:gd name="connsiteY6" fmla="*/ 172279 h 318053"/>
              <a:gd name="connsiteX7" fmla="*/ 675861 w 1667490"/>
              <a:gd name="connsiteY7" fmla="*/ 198783 h 318053"/>
              <a:gd name="connsiteX8" fmla="*/ 728869 w 1667490"/>
              <a:gd name="connsiteY8" fmla="*/ 212035 h 318053"/>
              <a:gd name="connsiteX9" fmla="*/ 768626 w 1667490"/>
              <a:gd name="connsiteY9" fmla="*/ 238540 h 318053"/>
              <a:gd name="connsiteX10" fmla="*/ 874643 w 1667490"/>
              <a:gd name="connsiteY10" fmla="*/ 265044 h 318053"/>
              <a:gd name="connsiteX11" fmla="*/ 954156 w 1667490"/>
              <a:gd name="connsiteY11" fmla="*/ 291548 h 318053"/>
              <a:gd name="connsiteX12" fmla="*/ 1126435 w 1667490"/>
              <a:gd name="connsiteY12" fmla="*/ 265044 h 318053"/>
              <a:gd name="connsiteX13" fmla="*/ 1166191 w 1667490"/>
              <a:gd name="connsiteY13" fmla="*/ 238540 h 318053"/>
              <a:gd name="connsiteX14" fmla="*/ 1219200 w 1667490"/>
              <a:gd name="connsiteY14" fmla="*/ 198783 h 318053"/>
              <a:gd name="connsiteX15" fmla="*/ 1258956 w 1667490"/>
              <a:gd name="connsiteY15" fmla="*/ 185531 h 318053"/>
              <a:gd name="connsiteX16" fmla="*/ 1351722 w 1667490"/>
              <a:gd name="connsiteY16" fmla="*/ 145774 h 318053"/>
              <a:gd name="connsiteX17" fmla="*/ 1417983 w 1667490"/>
              <a:gd name="connsiteY17" fmla="*/ 79514 h 318053"/>
              <a:gd name="connsiteX18" fmla="*/ 1603513 w 1667490"/>
              <a:gd name="connsiteY18" fmla="*/ 106018 h 318053"/>
              <a:gd name="connsiteX19" fmla="*/ 1656522 w 1667490"/>
              <a:gd name="connsiteY19" fmla="*/ 92766 h 318053"/>
              <a:gd name="connsiteX20" fmla="*/ 1643269 w 1667490"/>
              <a:gd name="connsiteY20" fmla="*/ 0 h 318053"/>
              <a:gd name="connsiteX21" fmla="*/ 1603513 w 1667490"/>
              <a:gd name="connsiteY21" fmla="*/ 159027 h 318053"/>
              <a:gd name="connsiteX22" fmla="*/ 1590261 w 1667490"/>
              <a:gd name="connsiteY22" fmla="*/ 172279 h 31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67490" h="318053">
                <a:moveTo>
                  <a:pt x="0" y="318053"/>
                </a:moveTo>
                <a:cubicBezTo>
                  <a:pt x="22087" y="309218"/>
                  <a:pt x="46088" y="304156"/>
                  <a:pt x="66261" y="291548"/>
                </a:cubicBezTo>
                <a:cubicBezTo>
                  <a:pt x="179706" y="220644"/>
                  <a:pt x="40674" y="273572"/>
                  <a:pt x="145774" y="238540"/>
                </a:cubicBezTo>
                <a:lnTo>
                  <a:pt x="225287" y="185531"/>
                </a:lnTo>
                <a:cubicBezTo>
                  <a:pt x="244028" y="173037"/>
                  <a:pt x="269560" y="177165"/>
                  <a:pt x="291548" y="172279"/>
                </a:cubicBezTo>
                <a:cubicBezTo>
                  <a:pt x="309327" y="168328"/>
                  <a:pt x="326887" y="163444"/>
                  <a:pt x="344556" y="159027"/>
                </a:cubicBezTo>
                <a:cubicBezTo>
                  <a:pt x="428487" y="163444"/>
                  <a:pt x="512900" y="162265"/>
                  <a:pt x="596348" y="172279"/>
                </a:cubicBezTo>
                <a:cubicBezTo>
                  <a:pt x="624087" y="175608"/>
                  <a:pt x="649357" y="189948"/>
                  <a:pt x="675861" y="198783"/>
                </a:cubicBezTo>
                <a:cubicBezTo>
                  <a:pt x="693140" y="204542"/>
                  <a:pt x="711200" y="207618"/>
                  <a:pt x="728869" y="212035"/>
                </a:cubicBezTo>
                <a:cubicBezTo>
                  <a:pt x="742121" y="220870"/>
                  <a:pt x="754380" y="231417"/>
                  <a:pt x="768626" y="238540"/>
                </a:cubicBezTo>
                <a:cubicBezTo>
                  <a:pt x="800792" y="254623"/>
                  <a:pt x="841379" y="255972"/>
                  <a:pt x="874643" y="265044"/>
                </a:cubicBezTo>
                <a:cubicBezTo>
                  <a:pt x="901597" y="272395"/>
                  <a:pt x="954156" y="291548"/>
                  <a:pt x="954156" y="291548"/>
                </a:cubicBezTo>
                <a:cubicBezTo>
                  <a:pt x="1011582" y="282713"/>
                  <a:pt x="1070068" y="279136"/>
                  <a:pt x="1126435" y="265044"/>
                </a:cubicBezTo>
                <a:cubicBezTo>
                  <a:pt x="1141886" y="261181"/>
                  <a:pt x="1153231" y="247797"/>
                  <a:pt x="1166191" y="238540"/>
                </a:cubicBezTo>
                <a:cubicBezTo>
                  <a:pt x="1184164" y="225702"/>
                  <a:pt x="1200023" y="209741"/>
                  <a:pt x="1219200" y="198783"/>
                </a:cubicBezTo>
                <a:cubicBezTo>
                  <a:pt x="1231328" y="191852"/>
                  <a:pt x="1246117" y="191034"/>
                  <a:pt x="1258956" y="185531"/>
                </a:cubicBezTo>
                <a:cubicBezTo>
                  <a:pt x="1373595" y="136401"/>
                  <a:pt x="1258479" y="176857"/>
                  <a:pt x="1351722" y="145774"/>
                </a:cubicBezTo>
                <a:cubicBezTo>
                  <a:pt x="1373809" y="123687"/>
                  <a:pt x="1387061" y="75097"/>
                  <a:pt x="1417983" y="79514"/>
                </a:cubicBezTo>
                <a:lnTo>
                  <a:pt x="1603513" y="106018"/>
                </a:lnTo>
                <a:cubicBezTo>
                  <a:pt x="1621183" y="101601"/>
                  <a:pt x="1650127" y="109820"/>
                  <a:pt x="1656522" y="92766"/>
                </a:cubicBezTo>
                <a:cubicBezTo>
                  <a:pt x="1667490" y="63519"/>
                  <a:pt x="1643269" y="0"/>
                  <a:pt x="1643269" y="0"/>
                </a:cubicBezTo>
                <a:cubicBezTo>
                  <a:pt x="1630917" y="111171"/>
                  <a:pt x="1651147" y="95514"/>
                  <a:pt x="1603513" y="159027"/>
                </a:cubicBezTo>
                <a:cubicBezTo>
                  <a:pt x="1599765" y="164025"/>
                  <a:pt x="1594678" y="167862"/>
                  <a:pt x="1590261" y="172279"/>
                </a:cubicBezTo>
              </a:path>
            </a:pathLst>
          </a:cu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205740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Qualitative query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193774" y="3240666"/>
            <a:ext cx="2632172" cy="458352"/>
          </a:xfrm>
          <a:custGeom>
            <a:avLst/>
            <a:gdLst>
              <a:gd name="connsiteX0" fmla="*/ 0 w 2632172"/>
              <a:gd name="connsiteY0" fmla="*/ 204899 h 458352"/>
              <a:gd name="connsiteX1" fmla="*/ 53009 w 2632172"/>
              <a:gd name="connsiteY1" fmla="*/ 310917 h 458352"/>
              <a:gd name="connsiteX2" fmla="*/ 79513 w 2632172"/>
              <a:gd name="connsiteY2" fmla="*/ 350673 h 458352"/>
              <a:gd name="connsiteX3" fmla="*/ 132522 w 2632172"/>
              <a:gd name="connsiteY3" fmla="*/ 377177 h 458352"/>
              <a:gd name="connsiteX4" fmla="*/ 198783 w 2632172"/>
              <a:gd name="connsiteY4" fmla="*/ 430186 h 458352"/>
              <a:gd name="connsiteX5" fmla="*/ 278296 w 2632172"/>
              <a:gd name="connsiteY5" fmla="*/ 456691 h 458352"/>
              <a:gd name="connsiteX6" fmla="*/ 530087 w 2632172"/>
              <a:gd name="connsiteY6" fmla="*/ 430186 h 458352"/>
              <a:gd name="connsiteX7" fmla="*/ 622852 w 2632172"/>
              <a:gd name="connsiteY7" fmla="*/ 390430 h 458352"/>
              <a:gd name="connsiteX8" fmla="*/ 715617 w 2632172"/>
              <a:gd name="connsiteY8" fmla="*/ 363925 h 458352"/>
              <a:gd name="connsiteX9" fmla="*/ 768626 w 2632172"/>
              <a:gd name="connsiteY9" fmla="*/ 337421 h 458352"/>
              <a:gd name="connsiteX10" fmla="*/ 954156 w 2632172"/>
              <a:gd name="connsiteY10" fmla="*/ 284412 h 458352"/>
              <a:gd name="connsiteX11" fmla="*/ 1033669 w 2632172"/>
              <a:gd name="connsiteY11" fmla="*/ 271160 h 458352"/>
              <a:gd name="connsiteX12" fmla="*/ 1258956 w 2632172"/>
              <a:gd name="connsiteY12" fmla="*/ 284412 h 458352"/>
              <a:gd name="connsiteX13" fmla="*/ 1298713 w 2632172"/>
              <a:gd name="connsiteY13" fmla="*/ 297664 h 458352"/>
              <a:gd name="connsiteX14" fmla="*/ 1351722 w 2632172"/>
              <a:gd name="connsiteY14" fmla="*/ 350673 h 458352"/>
              <a:gd name="connsiteX15" fmla="*/ 1404730 w 2632172"/>
              <a:gd name="connsiteY15" fmla="*/ 430186 h 458352"/>
              <a:gd name="connsiteX16" fmla="*/ 1457739 w 2632172"/>
              <a:gd name="connsiteY16" fmla="*/ 363925 h 458352"/>
              <a:gd name="connsiteX17" fmla="*/ 1510748 w 2632172"/>
              <a:gd name="connsiteY17" fmla="*/ 297664 h 458352"/>
              <a:gd name="connsiteX18" fmla="*/ 1550504 w 2632172"/>
              <a:gd name="connsiteY18" fmla="*/ 284412 h 458352"/>
              <a:gd name="connsiteX19" fmla="*/ 1815548 w 2632172"/>
              <a:gd name="connsiteY19" fmla="*/ 297664 h 458352"/>
              <a:gd name="connsiteX20" fmla="*/ 1895061 w 2632172"/>
              <a:gd name="connsiteY20" fmla="*/ 324169 h 458352"/>
              <a:gd name="connsiteX21" fmla="*/ 1987826 w 2632172"/>
              <a:gd name="connsiteY21" fmla="*/ 363925 h 458352"/>
              <a:gd name="connsiteX22" fmla="*/ 2067339 w 2632172"/>
              <a:gd name="connsiteY22" fmla="*/ 416934 h 458352"/>
              <a:gd name="connsiteX23" fmla="*/ 2107096 w 2632172"/>
              <a:gd name="connsiteY23" fmla="*/ 443438 h 458352"/>
              <a:gd name="connsiteX24" fmla="*/ 2146852 w 2632172"/>
              <a:gd name="connsiteY24" fmla="*/ 456691 h 458352"/>
              <a:gd name="connsiteX25" fmla="*/ 2425148 w 2632172"/>
              <a:gd name="connsiteY25" fmla="*/ 443438 h 458352"/>
              <a:gd name="connsiteX26" fmla="*/ 2464904 w 2632172"/>
              <a:gd name="connsiteY26" fmla="*/ 430186 h 458352"/>
              <a:gd name="connsiteX27" fmla="*/ 2491409 w 2632172"/>
              <a:gd name="connsiteY27" fmla="*/ 350673 h 458352"/>
              <a:gd name="connsiteX28" fmla="*/ 2557669 w 2632172"/>
              <a:gd name="connsiteY28" fmla="*/ 284412 h 458352"/>
              <a:gd name="connsiteX29" fmla="*/ 2570922 w 2632172"/>
              <a:gd name="connsiteY29" fmla="*/ 244656 h 458352"/>
              <a:gd name="connsiteX30" fmla="*/ 2584174 w 2632172"/>
              <a:gd name="connsiteY30" fmla="*/ 98882 h 458352"/>
              <a:gd name="connsiteX31" fmla="*/ 2544417 w 2632172"/>
              <a:gd name="connsiteY31" fmla="*/ 72377 h 45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32172" h="458352">
                <a:moveTo>
                  <a:pt x="0" y="204899"/>
                </a:moveTo>
                <a:cubicBezTo>
                  <a:pt x="45231" y="340595"/>
                  <a:pt x="141" y="244832"/>
                  <a:pt x="53009" y="310917"/>
                </a:cubicBezTo>
                <a:cubicBezTo>
                  <a:pt x="62958" y="323354"/>
                  <a:pt x="67278" y="340477"/>
                  <a:pt x="79513" y="350673"/>
                </a:cubicBezTo>
                <a:cubicBezTo>
                  <a:pt x="94689" y="363320"/>
                  <a:pt x="114852" y="368342"/>
                  <a:pt x="132522" y="377177"/>
                </a:cubicBezTo>
                <a:cubicBezTo>
                  <a:pt x="154553" y="399209"/>
                  <a:pt x="168688" y="416811"/>
                  <a:pt x="198783" y="430186"/>
                </a:cubicBezTo>
                <a:cubicBezTo>
                  <a:pt x="224313" y="441533"/>
                  <a:pt x="278296" y="456691"/>
                  <a:pt x="278296" y="456691"/>
                </a:cubicBezTo>
                <a:cubicBezTo>
                  <a:pt x="425435" y="446881"/>
                  <a:pt x="431801" y="458267"/>
                  <a:pt x="530087" y="430186"/>
                </a:cubicBezTo>
                <a:cubicBezTo>
                  <a:pt x="592239" y="412429"/>
                  <a:pt x="552181" y="420718"/>
                  <a:pt x="622852" y="390430"/>
                </a:cubicBezTo>
                <a:cubicBezTo>
                  <a:pt x="697621" y="358386"/>
                  <a:pt x="625936" y="397555"/>
                  <a:pt x="715617" y="363925"/>
                </a:cubicBezTo>
                <a:cubicBezTo>
                  <a:pt x="734114" y="356989"/>
                  <a:pt x="750284" y="344758"/>
                  <a:pt x="768626" y="337421"/>
                </a:cubicBezTo>
                <a:cubicBezTo>
                  <a:pt x="813637" y="319417"/>
                  <a:pt x="911078" y="291592"/>
                  <a:pt x="954156" y="284412"/>
                </a:cubicBezTo>
                <a:lnTo>
                  <a:pt x="1033669" y="271160"/>
                </a:lnTo>
                <a:cubicBezTo>
                  <a:pt x="1108765" y="275577"/>
                  <a:pt x="1184104" y="276927"/>
                  <a:pt x="1258956" y="284412"/>
                </a:cubicBezTo>
                <a:cubicBezTo>
                  <a:pt x="1272856" y="285802"/>
                  <a:pt x="1287346" y="289545"/>
                  <a:pt x="1298713" y="297664"/>
                </a:cubicBezTo>
                <a:cubicBezTo>
                  <a:pt x="1319047" y="312188"/>
                  <a:pt x="1337861" y="329881"/>
                  <a:pt x="1351722" y="350673"/>
                </a:cubicBezTo>
                <a:lnTo>
                  <a:pt x="1404730" y="430186"/>
                </a:lnTo>
                <a:cubicBezTo>
                  <a:pt x="1486319" y="307808"/>
                  <a:pt x="1382199" y="458352"/>
                  <a:pt x="1457739" y="363925"/>
                </a:cubicBezTo>
                <a:cubicBezTo>
                  <a:pt x="1474407" y="343089"/>
                  <a:pt x="1486134" y="312432"/>
                  <a:pt x="1510748" y="297664"/>
                </a:cubicBezTo>
                <a:cubicBezTo>
                  <a:pt x="1522726" y="290477"/>
                  <a:pt x="1537252" y="288829"/>
                  <a:pt x="1550504" y="284412"/>
                </a:cubicBezTo>
                <a:cubicBezTo>
                  <a:pt x="1638852" y="288829"/>
                  <a:pt x="1727673" y="287524"/>
                  <a:pt x="1815548" y="297664"/>
                </a:cubicBezTo>
                <a:cubicBezTo>
                  <a:pt x="1843302" y="300866"/>
                  <a:pt x="1895061" y="324169"/>
                  <a:pt x="1895061" y="324169"/>
                </a:cubicBezTo>
                <a:cubicBezTo>
                  <a:pt x="2039772" y="420643"/>
                  <a:pt x="1816673" y="278349"/>
                  <a:pt x="1987826" y="363925"/>
                </a:cubicBezTo>
                <a:cubicBezTo>
                  <a:pt x="2016317" y="378171"/>
                  <a:pt x="2040835" y="399264"/>
                  <a:pt x="2067339" y="416934"/>
                </a:cubicBezTo>
                <a:lnTo>
                  <a:pt x="2107096" y="443438"/>
                </a:lnTo>
                <a:cubicBezTo>
                  <a:pt x="2118719" y="451186"/>
                  <a:pt x="2133600" y="452273"/>
                  <a:pt x="2146852" y="456691"/>
                </a:cubicBezTo>
                <a:cubicBezTo>
                  <a:pt x="2239617" y="452273"/>
                  <a:pt x="2332598" y="451151"/>
                  <a:pt x="2425148" y="443438"/>
                </a:cubicBezTo>
                <a:cubicBezTo>
                  <a:pt x="2439069" y="442278"/>
                  <a:pt x="2456785" y="441553"/>
                  <a:pt x="2464904" y="430186"/>
                </a:cubicBezTo>
                <a:cubicBezTo>
                  <a:pt x="2481143" y="407452"/>
                  <a:pt x="2471654" y="370428"/>
                  <a:pt x="2491409" y="350673"/>
                </a:cubicBezTo>
                <a:lnTo>
                  <a:pt x="2557669" y="284412"/>
                </a:lnTo>
                <a:cubicBezTo>
                  <a:pt x="2562087" y="271160"/>
                  <a:pt x="2564675" y="257150"/>
                  <a:pt x="2570922" y="244656"/>
                </a:cubicBezTo>
                <a:cubicBezTo>
                  <a:pt x="2602525" y="181450"/>
                  <a:pt x="2632172" y="206876"/>
                  <a:pt x="2584174" y="98882"/>
                </a:cubicBezTo>
                <a:cubicBezTo>
                  <a:pt x="2540226" y="0"/>
                  <a:pt x="2544417" y="126237"/>
                  <a:pt x="2544417" y="72377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3400" y="3653135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Quantitative query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Entanglement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measure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itchFamily="82" charset="0"/>
              </a:rPr>
              <a:t>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iller" pitchFamily="82" charset="0"/>
            </a:endParaRPr>
          </a:p>
        </p:txBody>
      </p:sp>
      <p:pic>
        <p:nvPicPr>
          <p:cNvPr id="43012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981200" y="1905000"/>
            <a:ext cx="5181600" cy="2209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it entangled?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much?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2209800"/>
            <a:ext cx="8077200" cy="1600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2 spin-1/2 particles,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Entanglement: well – understood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qualitatively, quantitatively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Entanglement Measures</a:t>
            </a:r>
            <a:endParaRPr lang="en-US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467" y="2451318"/>
            <a:ext cx="51315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Formation, Concurrence</a:t>
            </a:r>
          </a:p>
          <a:p>
            <a:pPr marL="457200" indent="-45720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Logarithmic  Negativity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971800"/>
            <a:ext cx="35814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Wootters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PRL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2245 (’98)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4343400"/>
            <a:ext cx="41148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Vidal, Werner, PRA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2245 (1998)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Ent</a:t>
            </a: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 of Formation</a:t>
            </a:r>
            <a:endParaRPr lang="en-US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39" y="3872148"/>
            <a:ext cx="3908877" cy="43613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0"/>
          <p:cNvGrpSpPr/>
          <p:nvPr/>
        </p:nvGrpSpPr>
        <p:grpSpPr>
          <a:xfrm>
            <a:off x="1586355" y="2438400"/>
            <a:ext cx="6338445" cy="580255"/>
            <a:chOff x="854992" y="2391271"/>
            <a:chExt cx="5805045" cy="46166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617" y="2391271"/>
              <a:ext cx="3795632" cy="403164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54992" y="2391271"/>
              <a:ext cx="2318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Concurrence:</a:t>
              </a:r>
              <a:endParaRPr lang="en-IN" sz="24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4992" y="2391271"/>
              <a:ext cx="5805045" cy="46166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35" y="3200400"/>
            <a:ext cx="1136865" cy="40124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3230215"/>
            <a:ext cx="582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ym typeface="Symbol"/>
              </a:rPr>
              <a:t>’s are the square root of the eigen values of </a:t>
            </a:r>
            <a:endParaRPr lang="en-IN" sz="2400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71800" y="4724400"/>
            <a:ext cx="3740727" cy="68580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4426226" y="5340626"/>
            <a:ext cx="596348" cy="839078"/>
          </a:xfrm>
          <a:custGeom>
            <a:avLst/>
            <a:gdLst>
              <a:gd name="connsiteX0" fmla="*/ 0 w 596348"/>
              <a:gd name="connsiteY0" fmla="*/ 0 h 839078"/>
              <a:gd name="connsiteX1" fmla="*/ 13252 w 596348"/>
              <a:gd name="connsiteY1" fmla="*/ 265044 h 839078"/>
              <a:gd name="connsiteX2" fmla="*/ 39757 w 596348"/>
              <a:gd name="connsiteY2" fmla="*/ 318052 h 839078"/>
              <a:gd name="connsiteX3" fmla="*/ 66261 w 596348"/>
              <a:gd name="connsiteY3" fmla="*/ 397565 h 839078"/>
              <a:gd name="connsiteX4" fmla="*/ 132522 w 596348"/>
              <a:gd name="connsiteY4" fmla="*/ 477078 h 839078"/>
              <a:gd name="connsiteX5" fmla="*/ 145774 w 596348"/>
              <a:gd name="connsiteY5" fmla="*/ 516835 h 839078"/>
              <a:gd name="connsiteX6" fmla="*/ 212035 w 596348"/>
              <a:gd name="connsiteY6" fmla="*/ 609600 h 839078"/>
              <a:gd name="connsiteX7" fmla="*/ 318052 w 596348"/>
              <a:gd name="connsiteY7" fmla="*/ 662609 h 839078"/>
              <a:gd name="connsiteX8" fmla="*/ 463826 w 596348"/>
              <a:gd name="connsiteY8" fmla="*/ 742122 h 839078"/>
              <a:gd name="connsiteX9" fmla="*/ 596348 w 596348"/>
              <a:gd name="connsiteY9" fmla="*/ 768626 h 839078"/>
              <a:gd name="connsiteX10" fmla="*/ 530087 w 596348"/>
              <a:gd name="connsiteY10" fmla="*/ 649357 h 839078"/>
              <a:gd name="connsiteX11" fmla="*/ 516835 w 596348"/>
              <a:gd name="connsiteY11" fmla="*/ 609600 h 839078"/>
              <a:gd name="connsiteX12" fmla="*/ 530087 w 596348"/>
              <a:gd name="connsiteY12" fmla="*/ 649357 h 839078"/>
              <a:gd name="connsiteX13" fmla="*/ 569844 w 596348"/>
              <a:gd name="connsiteY13" fmla="*/ 728870 h 839078"/>
              <a:gd name="connsiteX14" fmla="*/ 583096 w 596348"/>
              <a:gd name="connsiteY14" fmla="*/ 768626 h 839078"/>
              <a:gd name="connsiteX15" fmla="*/ 556591 w 596348"/>
              <a:gd name="connsiteY15" fmla="*/ 808383 h 839078"/>
              <a:gd name="connsiteX16" fmla="*/ 437322 w 596348"/>
              <a:gd name="connsiteY16" fmla="*/ 834887 h 8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348" h="839078">
                <a:moveTo>
                  <a:pt x="0" y="0"/>
                </a:moveTo>
                <a:cubicBezTo>
                  <a:pt x="4417" y="88348"/>
                  <a:pt x="2280" y="177269"/>
                  <a:pt x="13252" y="265044"/>
                </a:cubicBezTo>
                <a:cubicBezTo>
                  <a:pt x="15702" y="284647"/>
                  <a:pt x="32420" y="299710"/>
                  <a:pt x="39757" y="318052"/>
                </a:cubicBezTo>
                <a:cubicBezTo>
                  <a:pt x="50133" y="343992"/>
                  <a:pt x="57426" y="371061"/>
                  <a:pt x="66261" y="397565"/>
                </a:cubicBezTo>
                <a:cubicBezTo>
                  <a:pt x="74138" y="421195"/>
                  <a:pt x="112673" y="457230"/>
                  <a:pt x="132522" y="477078"/>
                </a:cubicBezTo>
                <a:cubicBezTo>
                  <a:pt x="136939" y="490330"/>
                  <a:pt x="140271" y="503995"/>
                  <a:pt x="145774" y="516835"/>
                </a:cubicBezTo>
                <a:cubicBezTo>
                  <a:pt x="161672" y="553932"/>
                  <a:pt x="176321" y="586873"/>
                  <a:pt x="212035" y="609600"/>
                </a:cubicBezTo>
                <a:cubicBezTo>
                  <a:pt x="245368" y="630812"/>
                  <a:pt x="282713" y="644939"/>
                  <a:pt x="318052" y="662609"/>
                </a:cubicBezTo>
                <a:cubicBezTo>
                  <a:pt x="382549" y="694858"/>
                  <a:pt x="363744" y="722106"/>
                  <a:pt x="463826" y="742122"/>
                </a:cubicBezTo>
                <a:lnTo>
                  <a:pt x="596348" y="768626"/>
                </a:lnTo>
                <a:cubicBezTo>
                  <a:pt x="536836" y="709115"/>
                  <a:pt x="562517" y="746649"/>
                  <a:pt x="530087" y="649357"/>
                </a:cubicBezTo>
                <a:lnTo>
                  <a:pt x="516835" y="609600"/>
                </a:lnTo>
                <a:lnTo>
                  <a:pt x="530087" y="649357"/>
                </a:lnTo>
                <a:cubicBezTo>
                  <a:pt x="548375" y="704222"/>
                  <a:pt x="535591" y="677491"/>
                  <a:pt x="569844" y="728870"/>
                </a:cubicBezTo>
                <a:cubicBezTo>
                  <a:pt x="574261" y="742122"/>
                  <a:pt x="585393" y="754847"/>
                  <a:pt x="583096" y="768626"/>
                </a:cubicBezTo>
                <a:cubicBezTo>
                  <a:pt x="580477" y="784337"/>
                  <a:pt x="570097" y="799942"/>
                  <a:pt x="556591" y="808383"/>
                </a:cubicBezTo>
                <a:cubicBezTo>
                  <a:pt x="507479" y="839078"/>
                  <a:pt x="484632" y="834887"/>
                  <a:pt x="437322" y="834887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91000" y="6176682"/>
            <a:ext cx="4876801" cy="300318"/>
          </a:xfrm>
          <a:prstGeom prst="rect">
            <a:avLst/>
          </a:prstGeom>
        </p:spPr>
      </p:pic>
      <p:pic>
        <p:nvPicPr>
          <p:cNvPr id="1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895600" y="4724400"/>
            <a:ext cx="6248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Ent</a:t>
            </a: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 of Formation</a:t>
            </a:r>
            <a:endParaRPr lang="en-US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39" y="3872148"/>
            <a:ext cx="3908877" cy="43613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0"/>
          <p:cNvGrpSpPr/>
          <p:nvPr/>
        </p:nvGrpSpPr>
        <p:grpSpPr>
          <a:xfrm>
            <a:off x="1586355" y="2438400"/>
            <a:ext cx="6338445" cy="580255"/>
            <a:chOff x="854992" y="2391271"/>
            <a:chExt cx="5805045" cy="46166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617" y="2391271"/>
              <a:ext cx="3795632" cy="403164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54992" y="2391271"/>
              <a:ext cx="2318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Concurrence:</a:t>
              </a:r>
              <a:endParaRPr lang="en-IN" sz="24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4992" y="2391271"/>
              <a:ext cx="5805045" cy="46166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35" y="3200400"/>
            <a:ext cx="1136865" cy="40124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3230215"/>
            <a:ext cx="582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ym typeface="Symbol"/>
              </a:rPr>
              <a:t>’s are the square root of the eigen values of </a:t>
            </a:r>
            <a:endParaRPr lang="en-IN" sz="2400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71800" y="4724400"/>
            <a:ext cx="3740727" cy="68580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4426226" y="5340626"/>
            <a:ext cx="596348" cy="839078"/>
          </a:xfrm>
          <a:custGeom>
            <a:avLst/>
            <a:gdLst>
              <a:gd name="connsiteX0" fmla="*/ 0 w 596348"/>
              <a:gd name="connsiteY0" fmla="*/ 0 h 839078"/>
              <a:gd name="connsiteX1" fmla="*/ 13252 w 596348"/>
              <a:gd name="connsiteY1" fmla="*/ 265044 h 839078"/>
              <a:gd name="connsiteX2" fmla="*/ 39757 w 596348"/>
              <a:gd name="connsiteY2" fmla="*/ 318052 h 839078"/>
              <a:gd name="connsiteX3" fmla="*/ 66261 w 596348"/>
              <a:gd name="connsiteY3" fmla="*/ 397565 h 839078"/>
              <a:gd name="connsiteX4" fmla="*/ 132522 w 596348"/>
              <a:gd name="connsiteY4" fmla="*/ 477078 h 839078"/>
              <a:gd name="connsiteX5" fmla="*/ 145774 w 596348"/>
              <a:gd name="connsiteY5" fmla="*/ 516835 h 839078"/>
              <a:gd name="connsiteX6" fmla="*/ 212035 w 596348"/>
              <a:gd name="connsiteY6" fmla="*/ 609600 h 839078"/>
              <a:gd name="connsiteX7" fmla="*/ 318052 w 596348"/>
              <a:gd name="connsiteY7" fmla="*/ 662609 h 839078"/>
              <a:gd name="connsiteX8" fmla="*/ 463826 w 596348"/>
              <a:gd name="connsiteY8" fmla="*/ 742122 h 839078"/>
              <a:gd name="connsiteX9" fmla="*/ 596348 w 596348"/>
              <a:gd name="connsiteY9" fmla="*/ 768626 h 839078"/>
              <a:gd name="connsiteX10" fmla="*/ 530087 w 596348"/>
              <a:gd name="connsiteY10" fmla="*/ 649357 h 839078"/>
              <a:gd name="connsiteX11" fmla="*/ 516835 w 596348"/>
              <a:gd name="connsiteY11" fmla="*/ 609600 h 839078"/>
              <a:gd name="connsiteX12" fmla="*/ 530087 w 596348"/>
              <a:gd name="connsiteY12" fmla="*/ 649357 h 839078"/>
              <a:gd name="connsiteX13" fmla="*/ 569844 w 596348"/>
              <a:gd name="connsiteY13" fmla="*/ 728870 h 839078"/>
              <a:gd name="connsiteX14" fmla="*/ 583096 w 596348"/>
              <a:gd name="connsiteY14" fmla="*/ 768626 h 839078"/>
              <a:gd name="connsiteX15" fmla="*/ 556591 w 596348"/>
              <a:gd name="connsiteY15" fmla="*/ 808383 h 839078"/>
              <a:gd name="connsiteX16" fmla="*/ 437322 w 596348"/>
              <a:gd name="connsiteY16" fmla="*/ 834887 h 8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348" h="839078">
                <a:moveTo>
                  <a:pt x="0" y="0"/>
                </a:moveTo>
                <a:cubicBezTo>
                  <a:pt x="4417" y="88348"/>
                  <a:pt x="2280" y="177269"/>
                  <a:pt x="13252" y="265044"/>
                </a:cubicBezTo>
                <a:cubicBezTo>
                  <a:pt x="15702" y="284647"/>
                  <a:pt x="32420" y="299710"/>
                  <a:pt x="39757" y="318052"/>
                </a:cubicBezTo>
                <a:cubicBezTo>
                  <a:pt x="50133" y="343992"/>
                  <a:pt x="57426" y="371061"/>
                  <a:pt x="66261" y="397565"/>
                </a:cubicBezTo>
                <a:cubicBezTo>
                  <a:pt x="74138" y="421195"/>
                  <a:pt x="112673" y="457230"/>
                  <a:pt x="132522" y="477078"/>
                </a:cubicBezTo>
                <a:cubicBezTo>
                  <a:pt x="136939" y="490330"/>
                  <a:pt x="140271" y="503995"/>
                  <a:pt x="145774" y="516835"/>
                </a:cubicBezTo>
                <a:cubicBezTo>
                  <a:pt x="161672" y="553932"/>
                  <a:pt x="176321" y="586873"/>
                  <a:pt x="212035" y="609600"/>
                </a:cubicBezTo>
                <a:cubicBezTo>
                  <a:pt x="245368" y="630812"/>
                  <a:pt x="282713" y="644939"/>
                  <a:pt x="318052" y="662609"/>
                </a:cubicBezTo>
                <a:cubicBezTo>
                  <a:pt x="382549" y="694858"/>
                  <a:pt x="363744" y="722106"/>
                  <a:pt x="463826" y="742122"/>
                </a:cubicBezTo>
                <a:lnTo>
                  <a:pt x="596348" y="768626"/>
                </a:lnTo>
                <a:cubicBezTo>
                  <a:pt x="536836" y="709115"/>
                  <a:pt x="562517" y="746649"/>
                  <a:pt x="530087" y="649357"/>
                </a:cubicBezTo>
                <a:lnTo>
                  <a:pt x="516835" y="609600"/>
                </a:lnTo>
                <a:lnTo>
                  <a:pt x="530087" y="649357"/>
                </a:lnTo>
                <a:cubicBezTo>
                  <a:pt x="548375" y="704222"/>
                  <a:pt x="535591" y="677491"/>
                  <a:pt x="569844" y="728870"/>
                </a:cubicBezTo>
                <a:cubicBezTo>
                  <a:pt x="574261" y="742122"/>
                  <a:pt x="585393" y="754847"/>
                  <a:pt x="583096" y="768626"/>
                </a:cubicBezTo>
                <a:cubicBezTo>
                  <a:pt x="580477" y="784337"/>
                  <a:pt x="570097" y="799942"/>
                  <a:pt x="556591" y="808383"/>
                </a:cubicBezTo>
                <a:cubicBezTo>
                  <a:pt x="507479" y="839078"/>
                  <a:pt x="484632" y="834887"/>
                  <a:pt x="437322" y="834887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91000" y="6176682"/>
            <a:ext cx="4876801" cy="300318"/>
          </a:xfrm>
          <a:prstGeom prst="rect">
            <a:avLst/>
          </a:prstGeom>
        </p:spPr>
      </p:pic>
      <p:pic>
        <p:nvPicPr>
          <p:cNvPr id="1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Ent</a:t>
            </a: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 of Formation</a:t>
            </a:r>
            <a:endParaRPr lang="en-US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39" y="3872148"/>
            <a:ext cx="3908877" cy="43613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30"/>
          <p:cNvGrpSpPr/>
          <p:nvPr/>
        </p:nvGrpSpPr>
        <p:grpSpPr>
          <a:xfrm>
            <a:off x="1586355" y="2438400"/>
            <a:ext cx="6338445" cy="580255"/>
            <a:chOff x="854992" y="2391271"/>
            <a:chExt cx="5805045" cy="46166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617" y="2391271"/>
              <a:ext cx="3795632" cy="403164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54992" y="2391271"/>
              <a:ext cx="2318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Concurrence:</a:t>
              </a:r>
              <a:endParaRPr lang="en-IN" sz="24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4992" y="2391271"/>
              <a:ext cx="5805045" cy="46166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35" y="3200400"/>
            <a:ext cx="1136865" cy="40124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3230215"/>
            <a:ext cx="582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ym typeface="Symbol"/>
              </a:rPr>
              <a:t>’s are the square root of the eigen values of </a:t>
            </a:r>
            <a:endParaRPr lang="en-IN" sz="2400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71800" y="4724400"/>
            <a:ext cx="3740727" cy="68580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4426226" y="5340626"/>
            <a:ext cx="596348" cy="839078"/>
          </a:xfrm>
          <a:custGeom>
            <a:avLst/>
            <a:gdLst>
              <a:gd name="connsiteX0" fmla="*/ 0 w 596348"/>
              <a:gd name="connsiteY0" fmla="*/ 0 h 839078"/>
              <a:gd name="connsiteX1" fmla="*/ 13252 w 596348"/>
              <a:gd name="connsiteY1" fmla="*/ 265044 h 839078"/>
              <a:gd name="connsiteX2" fmla="*/ 39757 w 596348"/>
              <a:gd name="connsiteY2" fmla="*/ 318052 h 839078"/>
              <a:gd name="connsiteX3" fmla="*/ 66261 w 596348"/>
              <a:gd name="connsiteY3" fmla="*/ 397565 h 839078"/>
              <a:gd name="connsiteX4" fmla="*/ 132522 w 596348"/>
              <a:gd name="connsiteY4" fmla="*/ 477078 h 839078"/>
              <a:gd name="connsiteX5" fmla="*/ 145774 w 596348"/>
              <a:gd name="connsiteY5" fmla="*/ 516835 h 839078"/>
              <a:gd name="connsiteX6" fmla="*/ 212035 w 596348"/>
              <a:gd name="connsiteY6" fmla="*/ 609600 h 839078"/>
              <a:gd name="connsiteX7" fmla="*/ 318052 w 596348"/>
              <a:gd name="connsiteY7" fmla="*/ 662609 h 839078"/>
              <a:gd name="connsiteX8" fmla="*/ 463826 w 596348"/>
              <a:gd name="connsiteY8" fmla="*/ 742122 h 839078"/>
              <a:gd name="connsiteX9" fmla="*/ 596348 w 596348"/>
              <a:gd name="connsiteY9" fmla="*/ 768626 h 839078"/>
              <a:gd name="connsiteX10" fmla="*/ 530087 w 596348"/>
              <a:gd name="connsiteY10" fmla="*/ 649357 h 839078"/>
              <a:gd name="connsiteX11" fmla="*/ 516835 w 596348"/>
              <a:gd name="connsiteY11" fmla="*/ 609600 h 839078"/>
              <a:gd name="connsiteX12" fmla="*/ 530087 w 596348"/>
              <a:gd name="connsiteY12" fmla="*/ 649357 h 839078"/>
              <a:gd name="connsiteX13" fmla="*/ 569844 w 596348"/>
              <a:gd name="connsiteY13" fmla="*/ 728870 h 839078"/>
              <a:gd name="connsiteX14" fmla="*/ 583096 w 596348"/>
              <a:gd name="connsiteY14" fmla="*/ 768626 h 839078"/>
              <a:gd name="connsiteX15" fmla="*/ 556591 w 596348"/>
              <a:gd name="connsiteY15" fmla="*/ 808383 h 839078"/>
              <a:gd name="connsiteX16" fmla="*/ 437322 w 596348"/>
              <a:gd name="connsiteY16" fmla="*/ 834887 h 8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348" h="839078">
                <a:moveTo>
                  <a:pt x="0" y="0"/>
                </a:moveTo>
                <a:cubicBezTo>
                  <a:pt x="4417" y="88348"/>
                  <a:pt x="2280" y="177269"/>
                  <a:pt x="13252" y="265044"/>
                </a:cubicBezTo>
                <a:cubicBezTo>
                  <a:pt x="15702" y="284647"/>
                  <a:pt x="32420" y="299710"/>
                  <a:pt x="39757" y="318052"/>
                </a:cubicBezTo>
                <a:cubicBezTo>
                  <a:pt x="50133" y="343992"/>
                  <a:pt x="57426" y="371061"/>
                  <a:pt x="66261" y="397565"/>
                </a:cubicBezTo>
                <a:cubicBezTo>
                  <a:pt x="74138" y="421195"/>
                  <a:pt x="112673" y="457230"/>
                  <a:pt x="132522" y="477078"/>
                </a:cubicBezTo>
                <a:cubicBezTo>
                  <a:pt x="136939" y="490330"/>
                  <a:pt x="140271" y="503995"/>
                  <a:pt x="145774" y="516835"/>
                </a:cubicBezTo>
                <a:cubicBezTo>
                  <a:pt x="161672" y="553932"/>
                  <a:pt x="176321" y="586873"/>
                  <a:pt x="212035" y="609600"/>
                </a:cubicBezTo>
                <a:cubicBezTo>
                  <a:pt x="245368" y="630812"/>
                  <a:pt x="282713" y="644939"/>
                  <a:pt x="318052" y="662609"/>
                </a:cubicBezTo>
                <a:cubicBezTo>
                  <a:pt x="382549" y="694858"/>
                  <a:pt x="363744" y="722106"/>
                  <a:pt x="463826" y="742122"/>
                </a:cubicBezTo>
                <a:lnTo>
                  <a:pt x="596348" y="768626"/>
                </a:lnTo>
                <a:cubicBezTo>
                  <a:pt x="536836" y="709115"/>
                  <a:pt x="562517" y="746649"/>
                  <a:pt x="530087" y="649357"/>
                </a:cubicBezTo>
                <a:lnTo>
                  <a:pt x="516835" y="609600"/>
                </a:lnTo>
                <a:lnTo>
                  <a:pt x="530087" y="649357"/>
                </a:lnTo>
                <a:cubicBezTo>
                  <a:pt x="548375" y="704222"/>
                  <a:pt x="535591" y="677491"/>
                  <a:pt x="569844" y="728870"/>
                </a:cubicBezTo>
                <a:cubicBezTo>
                  <a:pt x="574261" y="742122"/>
                  <a:pt x="585393" y="754847"/>
                  <a:pt x="583096" y="768626"/>
                </a:cubicBezTo>
                <a:cubicBezTo>
                  <a:pt x="580477" y="784337"/>
                  <a:pt x="570097" y="799942"/>
                  <a:pt x="556591" y="808383"/>
                </a:cubicBezTo>
                <a:cubicBezTo>
                  <a:pt x="507479" y="839078"/>
                  <a:pt x="484632" y="834887"/>
                  <a:pt x="437322" y="834887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91000" y="6176682"/>
            <a:ext cx="4876801" cy="3003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0050466">
            <a:off x="1007839" y="2860413"/>
            <a:ext cx="66949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Computable measure</a:t>
            </a:r>
            <a:endParaRPr lang="en-US" sz="2800" dirty="0"/>
          </a:p>
        </p:txBody>
      </p:sp>
      <p:pic>
        <p:nvPicPr>
          <p:cNvPr id="1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2743200"/>
            <a:ext cx="74676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589" y="2643187"/>
            <a:ext cx="5563414" cy="481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1160989" cy="37067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2132" y="1540585"/>
            <a:ext cx="608468" cy="44061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524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absolute sum of negative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          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24496" y="5284694"/>
            <a:ext cx="4419600" cy="678389"/>
          </a:xfrm>
          <a:prstGeom prst="rect">
            <a:avLst/>
          </a:prstGeom>
          <a:ln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675094"/>
            <a:ext cx="236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Partial transpose:</a:t>
            </a:r>
            <a:endParaRPr lang="en-IN" sz="2400" dirty="0"/>
          </a:p>
        </p:txBody>
      </p:sp>
      <p:sp>
        <p:nvSpPr>
          <p:cNvPr id="10" name="Freeform 9"/>
          <p:cNvSpPr/>
          <p:nvPr/>
        </p:nvSpPr>
        <p:spPr>
          <a:xfrm>
            <a:off x="3034553" y="6037729"/>
            <a:ext cx="900953" cy="210671"/>
          </a:xfrm>
          <a:custGeom>
            <a:avLst/>
            <a:gdLst>
              <a:gd name="connsiteX0" fmla="*/ 0 w 672353"/>
              <a:gd name="connsiteY0" fmla="*/ 0 h 230841"/>
              <a:gd name="connsiteX1" fmla="*/ 363071 w 672353"/>
              <a:gd name="connsiteY1" fmla="*/ 228600 h 230841"/>
              <a:gd name="connsiteX2" fmla="*/ 672353 w 672353"/>
              <a:gd name="connsiteY2" fmla="*/ 13447 h 230841"/>
              <a:gd name="connsiteX3" fmla="*/ 672353 w 672353"/>
              <a:gd name="connsiteY3" fmla="*/ 13447 h 2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53" h="230841">
                <a:moveTo>
                  <a:pt x="0" y="0"/>
                </a:moveTo>
                <a:cubicBezTo>
                  <a:pt x="125506" y="113179"/>
                  <a:pt x="251012" y="226359"/>
                  <a:pt x="363071" y="228600"/>
                </a:cubicBezTo>
                <a:cubicBezTo>
                  <a:pt x="475130" y="230841"/>
                  <a:pt x="672353" y="13447"/>
                  <a:pt x="672353" y="13447"/>
                </a:cubicBezTo>
                <a:lnTo>
                  <a:pt x="672353" y="13447"/>
                </a:lnTo>
              </a:path>
            </a:pathLst>
          </a:custGeom>
          <a:ln w="2222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68706" y="6006353"/>
            <a:ext cx="3810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69659" y="5997388"/>
            <a:ext cx="3810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23647" y="5952565"/>
            <a:ext cx="3810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5943600"/>
            <a:ext cx="3810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Log </a:t>
            </a:r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Neg</a:t>
            </a:r>
            <a:endParaRPr lang="en-US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63357" y="1897039"/>
            <a:ext cx="3522792" cy="736979"/>
          </a:xfrm>
          <a:custGeom>
            <a:avLst/>
            <a:gdLst>
              <a:gd name="connsiteX0" fmla="*/ 3522792 w 3522792"/>
              <a:gd name="connsiteY0" fmla="*/ 736979 h 736979"/>
              <a:gd name="connsiteX1" fmla="*/ 3440906 w 3522792"/>
              <a:gd name="connsiteY1" fmla="*/ 668740 h 736979"/>
              <a:gd name="connsiteX2" fmla="*/ 3331724 w 3522792"/>
              <a:gd name="connsiteY2" fmla="*/ 586854 h 736979"/>
              <a:gd name="connsiteX3" fmla="*/ 3290780 w 3522792"/>
              <a:gd name="connsiteY3" fmla="*/ 573206 h 736979"/>
              <a:gd name="connsiteX4" fmla="*/ 3222542 w 3522792"/>
              <a:gd name="connsiteY4" fmla="*/ 559558 h 736979"/>
              <a:gd name="connsiteX5" fmla="*/ 3154303 w 3522792"/>
              <a:gd name="connsiteY5" fmla="*/ 532262 h 736979"/>
              <a:gd name="connsiteX6" fmla="*/ 2963234 w 3522792"/>
              <a:gd name="connsiteY6" fmla="*/ 491319 h 736979"/>
              <a:gd name="connsiteX7" fmla="*/ 2894995 w 3522792"/>
              <a:gd name="connsiteY7" fmla="*/ 477671 h 736979"/>
              <a:gd name="connsiteX8" fmla="*/ 2772165 w 3522792"/>
              <a:gd name="connsiteY8" fmla="*/ 450376 h 736979"/>
              <a:gd name="connsiteX9" fmla="*/ 2662983 w 3522792"/>
              <a:gd name="connsiteY9" fmla="*/ 436728 h 736979"/>
              <a:gd name="connsiteX10" fmla="*/ 2335437 w 3522792"/>
              <a:gd name="connsiteY10" fmla="*/ 450376 h 736979"/>
              <a:gd name="connsiteX11" fmla="*/ 2171664 w 3522792"/>
              <a:gd name="connsiteY11" fmla="*/ 491319 h 736979"/>
              <a:gd name="connsiteX12" fmla="*/ 1939652 w 3522792"/>
              <a:gd name="connsiteY12" fmla="*/ 518615 h 736979"/>
              <a:gd name="connsiteX13" fmla="*/ 1612106 w 3522792"/>
              <a:gd name="connsiteY13" fmla="*/ 504967 h 736979"/>
              <a:gd name="connsiteX14" fmla="*/ 1475628 w 3522792"/>
              <a:gd name="connsiteY14" fmla="*/ 464024 h 736979"/>
              <a:gd name="connsiteX15" fmla="*/ 1407389 w 3522792"/>
              <a:gd name="connsiteY15" fmla="*/ 450376 h 736979"/>
              <a:gd name="connsiteX16" fmla="*/ 1366446 w 3522792"/>
              <a:gd name="connsiteY16" fmla="*/ 436728 h 736979"/>
              <a:gd name="connsiteX17" fmla="*/ 1202673 w 3522792"/>
              <a:gd name="connsiteY17" fmla="*/ 409433 h 736979"/>
              <a:gd name="connsiteX18" fmla="*/ 1161730 w 3522792"/>
              <a:gd name="connsiteY18" fmla="*/ 395785 h 736979"/>
              <a:gd name="connsiteX19" fmla="*/ 1107139 w 3522792"/>
              <a:gd name="connsiteY19" fmla="*/ 382137 h 736979"/>
              <a:gd name="connsiteX20" fmla="*/ 997956 w 3522792"/>
              <a:gd name="connsiteY20" fmla="*/ 341194 h 736979"/>
              <a:gd name="connsiteX21" fmla="*/ 916070 w 3522792"/>
              <a:gd name="connsiteY21" fmla="*/ 327546 h 736979"/>
              <a:gd name="connsiteX22" fmla="*/ 847831 w 3522792"/>
              <a:gd name="connsiteY22" fmla="*/ 300251 h 736979"/>
              <a:gd name="connsiteX23" fmla="*/ 765944 w 3522792"/>
              <a:gd name="connsiteY23" fmla="*/ 272955 h 736979"/>
              <a:gd name="connsiteX24" fmla="*/ 684058 w 3522792"/>
              <a:gd name="connsiteY24" fmla="*/ 232012 h 736979"/>
              <a:gd name="connsiteX25" fmla="*/ 465694 w 3522792"/>
              <a:gd name="connsiteY25" fmla="*/ 218364 h 736979"/>
              <a:gd name="connsiteX26" fmla="*/ 411103 w 3522792"/>
              <a:gd name="connsiteY26" fmla="*/ 191068 h 736979"/>
              <a:gd name="connsiteX27" fmla="*/ 370159 w 3522792"/>
              <a:gd name="connsiteY27" fmla="*/ 163773 h 736979"/>
              <a:gd name="connsiteX28" fmla="*/ 315568 w 3522792"/>
              <a:gd name="connsiteY28" fmla="*/ 150125 h 736979"/>
              <a:gd name="connsiteX29" fmla="*/ 220034 w 3522792"/>
              <a:gd name="connsiteY29" fmla="*/ 122830 h 736979"/>
              <a:gd name="connsiteX30" fmla="*/ 179091 w 3522792"/>
              <a:gd name="connsiteY30" fmla="*/ 95534 h 736979"/>
              <a:gd name="connsiteX31" fmla="*/ 97204 w 3522792"/>
              <a:gd name="connsiteY31" fmla="*/ 68239 h 736979"/>
              <a:gd name="connsiteX32" fmla="*/ 97204 w 3522792"/>
              <a:gd name="connsiteY32" fmla="*/ 54591 h 736979"/>
              <a:gd name="connsiteX33" fmla="*/ 124500 w 3522792"/>
              <a:gd name="connsiteY33" fmla="*/ 13648 h 736979"/>
              <a:gd name="connsiteX34" fmla="*/ 151795 w 3522792"/>
              <a:gd name="connsiteY34" fmla="*/ 0 h 7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22792" h="736979">
                <a:moveTo>
                  <a:pt x="3522792" y="736979"/>
                </a:moveTo>
                <a:cubicBezTo>
                  <a:pt x="3455349" y="669536"/>
                  <a:pt x="3510572" y="719406"/>
                  <a:pt x="3440906" y="668740"/>
                </a:cubicBezTo>
                <a:cubicBezTo>
                  <a:pt x="3404115" y="641983"/>
                  <a:pt x="3374882" y="601240"/>
                  <a:pt x="3331724" y="586854"/>
                </a:cubicBezTo>
                <a:cubicBezTo>
                  <a:pt x="3318076" y="582305"/>
                  <a:pt x="3304737" y="576695"/>
                  <a:pt x="3290780" y="573206"/>
                </a:cubicBezTo>
                <a:cubicBezTo>
                  <a:pt x="3268276" y="567580"/>
                  <a:pt x="3244760" y="566224"/>
                  <a:pt x="3222542" y="559558"/>
                </a:cubicBezTo>
                <a:cubicBezTo>
                  <a:pt x="3199077" y="552518"/>
                  <a:pt x="3177718" y="539467"/>
                  <a:pt x="3154303" y="532262"/>
                </a:cubicBezTo>
                <a:cubicBezTo>
                  <a:pt x="3061225" y="503623"/>
                  <a:pt x="3050442" y="507175"/>
                  <a:pt x="2963234" y="491319"/>
                </a:cubicBezTo>
                <a:cubicBezTo>
                  <a:pt x="2940411" y="487169"/>
                  <a:pt x="2917639" y="482703"/>
                  <a:pt x="2894995" y="477671"/>
                </a:cubicBezTo>
                <a:cubicBezTo>
                  <a:pt x="2833876" y="464089"/>
                  <a:pt x="2839038" y="460664"/>
                  <a:pt x="2772165" y="450376"/>
                </a:cubicBezTo>
                <a:cubicBezTo>
                  <a:pt x="2735914" y="444799"/>
                  <a:pt x="2699377" y="441277"/>
                  <a:pt x="2662983" y="436728"/>
                </a:cubicBezTo>
                <a:cubicBezTo>
                  <a:pt x="2553801" y="441277"/>
                  <a:pt x="2444455" y="442857"/>
                  <a:pt x="2335437" y="450376"/>
                </a:cubicBezTo>
                <a:cubicBezTo>
                  <a:pt x="2277134" y="454397"/>
                  <a:pt x="2228442" y="481856"/>
                  <a:pt x="2171664" y="491319"/>
                </a:cubicBezTo>
                <a:cubicBezTo>
                  <a:pt x="2134149" y="497572"/>
                  <a:pt x="1972527" y="514962"/>
                  <a:pt x="1939652" y="518615"/>
                </a:cubicBezTo>
                <a:cubicBezTo>
                  <a:pt x="1830470" y="514066"/>
                  <a:pt x="1721105" y="512753"/>
                  <a:pt x="1612106" y="504967"/>
                </a:cubicBezTo>
                <a:cubicBezTo>
                  <a:pt x="1585858" y="503092"/>
                  <a:pt x="1489017" y="468487"/>
                  <a:pt x="1475628" y="464024"/>
                </a:cubicBezTo>
                <a:cubicBezTo>
                  <a:pt x="1453622" y="456689"/>
                  <a:pt x="1429893" y="456002"/>
                  <a:pt x="1407389" y="450376"/>
                </a:cubicBezTo>
                <a:cubicBezTo>
                  <a:pt x="1393433" y="446887"/>
                  <a:pt x="1380402" y="440217"/>
                  <a:pt x="1366446" y="436728"/>
                </a:cubicBezTo>
                <a:cubicBezTo>
                  <a:pt x="1313225" y="423423"/>
                  <a:pt x="1256602" y="417137"/>
                  <a:pt x="1202673" y="409433"/>
                </a:cubicBezTo>
                <a:cubicBezTo>
                  <a:pt x="1189025" y="404884"/>
                  <a:pt x="1175562" y="399737"/>
                  <a:pt x="1161730" y="395785"/>
                </a:cubicBezTo>
                <a:cubicBezTo>
                  <a:pt x="1143695" y="390632"/>
                  <a:pt x="1124934" y="388068"/>
                  <a:pt x="1107139" y="382137"/>
                </a:cubicBezTo>
                <a:cubicBezTo>
                  <a:pt x="1085891" y="375054"/>
                  <a:pt x="1026703" y="347582"/>
                  <a:pt x="997956" y="341194"/>
                </a:cubicBezTo>
                <a:cubicBezTo>
                  <a:pt x="970943" y="335191"/>
                  <a:pt x="943365" y="332095"/>
                  <a:pt x="916070" y="327546"/>
                </a:cubicBezTo>
                <a:cubicBezTo>
                  <a:pt x="893324" y="318448"/>
                  <a:pt x="870855" y="308623"/>
                  <a:pt x="847831" y="300251"/>
                </a:cubicBezTo>
                <a:cubicBezTo>
                  <a:pt x="820791" y="290418"/>
                  <a:pt x="789884" y="288915"/>
                  <a:pt x="765944" y="272955"/>
                </a:cubicBezTo>
                <a:cubicBezTo>
                  <a:pt x="739204" y="255129"/>
                  <a:pt x="717606" y="235543"/>
                  <a:pt x="684058" y="232012"/>
                </a:cubicBezTo>
                <a:cubicBezTo>
                  <a:pt x="611529" y="224377"/>
                  <a:pt x="538482" y="222913"/>
                  <a:pt x="465694" y="218364"/>
                </a:cubicBezTo>
                <a:cubicBezTo>
                  <a:pt x="447497" y="209265"/>
                  <a:pt x="428767" y="201162"/>
                  <a:pt x="411103" y="191068"/>
                </a:cubicBezTo>
                <a:cubicBezTo>
                  <a:pt x="396861" y="182930"/>
                  <a:pt x="385235" y="170234"/>
                  <a:pt x="370159" y="163773"/>
                </a:cubicBezTo>
                <a:cubicBezTo>
                  <a:pt x="352919" y="156384"/>
                  <a:pt x="333603" y="155278"/>
                  <a:pt x="315568" y="150125"/>
                </a:cubicBezTo>
                <a:cubicBezTo>
                  <a:pt x="178554" y="110977"/>
                  <a:pt x="390642" y="165480"/>
                  <a:pt x="220034" y="122830"/>
                </a:cubicBezTo>
                <a:cubicBezTo>
                  <a:pt x="206386" y="113731"/>
                  <a:pt x="194080" y="102196"/>
                  <a:pt x="179091" y="95534"/>
                </a:cubicBezTo>
                <a:cubicBezTo>
                  <a:pt x="152799" y="83849"/>
                  <a:pt x="97204" y="68239"/>
                  <a:pt x="97204" y="68239"/>
                </a:cubicBezTo>
                <a:cubicBezTo>
                  <a:pt x="0" y="3435"/>
                  <a:pt x="79546" y="61654"/>
                  <a:pt x="97204" y="54591"/>
                </a:cubicBezTo>
                <a:cubicBezTo>
                  <a:pt x="112433" y="48499"/>
                  <a:pt x="112902" y="25246"/>
                  <a:pt x="124500" y="13648"/>
                </a:cubicBezTo>
                <a:cubicBezTo>
                  <a:pt x="131693" y="6455"/>
                  <a:pt x="142697" y="4549"/>
                  <a:pt x="151795" y="0"/>
                </a:cubicBezTo>
              </a:path>
            </a:pathLst>
          </a:cu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33266" y="1951630"/>
            <a:ext cx="0" cy="136477"/>
          </a:xfrm>
          <a:custGeom>
            <a:avLst/>
            <a:gdLst>
              <a:gd name="connsiteX0" fmla="*/ 0 w 0"/>
              <a:gd name="connsiteY0" fmla="*/ 0 h 136477"/>
              <a:gd name="connsiteX1" fmla="*/ 0 w 0"/>
              <a:gd name="connsiteY1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6477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05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589" y="2643187"/>
            <a:ext cx="5563414" cy="481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1160989" cy="37067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2132" y="1540585"/>
            <a:ext cx="608468" cy="44061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524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absolute sum of negative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          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24496" y="5284694"/>
            <a:ext cx="4419600" cy="678389"/>
          </a:xfrm>
          <a:prstGeom prst="rect">
            <a:avLst/>
          </a:prstGeom>
          <a:ln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675094"/>
            <a:ext cx="236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Partial transpose:</a:t>
            </a:r>
            <a:endParaRPr lang="en-IN" sz="2400" dirty="0"/>
          </a:p>
        </p:txBody>
      </p:sp>
      <p:sp>
        <p:nvSpPr>
          <p:cNvPr id="10" name="Freeform 9"/>
          <p:cNvSpPr/>
          <p:nvPr/>
        </p:nvSpPr>
        <p:spPr>
          <a:xfrm>
            <a:off x="3034553" y="6037729"/>
            <a:ext cx="900953" cy="210671"/>
          </a:xfrm>
          <a:custGeom>
            <a:avLst/>
            <a:gdLst>
              <a:gd name="connsiteX0" fmla="*/ 0 w 672353"/>
              <a:gd name="connsiteY0" fmla="*/ 0 h 230841"/>
              <a:gd name="connsiteX1" fmla="*/ 363071 w 672353"/>
              <a:gd name="connsiteY1" fmla="*/ 228600 h 230841"/>
              <a:gd name="connsiteX2" fmla="*/ 672353 w 672353"/>
              <a:gd name="connsiteY2" fmla="*/ 13447 h 230841"/>
              <a:gd name="connsiteX3" fmla="*/ 672353 w 672353"/>
              <a:gd name="connsiteY3" fmla="*/ 13447 h 2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53" h="230841">
                <a:moveTo>
                  <a:pt x="0" y="0"/>
                </a:moveTo>
                <a:cubicBezTo>
                  <a:pt x="125506" y="113179"/>
                  <a:pt x="251012" y="226359"/>
                  <a:pt x="363071" y="228600"/>
                </a:cubicBezTo>
                <a:cubicBezTo>
                  <a:pt x="475130" y="230841"/>
                  <a:pt x="672353" y="13447"/>
                  <a:pt x="672353" y="13447"/>
                </a:cubicBezTo>
                <a:lnTo>
                  <a:pt x="672353" y="13447"/>
                </a:lnTo>
              </a:path>
            </a:pathLst>
          </a:custGeom>
          <a:ln w="2222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68706" y="6006353"/>
            <a:ext cx="3810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69659" y="5997388"/>
            <a:ext cx="3810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23647" y="5952565"/>
            <a:ext cx="3810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5943600"/>
            <a:ext cx="3810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Log </a:t>
            </a:r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Neg</a:t>
            </a:r>
            <a:endParaRPr lang="en-US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63357" y="1897039"/>
            <a:ext cx="3522792" cy="736979"/>
          </a:xfrm>
          <a:custGeom>
            <a:avLst/>
            <a:gdLst>
              <a:gd name="connsiteX0" fmla="*/ 3522792 w 3522792"/>
              <a:gd name="connsiteY0" fmla="*/ 736979 h 736979"/>
              <a:gd name="connsiteX1" fmla="*/ 3440906 w 3522792"/>
              <a:gd name="connsiteY1" fmla="*/ 668740 h 736979"/>
              <a:gd name="connsiteX2" fmla="*/ 3331724 w 3522792"/>
              <a:gd name="connsiteY2" fmla="*/ 586854 h 736979"/>
              <a:gd name="connsiteX3" fmla="*/ 3290780 w 3522792"/>
              <a:gd name="connsiteY3" fmla="*/ 573206 h 736979"/>
              <a:gd name="connsiteX4" fmla="*/ 3222542 w 3522792"/>
              <a:gd name="connsiteY4" fmla="*/ 559558 h 736979"/>
              <a:gd name="connsiteX5" fmla="*/ 3154303 w 3522792"/>
              <a:gd name="connsiteY5" fmla="*/ 532262 h 736979"/>
              <a:gd name="connsiteX6" fmla="*/ 2963234 w 3522792"/>
              <a:gd name="connsiteY6" fmla="*/ 491319 h 736979"/>
              <a:gd name="connsiteX7" fmla="*/ 2894995 w 3522792"/>
              <a:gd name="connsiteY7" fmla="*/ 477671 h 736979"/>
              <a:gd name="connsiteX8" fmla="*/ 2772165 w 3522792"/>
              <a:gd name="connsiteY8" fmla="*/ 450376 h 736979"/>
              <a:gd name="connsiteX9" fmla="*/ 2662983 w 3522792"/>
              <a:gd name="connsiteY9" fmla="*/ 436728 h 736979"/>
              <a:gd name="connsiteX10" fmla="*/ 2335437 w 3522792"/>
              <a:gd name="connsiteY10" fmla="*/ 450376 h 736979"/>
              <a:gd name="connsiteX11" fmla="*/ 2171664 w 3522792"/>
              <a:gd name="connsiteY11" fmla="*/ 491319 h 736979"/>
              <a:gd name="connsiteX12" fmla="*/ 1939652 w 3522792"/>
              <a:gd name="connsiteY12" fmla="*/ 518615 h 736979"/>
              <a:gd name="connsiteX13" fmla="*/ 1612106 w 3522792"/>
              <a:gd name="connsiteY13" fmla="*/ 504967 h 736979"/>
              <a:gd name="connsiteX14" fmla="*/ 1475628 w 3522792"/>
              <a:gd name="connsiteY14" fmla="*/ 464024 h 736979"/>
              <a:gd name="connsiteX15" fmla="*/ 1407389 w 3522792"/>
              <a:gd name="connsiteY15" fmla="*/ 450376 h 736979"/>
              <a:gd name="connsiteX16" fmla="*/ 1366446 w 3522792"/>
              <a:gd name="connsiteY16" fmla="*/ 436728 h 736979"/>
              <a:gd name="connsiteX17" fmla="*/ 1202673 w 3522792"/>
              <a:gd name="connsiteY17" fmla="*/ 409433 h 736979"/>
              <a:gd name="connsiteX18" fmla="*/ 1161730 w 3522792"/>
              <a:gd name="connsiteY18" fmla="*/ 395785 h 736979"/>
              <a:gd name="connsiteX19" fmla="*/ 1107139 w 3522792"/>
              <a:gd name="connsiteY19" fmla="*/ 382137 h 736979"/>
              <a:gd name="connsiteX20" fmla="*/ 997956 w 3522792"/>
              <a:gd name="connsiteY20" fmla="*/ 341194 h 736979"/>
              <a:gd name="connsiteX21" fmla="*/ 916070 w 3522792"/>
              <a:gd name="connsiteY21" fmla="*/ 327546 h 736979"/>
              <a:gd name="connsiteX22" fmla="*/ 847831 w 3522792"/>
              <a:gd name="connsiteY22" fmla="*/ 300251 h 736979"/>
              <a:gd name="connsiteX23" fmla="*/ 765944 w 3522792"/>
              <a:gd name="connsiteY23" fmla="*/ 272955 h 736979"/>
              <a:gd name="connsiteX24" fmla="*/ 684058 w 3522792"/>
              <a:gd name="connsiteY24" fmla="*/ 232012 h 736979"/>
              <a:gd name="connsiteX25" fmla="*/ 465694 w 3522792"/>
              <a:gd name="connsiteY25" fmla="*/ 218364 h 736979"/>
              <a:gd name="connsiteX26" fmla="*/ 411103 w 3522792"/>
              <a:gd name="connsiteY26" fmla="*/ 191068 h 736979"/>
              <a:gd name="connsiteX27" fmla="*/ 370159 w 3522792"/>
              <a:gd name="connsiteY27" fmla="*/ 163773 h 736979"/>
              <a:gd name="connsiteX28" fmla="*/ 315568 w 3522792"/>
              <a:gd name="connsiteY28" fmla="*/ 150125 h 736979"/>
              <a:gd name="connsiteX29" fmla="*/ 220034 w 3522792"/>
              <a:gd name="connsiteY29" fmla="*/ 122830 h 736979"/>
              <a:gd name="connsiteX30" fmla="*/ 179091 w 3522792"/>
              <a:gd name="connsiteY30" fmla="*/ 95534 h 736979"/>
              <a:gd name="connsiteX31" fmla="*/ 97204 w 3522792"/>
              <a:gd name="connsiteY31" fmla="*/ 68239 h 736979"/>
              <a:gd name="connsiteX32" fmla="*/ 97204 w 3522792"/>
              <a:gd name="connsiteY32" fmla="*/ 54591 h 736979"/>
              <a:gd name="connsiteX33" fmla="*/ 124500 w 3522792"/>
              <a:gd name="connsiteY33" fmla="*/ 13648 h 736979"/>
              <a:gd name="connsiteX34" fmla="*/ 151795 w 3522792"/>
              <a:gd name="connsiteY34" fmla="*/ 0 h 7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22792" h="736979">
                <a:moveTo>
                  <a:pt x="3522792" y="736979"/>
                </a:moveTo>
                <a:cubicBezTo>
                  <a:pt x="3455349" y="669536"/>
                  <a:pt x="3510572" y="719406"/>
                  <a:pt x="3440906" y="668740"/>
                </a:cubicBezTo>
                <a:cubicBezTo>
                  <a:pt x="3404115" y="641983"/>
                  <a:pt x="3374882" y="601240"/>
                  <a:pt x="3331724" y="586854"/>
                </a:cubicBezTo>
                <a:cubicBezTo>
                  <a:pt x="3318076" y="582305"/>
                  <a:pt x="3304737" y="576695"/>
                  <a:pt x="3290780" y="573206"/>
                </a:cubicBezTo>
                <a:cubicBezTo>
                  <a:pt x="3268276" y="567580"/>
                  <a:pt x="3244760" y="566224"/>
                  <a:pt x="3222542" y="559558"/>
                </a:cubicBezTo>
                <a:cubicBezTo>
                  <a:pt x="3199077" y="552518"/>
                  <a:pt x="3177718" y="539467"/>
                  <a:pt x="3154303" y="532262"/>
                </a:cubicBezTo>
                <a:cubicBezTo>
                  <a:pt x="3061225" y="503623"/>
                  <a:pt x="3050442" y="507175"/>
                  <a:pt x="2963234" y="491319"/>
                </a:cubicBezTo>
                <a:cubicBezTo>
                  <a:pt x="2940411" y="487169"/>
                  <a:pt x="2917639" y="482703"/>
                  <a:pt x="2894995" y="477671"/>
                </a:cubicBezTo>
                <a:cubicBezTo>
                  <a:pt x="2833876" y="464089"/>
                  <a:pt x="2839038" y="460664"/>
                  <a:pt x="2772165" y="450376"/>
                </a:cubicBezTo>
                <a:cubicBezTo>
                  <a:pt x="2735914" y="444799"/>
                  <a:pt x="2699377" y="441277"/>
                  <a:pt x="2662983" y="436728"/>
                </a:cubicBezTo>
                <a:cubicBezTo>
                  <a:pt x="2553801" y="441277"/>
                  <a:pt x="2444455" y="442857"/>
                  <a:pt x="2335437" y="450376"/>
                </a:cubicBezTo>
                <a:cubicBezTo>
                  <a:pt x="2277134" y="454397"/>
                  <a:pt x="2228442" y="481856"/>
                  <a:pt x="2171664" y="491319"/>
                </a:cubicBezTo>
                <a:cubicBezTo>
                  <a:pt x="2134149" y="497572"/>
                  <a:pt x="1972527" y="514962"/>
                  <a:pt x="1939652" y="518615"/>
                </a:cubicBezTo>
                <a:cubicBezTo>
                  <a:pt x="1830470" y="514066"/>
                  <a:pt x="1721105" y="512753"/>
                  <a:pt x="1612106" y="504967"/>
                </a:cubicBezTo>
                <a:cubicBezTo>
                  <a:pt x="1585858" y="503092"/>
                  <a:pt x="1489017" y="468487"/>
                  <a:pt x="1475628" y="464024"/>
                </a:cubicBezTo>
                <a:cubicBezTo>
                  <a:pt x="1453622" y="456689"/>
                  <a:pt x="1429893" y="456002"/>
                  <a:pt x="1407389" y="450376"/>
                </a:cubicBezTo>
                <a:cubicBezTo>
                  <a:pt x="1393433" y="446887"/>
                  <a:pt x="1380402" y="440217"/>
                  <a:pt x="1366446" y="436728"/>
                </a:cubicBezTo>
                <a:cubicBezTo>
                  <a:pt x="1313225" y="423423"/>
                  <a:pt x="1256602" y="417137"/>
                  <a:pt x="1202673" y="409433"/>
                </a:cubicBezTo>
                <a:cubicBezTo>
                  <a:pt x="1189025" y="404884"/>
                  <a:pt x="1175562" y="399737"/>
                  <a:pt x="1161730" y="395785"/>
                </a:cubicBezTo>
                <a:cubicBezTo>
                  <a:pt x="1143695" y="390632"/>
                  <a:pt x="1124934" y="388068"/>
                  <a:pt x="1107139" y="382137"/>
                </a:cubicBezTo>
                <a:cubicBezTo>
                  <a:pt x="1085891" y="375054"/>
                  <a:pt x="1026703" y="347582"/>
                  <a:pt x="997956" y="341194"/>
                </a:cubicBezTo>
                <a:cubicBezTo>
                  <a:pt x="970943" y="335191"/>
                  <a:pt x="943365" y="332095"/>
                  <a:pt x="916070" y="327546"/>
                </a:cubicBezTo>
                <a:cubicBezTo>
                  <a:pt x="893324" y="318448"/>
                  <a:pt x="870855" y="308623"/>
                  <a:pt x="847831" y="300251"/>
                </a:cubicBezTo>
                <a:cubicBezTo>
                  <a:pt x="820791" y="290418"/>
                  <a:pt x="789884" y="288915"/>
                  <a:pt x="765944" y="272955"/>
                </a:cubicBezTo>
                <a:cubicBezTo>
                  <a:pt x="739204" y="255129"/>
                  <a:pt x="717606" y="235543"/>
                  <a:pt x="684058" y="232012"/>
                </a:cubicBezTo>
                <a:cubicBezTo>
                  <a:pt x="611529" y="224377"/>
                  <a:pt x="538482" y="222913"/>
                  <a:pt x="465694" y="218364"/>
                </a:cubicBezTo>
                <a:cubicBezTo>
                  <a:pt x="447497" y="209265"/>
                  <a:pt x="428767" y="201162"/>
                  <a:pt x="411103" y="191068"/>
                </a:cubicBezTo>
                <a:cubicBezTo>
                  <a:pt x="396861" y="182930"/>
                  <a:pt x="385235" y="170234"/>
                  <a:pt x="370159" y="163773"/>
                </a:cubicBezTo>
                <a:cubicBezTo>
                  <a:pt x="352919" y="156384"/>
                  <a:pt x="333603" y="155278"/>
                  <a:pt x="315568" y="150125"/>
                </a:cubicBezTo>
                <a:cubicBezTo>
                  <a:pt x="178554" y="110977"/>
                  <a:pt x="390642" y="165480"/>
                  <a:pt x="220034" y="122830"/>
                </a:cubicBezTo>
                <a:cubicBezTo>
                  <a:pt x="206386" y="113731"/>
                  <a:pt x="194080" y="102196"/>
                  <a:pt x="179091" y="95534"/>
                </a:cubicBezTo>
                <a:cubicBezTo>
                  <a:pt x="152799" y="83849"/>
                  <a:pt x="97204" y="68239"/>
                  <a:pt x="97204" y="68239"/>
                </a:cubicBezTo>
                <a:cubicBezTo>
                  <a:pt x="0" y="3435"/>
                  <a:pt x="79546" y="61654"/>
                  <a:pt x="97204" y="54591"/>
                </a:cubicBezTo>
                <a:cubicBezTo>
                  <a:pt x="112433" y="48499"/>
                  <a:pt x="112902" y="25246"/>
                  <a:pt x="124500" y="13648"/>
                </a:cubicBezTo>
                <a:cubicBezTo>
                  <a:pt x="131693" y="6455"/>
                  <a:pt x="142697" y="4549"/>
                  <a:pt x="151795" y="0"/>
                </a:cubicBezTo>
              </a:path>
            </a:pathLst>
          </a:cu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33266" y="1951630"/>
            <a:ext cx="0" cy="136477"/>
          </a:xfrm>
          <a:custGeom>
            <a:avLst/>
            <a:gdLst>
              <a:gd name="connsiteX0" fmla="*/ 0 w 0"/>
              <a:gd name="connsiteY0" fmla="*/ 0 h 136477"/>
              <a:gd name="connsiteX1" fmla="*/ 0 w 0"/>
              <a:gd name="connsiteY1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6477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20050466">
            <a:off x="1007839" y="2860413"/>
            <a:ext cx="66949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Computable measure</a:t>
            </a:r>
            <a:endParaRPr lang="en-US" sz="2800" dirty="0"/>
          </a:p>
        </p:txBody>
      </p:sp>
      <p:pic>
        <p:nvPicPr>
          <p:cNvPr id="27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05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Information-theoretic Measures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726467" y="2451318"/>
            <a:ext cx="38892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Quantum Discord</a:t>
            </a:r>
          </a:p>
          <a:p>
            <a:pPr marL="457200" indent="-45720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Quantum Work-deficit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2971800"/>
            <a:ext cx="44196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Olliver&amp;Zurek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Henderson &amp;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Vedral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’01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4343400"/>
            <a:ext cx="46482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Oppenheim.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Horodeccy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’03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AutoShape 7"/>
          <p:cNvSpPr>
            <a:spLocks noGrp="1" noChangeArrowheads="1"/>
          </p:cNvSpPr>
          <p:nvPr>
            <p:ph idx="1"/>
          </p:nvPr>
        </p:nvSpPr>
        <p:spPr>
          <a:xfrm>
            <a:off x="1524000" y="35052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H(X|Y)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Quantum discord</a:t>
            </a:r>
          </a:p>
        </p:txBody>
      </p:sp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3581400" y="2057400"/>
            <a:ext cx="4495800" cy="41910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1219200" y="2057400"/>
            <a:ext cx="4495800" cy="41910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457200" y="1905000"/>
            <a:ext cx="1447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H(X)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7239000" y="1752600"/>
            <a:ext cx="1447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H(Y)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5943600" y="36576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H(Y|X)</a:t>
            </a:r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2438400" y="5029200"/>
            <a:ext cx="4495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H(X,Y)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H(X) + H(Y) – H(X,Y)</a:t>
            </a:r>
          </a:p>
          <a:p>
            <a:pPr algn="ctr"/>
            <a:r>
              <a:rPr lang="en-US" sz="3200"/>
              <a:t>H(X) – H(X|Y)</a:t>
            </a:r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304800" y="59436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or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1600200"/>
            <a:ext cx="9144000" cy="403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Mutual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classical random variables.</a:t>
            </a:r>
          </a:p>
        </p:txBody>
      </p:sp>
      <p:sp>
        <p:nvSpPr>
          <p:cNvPr id="13" name="Freeform 12"/>
          <p:cNvSpPr/>
          <p:nvPr/>
        </p:nvSpPr>
        <p:spPr>
          <a:xfrm>
            <a:off x="1404731" y="2297195"/>
            <a:ext cx="1338470" cy="3417805"/>
          </a:xfrm>
          <a:custGeom>
            <a:avLst/>
            <a:gdLst>
              <a:gd name="connsiteX0" fmla="*/ 1577009 w 1577009"/>
              <a:gd name="connsiteY0" fmla="*/ 3692788 h 3692788"/>
              <a:gd name="connsiteX1" fmla="*/ 1484244 w 1577009"/>
              <a:gd name="connsiteY1" fmla="*/ 3666283 h 3692788"/>
              <a:gd name="connsiteX2" fmla="*/ 1351722 w 1577009"/>
              <a:gd name="connsiteY2" fmla="*/ 3586770 h 3692788"/>
              <a:gd name="connsiteX3" fmla="*/ 1285461 w 1577009"/>
              <a:gd name="connsiteY3" fmla="*/ 3560266 h 3692788"/>
              <a:gd name="connsiteX4" fmla="*/ 1219200 w 1577009"/>
              <a:gd name="connsiteY4" fmla="*/ 3507257 h 3692788"/>
              <a:gd name="connsiteX5" fmla="*/ 1139687 w 1577009"/>
              <a:gd name="connsiteY5" fmla="*/ 3427744 h 3692788"/>
              <a:gd name="connsiteX6" fmla="*/ 1046922 w 1577009"/>
              <a:gd name="connsiteY6" fmla="*/ 3361483 h 3692788"/>
              <a:gd name="connsiteX7" fmla="*/ 887896 w 1577009"/>
              <a:gd name="connsiteY7" fmla="*/ 3175953 h 3692788"/>
              <a:gd name="connsiteX8" fmla="*/ 702366 w 1577009"/>
              <a:gd name="connsiteY8" fmla="*/ 2977170 h 3692788"/>
              <a:gd name="connsiteX9" fmla="*/ 636105 w 1577009"/>
              <a:gd name="connsiteY9" fmla="*/ 2910909 h 3692788"/>
              <a:gd name="connsiteX10" fmla="*/ 583096 w 1577009"/>
              <a:gd name="connsiteY10" fmla="*/ 2831396 h 3692788"/>
              <a:gd name="connsiteX11" fmla="*/ 503583 w 1577009"/>
              <a:gd name="connsiteY11" fmla="*/ 2738631 h 3692788"/>
              <a:gd name="connsiteX12" fmla="*/ 424070 w 1577009"/>
              <a:gd name="connsiteY12" fmla="*/ 2619362 h 3692788"/>
              <a:gd name="connsiteX13" fmla="*/ 397566 w 1577009"/>
              <a:gd name="connsiteY13" fmla="*/ 2526596 h 3692788"/>
              <a:gd name="connsiteX14" fmla="*/ 371061 w 1577009"/>
              <a:gd name="connsiteY14" fmla="*/ 2486840 h 3692788"/>
              <a:gd name="connsiteX15" fmla="*/ 344557 w 1577009"/>
              <a:gd name="connsiteY15" fmla="*/ 2433831 h 3692788"/>
              <a:gd name="connsiteX16" fmla="*/ 291548 w 1577009"/>
              <a:gd name="connsiteY16" fmla="*/ 2367570 h 3692788"/>
              <a:gd name="connsiteX17" fmla="*/ 265044 w 1577009"/>
              <a:gd name="connsiteY17" fmla="*/ 2274805 h 3692788"/>
              <a:gd name="connsiteX18" fmla="*/ 238540 w 1577009"/>
              <a:gd name="connsiteY18" fmla="*/ 2221796 h 3692788"/>
              <a:gd name="connsiteX19" fmla="*/ 225287 w 1577009"/>
              <a:gd name="connsiteY19" fmla="*/ 2168788 h 3692788"/>
              <a:gd name="connsiteX20" fmla="*/ 198783 w 1577009"/>
              <a:gd name="connsiteY20" fmla="*/ 2102527 h 3692788"/>
              <a:gd name="connsiteX21" fmla="*/ 172279 w 1577009"/>
              <a:gd name="connsiteY21" fmla="*/ 1943501 h 3692788"/>
              <a:gd name="connsiteX22" fmla="*/ 145774 w 1577009"/>
              <a:gd name="connsiteY22" fmla="*/ 1863988 h 3692788"/>
              <a:gd name="connsiteX23" fmla="*/ 119270 w 1577009"/>
              <a:gd name="connsiteY23" fmla="*/ 1718214 h 3692788"/>
              <a:gd name="connsiteX24" fmla="*/ 92766 w 1577009"/>
              <a:gd name="connsiteY24" fmla="*/ 1638701 h 3692788"/>
              <a:gd name="connsiteX25" fmla="*/ 79513 w 1577009"/>
              <a:gd name="connsiteY25" fmla="*/ 1559188 h 3692788"/>
              <a:gd name="connsiteX26" fmla="*/ 66261 w 1577009"/>
              <a:gd name="connsiteY26" fmla="*/ 1506179 h 3692788"/>
              <a:gd name="connsiteX27" fmla="*/ 39757 w 1577009"/>
              <a:gd name="connsiteY27" fmla="*/ 1347153 h 3692788"/>
              <a:gd name="connsiteX28" fmla="*/ 53009 w 1577009"/>
              <a:gd name="connsiteY28" fmla="*/ 909831 h 3692788"/>
              <a:gd name="connsiteX29" fmla="*/ 66261 w 1577009"/>
              <a:gd name="connsiteY29" fmla="*/ 856822 h 3692788"/>
              <a:gd name="connsiteX30" fmla="*/ 92766 w 1577009"/>
              <a:gd name="connsiteY30" fmla="*/ 817066 h 3692788"/>
              <a:gd name="connsiteX31" fmla="*/ 132522 w 1577009"/>
              <a:gd name="connsiteY31" fmla="*/ 525518 h 3692788"/>
              <a:gd name="connsiteX32" fmla="*/ 145774 w 1577009"/>
              <a:gd name="connsiteY32" fmla="*/ 459257 h 3692788"/>
              <a:gd name="connsiteX33" fmla="*/ 172279 w 1577009"/>
              <a:gd name="connsiteY33" fmla="*/ 379744 h 3692788"/>
              <a:gd name="connsiteX34" fmla="*/ 159027 w 1577009"/>
              <a:gd name="connsiteY34" fmla="*/ 167709 h 3692788"/>
              <a:gd name="connsiteX35" fmla="*/ 145774 w 1577009"/>
              <a:gd name="connsiteY35" fmla="*/ 127953 h 3692788"/>
              <a:gd name="connsiteX36" fmla="*/ 119270 w 1577009"/>
              <a:gd name="connsiteY36" fmla="*/ 21935 h 3692788"/>
              <a:gd name="connsiteX37" fmla="*/ 79513 w 1577009"/>
              <a:gd name="connsiteY37" fmla="*/ 48440 h 3692788"/>
              <a:gd name="connsiteX38" fmla="*/ 66261 w 1577009"/>
              <a:gd name="connsiteY38" fmla="*/ 114701 h 3692788"/>
              <a:gd name="connsiteX39" fmla="*/ 39757 w 1577009"/>
              <a:gd name="connsiteY39" fmla="*/ 180962 h 3692788"/>
              <a:gd name="connsiteX40" fmla="*/ 26505 w 1577009"/>
              <a:gd name="connsiteY40" fmla="*/ 220718 h 3692788"/>
              <a:gd name="connsiteX41" fmla="*/ 0 w 1577009"/>
              <a:gd name="connsiteY41" fmla="*/ 247222 h 3692788"/>
              <a:gd name="connsiteX42" fmla="*/ 26505 w 1577009"/>
              <a:gd name="connsiteY42" fmla="*/ 127953 h 3692788"/>
              <a:gd name="connsiteX43" fmla="*/ 53009 w 1577009"/>
              <a:gd name="connsiteY43" fmla="*/ 48440 h 3692788"/>
              <a:gd name="connsiteX44" fmla="*/ 66261 w 1577009"/>
              <a:gd name="connsiteY44" fmla="*/ 8683 h 3692788"/>
              <a:gd name="connsiteX45" fmla="*/ 159027 w 1577009"/>
              <a:gd name="connsiteY45" fmla="*/ 21935 h 3692788"/>
              <a:gd name="connsiteX46" fmla="*/ 185531 w 1577009"/>
              <a:gd name="connsiteY46" fmla="*/ 48440 h 3692788"/>
              <a:gd name="connsiteX47" fmla="*/ 225287 w 1577009"/>
              <a:gd name="connsiteY47" fmla="*/ 74944 h 3692788"/>
              <a:gd name="connsiteX48" fmla="*/ 251792 w 1577009"/>
              <a:gd name="connsiteY48" fmla="*/ 154457 h 36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77009" h="3692788">
                <a:moveTo>
                  <a:pt x="1577009" y="3692788"/>
                </a:moveTo>
                <a:cubicBezTo>
                  <a:pt x="1546087" y="3683953"/>
                  <a:pt x="1514260" y="3677827"/>
                  <a:pt x="1484244" y="3666283"/>
                </a:cubicBezTo>
                <a:cubicBezTo>
                  <a:pt x="1334898" y="3608842"/>
                  <a:pt x="1465763" y="3650126"/>
                  <a:pt x="1351722" y="3586770"/>
                </a:cubicBezTo>
                <a:cubicBezTo>
                  <a:pt x="1330927" y="3575217"/>
                  <a:pt x="1307548" y="3569101"/>
                  <a:pt x="1285461" y="3560266"/>
                </a:cubicBezTo>
                <a:cubicBezTo>
                  <a:pt x="1263374" y="3542596"/>
                  <a:pt x="1240129" y="3526284"/>
                  <a:pt x="1219200" y="3507257"/>
                </a:cubicBezTo>
                <a:cubicBezTo>
                  <a:pt x="1191465" y="3482043"/>
                  <a:pt x="1168301" y="3451956"/>
                  <a:pt x="1139687" y="3427744"/>
                </a:cubicBezTo>
                <a:cubicBezTo>
                  <a:pt x="1110678" y="3403198"/>
                  <a:pt x="1073792" y="3388353"/>
                  <a:pt x="1046922" y="3361483"/>
                </a:cubicBezTo>
                <a:cubicBezTo>
                  <a:pt x="989326" y="3303887"/>
                  <a:pt x="945492" y="3233549"/>
                  <a:pt x="887896" y="3175953"/>
                </a:cubicBezTo>
                <a:cubicBezTo>
                  <a:pt x="681066" y="2969123"/>
                  <a:pt x="910757" y="3202928"/>
                  <a:pt x="702366" y="2977170"/>
                </a:cubicBezTo>
                <a:cubicBezTo>
                  <a:pt x="681179" y="2954218"/>
                  <a:pt x="655885" y="2935084"/>
                  <a:pt x="636105" y="2910909"/>
                </a:cubicBezTo>
                <a:cubicBezTo>
                  <a:pt x="615934" y="2886255"/>
                  <a:pt x="601363" y="2857492"/>
                  <a:pt x="583096" y="2831396"/>
                </a:cubicBezTo>
                <a:cubicBezTo>
                  <a:pt x="509108" y="2725699"/>
                  <a:pt x="578463" y="2825992"/>
                  <a:pt x="503583" y="2738631"/>
                </a:cubicBezTo>
                <a:cubicBezTo>
                  <a:pt x="476952" y="2707562"/>
                  <a:pt x="441862" y="2654945"/>
                  <a:pt x="424070" y="2619362"/>
                </a:cubicBezTo>
                <a:cubicBezTo>
                  <a:pt x="398282" y="2567787"/>
                  <a:pt x="423041" y="2586037"/>
                  <a:pt x="397566" y="2526596"/>
                </a:cubicBezTo>
                <a:cubicBezTo>
                  <a:pt x="391292" y="2511957"/>
                  <a:pt x="378963" y="2500669"/>
                  <a:pt x="371061" y="2486840"/>
                </a:cubicBezTo>
                <a:cubicBezTo>
                  <a:pt x="361260" y="2469688"/>
                  <a:pt x="354358" y="2450983"/>
                  <a:pt x="344557" y="2433831"/>
                </a:cubicBezTo>
                <a:cubicBezTo>
                  <a:pt x="322268" y="2394824"/>
                  <a:pt x="320571" y="2396593"/>
                  <a:pt x="291548" y="2367570"/>
                </a:cubicBezTo>
                <a:cubicBezTo>
                  <a:pt x="284824" y="2340672"/>
                  <a:pt x="276450" y="2301420"/>
                  <a:pt x="265044" y="2274805"/>
                </a:cubicBezTo>
                <a:cubicBezTo>
                  <a:pt x="257262" y="2256647"/>
                  <a:pt x="245477" y="2240293"/>
                  <a:pt x="238540" y="2221796"/>
                </a:cubicBezTo>
                <a:cubicBezTo>
                  <a:pt x="232145" y="2204742"/>
                  <a:pt x="231047" y="2186067"/>
                  <a:pt x="225287" y="2168788"/>
                </a:cubicBezTo>
                <a:cubicBezTo>
                  <a:pt x="217764" y="2146220"/>
                  <a:pt x="207618" y="2124614"/>
                  <a:pt x="198783" y="2102527"/>
                </a:cubicBezTo>
                <a:cubicBezTo>
                  <a:pt x="193095" y="2062710"/>
                  <a:pt x="183905" y="1986130"/>
                  <a:pt x="172279" y="1943501"/>
                </a:cubicBezTo>
                <a:cubicBezTo>
                  <a:pt x="164928" y="1916547"/>
                  <a:pt x="153125" y="1890942"/>
                  <a:pt x="145774" y="1863988"/>
                </a:cubicBezTo>
                <a:cubicBezTo>
                  <a:pt x="116070" y="1755073"/>
                  <a:pt x="149565" y="1839396"/>
                  <a:pt x="119270" y="1718214"/>
                </a:cubicBezTo>
                <a:cubicBezTo>
                  <a:pt x="112494" y="1691110"/>
                  <a:pt x="99542" y="1665805"/>
                  <a:pt x="92766" y="1638701"/>
                </a:cubicBezTo>
                <a:cubicBezTo>
                  <a:pt x="86249" y="1612633"/>
                  <a:pt x="84783" y="1585536"/>
                  <a:pt x="79513" y="1559188"/>
                </a:cubicBezTo>
                <a:cubicBezTo>
                  <a:pt x="75941" y="1541328"/>
                  <a:pt x="69617" y="1524081"/>
                  <a:pt x="66261" y="1506179"/>
                </a:cubicBezTo>
                <a:cubicBezTo>
                  <a:pt x="56357" y="1453360"/>
                  <a:pt x="39757" y="1347153"/>
                  <a:pt x="39757" y="1347153"/>
                </a:cubicBezTo>
                <a:cubicBezTo>
                  <a:pt x="44174" y="1201379"/>
                  <a:pt x="45137" y="1055459"/>
                  <a:pt x="53009" y="909831"/>
                </a:cubicBezTo>
                <a:cubicBezTo>
                  <a:pt x="53992" y="891644"/>
                  <a:pt x="59086" y="873563"/>
                  <a:pt x="66261" y="856822"/>
                </a:cubicBezTo>
                <a:cubicBezTo>
                  <a:pt x="72535" y="842183"/>
                  <a:pt x="83931" y="830318"/>
                  <a:pt x="92766" y="817066"/>
                </a:cubicBezTo>
                <a:cubicBezTo>
                  <a:pt x="146002" y="657356"/>
                  <a:pt x="106531" y="798425"/>
                  <a:pt x="132522" y="525518"/>
                </a:cubicBezTo>
                <a:cubicBezTo>
                  <a:pt x="134657" y="503095"/>
                  <a:pt x="139847" y="480988"/>
                  <a:pt x="145774" y="459257"/>
                </a:cubicBezTo>
                <a:cubicBezTo>
                  <a:pt x="153125" y="432303"/>
                  <a:pt x="172279" y="379744"/>
                  <a:pt x="172279" y="379744"/>
                </a:cubicBezTo>
                <a:cubicBezTo>
                  <a:pt x="167862" y="309066"/>
                  <a:pt x="166441" y="238136"/>
                  <a:pt x="159027" y="167709"/>
                </a:cubicBezTo>
                <a:cubicBezTo>
                  <a:pt x="157565" y="153817"/>
                  <a:pt x="149162" y="141505"/>
                  <a:pt x="145774" y="127953"/>
                </a:cubicBezTo>
                <a:cubicBezTo>
                  <a:pt x="113785" y="0"/>
                  <a:pt x="149566" y="112825"/>
                  <a:pt x="119270" y="21935"/>
                </a:cubicBezTo>
                <a:cubicBezTo>
                  <a:pt x="106018" y="30770"/>
                  <a:pt x="87415" y="34611"/>
                  <a:pt x="79513" y="48440"/>
                </a:cubicBezTo>
                <a:cubicBezTo>
                  <a:pt x="68338" y="67997"/>
                  <a:pt x="72733" y="93127"/>
                  <a:pt x="66261" y="114701"/>
                </a:cubicBezTo>
                <a:cubicBezTo>
                  <a:pt x="59426" y="137486"/>
                  <a:pt x="48110" y="158688"/>
                  <a:pt x="39757" y="180962"/>
                </a:cubicBezTo>
                <a:cubicBezTo>
                  <a:pt x="34852" y="194041"/>
                  <a:pt x="33692" y="208740"/>
                  <a:pt x="26505" y="220718"/>
                </a:cubicBezTo>
                <a:cubicBezTo>
                  <a:pt x="20077" y="231432"/>
                  <a:pt x="8835" y="238387"/>
                  <a:pt x="0" y="247222"/>
                </a:cubicBezTo>
                <a:cubicBezTo>
                  <a:pt x="7565" y="209401"/>
                  <a:pt x="15278" y="165376"/>
                  <a:pt x="26505" y="127953"/>
                </a:cubicBezTo>
                <a:cubicBezTo>
                  <a:pt x="34533" y="101193"/>
                  <a:pt x="44174" y="74944"/>
                  <a:pt x="53009" y="48440"/>
                </a:cubicBezTo>
                <a:lnTo>
                  <a:pt x="66261" y="8683"/>
                </a:lnTo>
                <a:cubicBezTo>
                  <a:pt x="97183" y="13100"/>
                  <a:pt x="129394" y="12057"/>
                  <a:pt x="159027" y="21935"/>
                </a:cubicBezTo>
                <a:cubicBezTo>
                  <a:pt x="170880" y="25886"/>
                  <a:pt x="175775" y="40635"/>
                  <a:pt x="185531" y="48440"/>
                </a:cubicBezTo>
                <a:cubicBezTo>
                  <a:pt x="197968" y="58390"/>
                  <a:pt x="212035" y="66109"/>
                  <a:pt x="225287" y="74944"/>
                </a:cubicBezTo>
                <a:lnTo>
                  <a:pt x="251792" y="154457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1752600"/>
            <a:ext cx="3429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H = Shannon Entropy </a:t>
            </a:r>
            <a:r>
              <a:rPr lang="en-US" sz="2400" dirty="0" smtClean="0">
                <a:solidFill>
                  <a:schemeClr val="tx1"/>
                </a:solidFill>
                <a:sym typeface="Mathematica1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AutoShape 7"/>
          <p:cNvSpPr>
            <a:spLocks noGrp="1" noChangeArrowheads="1"/>
          </p:cNvSpPr>
          <p:nvPr>
            <p:ph idx="1"/>
          </p:nvPr>
        </p:nvSpPr>
        <p:spPr>
          <a:xfrm>
            <a:off x="1524000" y="35052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H(X|Y)</a:t>
            </a:r>
          </a:p>
        </p:txBody>
      </p:sp>
      <p:sp>
        <p:nvSpPr>
          <p:cNvPr id="112643" name="Oval 3"/>
          <p:cNvSpPr>
            <a:spLocks noChangeArrowheads="1"/>
          </p:cNvSpPr>
          <p:nvPr/>
        </p:nvSpPr>
        <p:spPr bwMode="auto">
          <a:xfrm>
            <a:off x="3581400" y="2057400"/>
            <a:ext cx="4495800" cy="41910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1219200" y="2057400"/>
            <a:ext cx="4495800" cy="41910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457200" y="1905000"/>
            <a:ext cx="1447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H(X)</a:t>
            </a:r>
          </a:p>
        </p:txBody>
      </p:sp>
      <p:sp>
        <p:nvSpPr>
          <p:cNvPr id="112646" name="AutoShape 6"/>
          <p:cNvSpPr>
            <a:spLocks noChangeArrowheads="1"/>
          </p:cNvSpPr>
          <p:nvPr/>
        </p:nvSpPr>
        <p:spPr bwMode="auto">
          <a:xfrm>
            <a:off x="7239000" y="1752600"/>
            <a:ext cx="1447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H(Y)</a:t>
            </a: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943600" y="36576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H(Y|X)</a:t>
            </a:r>
          </a:p>
        </p:txBody>
      </p:sp>
      <p:sp>
        <p:nvSpPr>
          <p:cNvPr id="112649" name="AutoShape 9"/>
          <p:cNvSpPr>
            <a:spLocks noChangeArrowheads="1"/>
          </p:cNvSpPr>
          <p:nvPr/>
        </p:nvSpPr>
        <p:spPr bwMode="auto">
          <a:xfrm>
            <a:off x="2438400" y="5029200"/>
            <a:ext cx="4495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H(X,Y)</a:t>
            </a: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H(X) + H(Y) – H(X,Y)</a:t>
            </a:r>
          </a:p>
          <a:p>
            <a:pPr algn="ctr"/>
            <a:r>
              <a:rPr lang="en-US" sz="3200"/>
              <a:t>H(X) – H(X|Y)</a:t>
            </a:r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304800" y="59436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or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0" y="1600200"/>
            <a:ext cx="9144000" cy="403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Quantizing them produces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inequivalent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quantities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 bipartite quantum states.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iller" pitchFamily="82" charset="0"/>
                <a:ea typeface="+mj-ea"/>
                <a:cs typeface="+mj-cs"/>
              </a:rPr>
              <a:t>Quantum discord</a:t>
            </a:r>
          </a:p>
        </p:txBody>
      </p:sp>
      <p:pic>
        <p:nvPicPr>
          <p:cNvPr id="1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AutoShape 7"/>
          <p:cNvSpPr>
            <a:spLocks noGrp="1" noChangeArrowheads="1"/>
          </p:cNvSpPr>
          <p:nvPr>
            <p:ph idx="1"/>
          </p:nvPr>
        </p:nvSpPr>
        <p:spPr>
          <a:xfrm>
            <a:off x="1524000" y="35052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H(X|Y)</a:t>
            </a:r>
          </a:p>
        </p:txBody>
      </p:sp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3581400" y="2057400"/>
            <a:ext cx="4495800" cy="41910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1219200" y="2057400"/>
            <a:ext cx="4495800" cy="41910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457200" y="1905000"/>
            <a:ext cx="1447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H(X)</a:t>
            </a: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7239000" y="1752600"/>
            <a:ext cx="1447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H(Y)</a:t>
            </a: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5943600" y="36576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H(Y|X)</a:t>
            </a:r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2438400" y="5029200"/>
            <a:ext cx="4495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H(X,Y)</a:t>
            </a:r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H(X) + H(Y) – H(X,Y)</a:t>
            </a:r>
          </a:p>
          <a:p>
            <a:pPr algn="ctr"/>
            <a:r>
              <a:rPr lang="en-US" sz="3200"/>
              <a:t>H(X) – H(X|Y)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304800" y="59436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or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1600200"/>
            <a:ext cx="9144000" cy="403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Quantizing them produces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inequivalent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quantities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 bipartite quantum states.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457200" y="4343400"/>
            <a:ext cx="8305800" cy="838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The difference is called Discord.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iller" pitchFamily="82" charset="0"/>
                <a:ea typeface="+mj-ea"/>
                <a:cs typeface="+mj-cs"/>
              </a:rPr>
              <a:t>Quantum discord</a:t>
            </a:r>
          </a:p>
        </p:txBody>
      </p:sp>
      <p:pic>
        <p:nvPicPr>
          <p:cNvPr id="17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AutoShape 7"/>
          <p:cNvSpPr>
            <a:spLocks noGrp="1" noChangeArrowheads="1"/>
          </p:cNvSpPr>
          <p:nvPr>
            <p:ph idx="1"/>
          </p:nvPr>
        </p:nvSpPr>
        <p:spPr>
          <a:xfrm>
            <a:off x="1524000" y="35052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H(X|Y)</a:t>
            </a:r>
          </a:p>
        </p:txBody>
      </p:sp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3581400" y="2057400"/>
            <a:ext cx="4495800" cy="41910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1219200" y="2057400"/>
            <a:ext cx="4495800" cy="41910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457200" y="1905000"/>
            <a:ext cx="1447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H(X)</a:t>
            </a: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7239000" y="1752600"/>
            <a:ext cx="1447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H(Y)</a:t>
            </a: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5943600" y="36576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H(Y|X)</a:t>
            </a:r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2438400" y="5029200"/>
            <a:ext cx="4495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H(X,Y)</a:t>
            </a:r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</a:t>
            </a:r>
            <a:r>
              <a:rPr lang="en-US" sz="3200" dirty="0" smtClean="0"/>
              <a:t>(X</a:t>
            </a:r>
            <a:r>
              <a:rPr lang="en-US" sz="3200" dirty="0"/>
              <a:t>) + </a:t>
            </a:r>
            <a:r>
              <a:rPr lang="en-US" sz="3200" dirty="0" smtClean="0"/>
              <a:t>S(Y</a:t>
            </a:r>
            <a:r>
              <a:rPr lang="en-US" sz="3200" dirty="0"/>
              <a:t>) – </a:t>
            </a:r>
            <a:r>
              <a:rPr lang="en-US" sz="3200" dirty="0" smtClean="0"/>
              <a:t>S(X,Y)</a:t>
            </a:r>
          </a:p>
          <a:p>
            <a:pPr algn="ctr"/>
            <a:r>
              <a:rPr lang="en-US" sz="3200" dirty="0" smtClean="0"/>
              <a:t>S(X</a:t>
            </a:r>
            <a:r>
              <a:rPr lang="en-US" sz="3200" dirty="0"/>
              <a:t>) – </a:t>
            </a:r>
            <a:r>
              <a:rPr lang="en-US" sz="3200" dirty="0" smtClean="0"/>
              <a:t>S(X|Y</a:t>
            </a:r>
            <a:r>
              <a:rPr lang="en-US" sz="3200" dirty="0"/>
              <a:t>)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304800" y="59436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or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228600" y="1600200"/>
            <a:ext cx="8763000" cy="4038600"/>
          </a:xfrm>
          <a:prstGeom prst="rect">
            <a:avLst/>
          </a:prstGeom>
          <a:ln>
            <a:solidFill>
              <a:srgbClr val="FF00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200" dirty="0"/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457200" y="4343400"/>
            <a:ext cx="8305800" cy="838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The difference is called Discord.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28800" y="3352800"/>
            <a:ext cx="838200" cy="2590800"/>
          </a:xfrm>
          <a:custGeom>
            <a:avLst/>
            <a:gdLst>
              <a:gd name="connsiteX0" fmla="*/ 1066810 w 1066810"/>
              <a:gd name="connsiteY0" fmla="*/ 2714831 h 2741335"/>
              <a:gd name="connsiteX1" fmla="*/ 974045 w 1066810"/>
              <a:gd name="connsiteY1" fmla="*/ 2741335 h 2741335"/>
              <a:gd name="connsiteX2" fmla="*/ 788515 w 1066810"/>
              <a:gd name="connsiteY2" fmla="*/ 2728083 h 2741335"/>
              <a:gd name="connsiteX3" fmla="*/ 709002 w 1066810"/>
              <a:gd name="connsiteY3" fmla="*/ 2701578 h 2741335"/>
              <a:gd name="connsiteX4" fmla="*/ 457210 w 1066810"/>
              <a:gd name="connsiteY4" fmla="*/ 2516048 h 2741335"/>
              <a:gd name="connsiteX5" fmla="*/ 298184 w 1066810"/>
              <a:gd name="connsiteY5" fmla="*/ 2357022 h 2741335"/>
              <a:gd name="connsiteX6" fmla="*/ 165663 w 1066810"/>
              <a:gd name="connsiteY6" fmla="*/ 2131735 h 2741335"/>
              <a:gd name="connsiteX7" fmla="*/ 112654 w 1066810"/>
              <a:gd name="connsiteY7" fmla="*/ 2025718 h 2741335"/>
              <a:gd name="connsiteX8" fmla="*/ 72897 w 1066810"/>
              <a:gd name="connsiteY8" fmla="*/ 1893196 h 2741335"/>
              <a:gd name="connsiteX9" fmla="*/ 19889 w 1066810"/>
              <a:gd name="connsiteY9" fmla="*/ 1654657 h 2741335"/>
              <a:gd name="connsiteX10" fmla="*/ 19889 w 1066810"/>
              <a:gd name="connsiteY10" fmla="*/ 1376361 h 2741335"/>
              <a:gd name="connsiteX11" fmla="*/ 33141 w 1066810"/>
              <a:gd name="connsiteY11" fmla="*/ 1310100 h 2741335"/>
              <a:gd name="connsiteX12" fmla="*/ 72897 w 1066810"/>
              <a:gd name="connsiteY12" fmla="*/ 1177578 h 2741335"/>
              <a:gd name="connsiteX13" fmla="*/ 86150 w 1066810"/>
              <a:gd name="connsiteY13" fmla="*/ 1071561 h 2741335"/>
              <a:gd name="connsiteX14" fmla="*/ 99402 w 1066810"/>
              <a:gd name="connsiteY14" fmla="*/ 952291 h 2741335"/>
              <a:gd name="connsiteX15" fmla="*/ 139158 w 1066810"/>
              <a:gd name="connsiteY15" fmla="*/ 846274 h 2741335"/>
              <a:gd name="connsiteX16" fmla="*/ 178915 w 1066810"/>
              <a:gd name="connsiteY16" fmla="*/ 687248 h 2741335"/>
              <a:gd name="connsiteX17" fmla="*/ 205419 w 1066810"/>
              <a:gd name="connsiteY17" fmla="*/ 581231 h 2741335"/>
              <a:gd name="connsiteX18" fmla="*/ 218671 w 1066810"/>
              <a:gd name="connsiteY18" fmla="*/ 541474 h 2741335"/>
              <a:gd name="connsiteX19" fmla="*/ 245176 w 1066810"/>
              <a:gd name="connsiteY19" fmla="*/ 501718 h 2741335"/>
              <a:gd name="connsiteX20" fmla="*/ 284932 w 1066810"/>
              <a:gd name="connsiteY20" fmla="*/ 395700 h 2741335"/>
              <a:gd name="connsiteX21" fmla="*/ 324689 w 1066810"/>
              <a:gd name="connsiteY21" fmla="*/ 302935 h 2741335"/>
              <a:gd name="connsiteX22" fmla="*/ 377697 w 1066810"/>
              <a:gd name="connsiteY22" fmla="*/ 223422 h 2741335"/>
              <a:gd name="connsiteX23" fmla="*/ 457210 w 1066810"/>
              <a:gd name="connsiteY23" fmla="*/ 130657 h 2741335"/>
              <a:gd name="connsiteX24" fmla="*/ 496967 w 1066810"/>
              <a:gd name="connsiteY24" fmla="*/ 104152 h 2741335"/>
              <a:gd name="connsiteX25" fmla="*/ 298184 w 1066810"/>
              <a:gd name="connsiteY25" fmla="*/ 51144 h 2741335"/>
              <a:gd name="connsiteX26" fmla="*/ 364445 w 1066810"/>
              <a:gd name="connsiteY26" fmla="*/ 64396 h 2741335"/>
              <a:gd name="connsiteX27" fmla="*/ 483715 w 1066810"/>
              <a:gd name="connsiteY27" fmla="*/ 90900 h 2741335"/>
              <a:gd name="connsiteX28" fmla="*/ 510219 w 1066810"/>
              <a:gd name="connsiteY28" fmla="*/ 170413 h 2741335"/>
              <a:gd name="connsiteX29" fmla="*/ 536723 w 1066810"/>
              <a:gd name="connsiteY29" fmla="*/ 249926 h 2741335"/>
              <a:gd name="connsiteX30" fmla="*/ 549976 w 1066810"/>
              <a:gd name="connsiteY30" fmla="*/ 276431 h 274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6810" h="2741335">
                <a:moveTo>
                  <a:pt x="1066810" y="2714831"/>
                </a:moveTo>
                <a:cubicBezTo>
                  <a:pt x="1048061" y="2721081"/>
                  <a:pt x="990686" y="2741335"/>
                  <a:pt x="974045" y="2741335"/>
                </a:cubicBezTo>
                <a:cubicBezTo>
                  <a:pt x="912044" y="2741335"/>
                  <a:pt x="850358" y="2732500"/>
                  <a:pt x="788515" y="2728083"/>
                </a:cubicBezTo>
                <a:cubicBezTo>
                  <a:pt x="762011" y="2719248"/>
                  <a:pt x="733424" y="2715146"/>
                  <a:pt x="709002" y="2701578"/>
                </a:cubicBezTo>
                <a:cubicBezTo>
                  <a:pt x="621639" y="2653043"/>
                  <a:pt x="530873" y="2585834"/>
                  <a:pt x="457210" y="2516048"/>
                </a:cubicBezTo>
                <a:cubicBezTo>
                  <a:pt x="402788" y="2464491"/>
                  <a:pt x="337916" y="2420593"/>
                  <a:pt x="298184" y="2357022"/>
                </a:cubicBezTo>
                <a:cubicBezTo>
                  <a:pt x="232199" y="2251446"/>
                  <a:pt x="225554" y="2244864"/>
                  <a:pt x="165663" y="2131735"/>
                </a:cubicBezTo>
                <a:cubicBezTo>
                  <a:pt x="147177" y="2096816"/>
                  <a:pt x="126974" y="2062542"/>
                  <a:pt x="112654" y="2025718"/>
                </a:cubicBezTo>
                <a:cubicBezTo>
                  <a:pt x="95938" y="1982735"/>
                  <a:pt x="84082" y="1937938"/>
                  <a:pt x="72897" y="1893196"/>
                </a:cubicBezTo>
                <a:cubicBezTo>
                  <a:pt x="53142" y="1814175"/>
                  <a:pt x="19889" y="1654657"/>
                  <a:pt x="19889" y="1654657"/>
                </a:cubicBezTo>
                <a:cubicBezTo>
                  <a:pt x="3256" y="1504955"/>
                  <a:pt x="0" y="1545417"/>
                  <a:pt x="19889" y="1376361"/>
                </a:cubicBezTo>
                <a:cubicBezTo>
                  <a:pt x="22521" y="1353991"/>
                  <a:pt x="27215" y="1331831"/>
                  <a:pt x="33141" y="1310100"/>
                </a:cubicBezTo>
                <a:cubicBezTo>
                  <a:pt x="48292" y="1254546"/>
                  <a:pt x="64025" y="1230807"/>
                  <a:pt x="72897" y="1177578"/>
                </a:cubicBezTo>
                <a:cubicBezTo>
                  <a:pt x="78752" y="1142449"/>
                  <a:pt x="81989" y="1106931"/>
                  <a:pt x="86150" y="1071561"/>
                </a:cubicBezTo>
                <a:cubicBezTo>
                  <a:pt x="90824" y="1031834"/>
                  <a:pt x="92826" y="991748"/>
                  <a:pt x="99402" y="952291"/>
                </a:cubicBezTo>
                <a:cubicBezTo>
                  <a:pt x="102370" y="934486"/>
                  <a:pt x="137791" y="849692"/>
                  <a:pt x="139158" y="846274"/>
                </a:cubicBezTo>
                <a:cubicBezTo>
                  <a:pt x="163736" y="698804"/>
                  <a:pt x="136912" y="834257"/>
                  <a:pt x="178915" y="687248"/>
                </a:cubicBezTo>
                <a:cubicBezTo>
                  <a:pt x="188922" y="652223"/>
                  <a:pt x="196584" y="616570"/>
                  <a:pt x="205419" y="581231"/>
                </a:cubicBezTo>
                <a:cubicBezTo>
                  <a:pt x="208807" y="567679"/>
                  <a:pt x="212424" y="553968"/>
                  <a:pt x="218671" y="541474"/>
                </a:cubicBezTo>
                <a:cubicBezTo>
                  <a:pt x="225794" y="527228"/>
                  <a:pt x="236341" y="514970"/>
                  <a:pt x="245176" y="501718"/>
                </a:cubicBezTo>
                <a:cubicBezTo>
                  <a:pt x="270743" y="373881"/>
                  <a:pt x="239435" y="486696"/>
                  <a:pt x="284932" y="395700"/>
                </a:cubicBezTo>
                <a:cubicBezTo>
                  <a:pt x="339769" y="286024"/>
                  <a:pt x="241960" y="440817"/>
                  <a:pt x="324689" y="302935"/>
                </a:cubicBezTo>
                <a:cubicBezTo>
                  <a:pt x="341078" y="275620"/>
                  <a:pt x="360028" y="249926"/>
                  <a:pt x="377697" y="223422"/>
                </a:cubicBezTo>
                <a:cubicBezTo>
                  <a:pt x="408958" y="176530"/>
                  <a:pt x="407224" y="173502"/>
                  <a:pt x="457210" y="130657"/>
                </a:cubicBezTo>
                <a:cubicBezTo>
                  <a:pt x="469303" y="120292"/>
                  <a:pt x="483715" y="112987"/>
                  <a:pt x="496967" y="104152"/>
                </a:cubicBezTo>
                <a:cubicBezTo>
                  <a:pt x="531684" y="0"/>
                  <a:pt x="528868" y="51144"/>
                  <a:pt x="298184" y="51144"/>
                </a:cubicBezTo>
                <a:cubicBezTo>
                  <a:pt x="275660" y="51144"/>
                  <a:pt x="342457" y="59510"/>
                  <a:pt x="364445" y="64396"/>
                </a:cubicBezTo>
                <a:cubicBezTo>
                  <a:pt x="532882" y="101826"/>
                  <a:pt x="283870" y="50932"/>
                  <a:pt x="483715" y="90900"/>
                </a:cubicBezTo>
                <a:lnTo>
                  <a:pt x="510219" y="170413"/>
                </a:lnTo>
                <a:lnTo>
                  <a:pt x="536723" y="249926"/>
                </a:lnTo>
                <a:cubicBezTo>
                  <a:pt x="539847" y="259297"/>
                  <a:pt x="545558" y="267596"/>
                  <a:pt x="549976" y="276431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77948" y="3363258"/>
            <a:ext cx="1723430" cy="3209820"/>
          </a:xfrm>
          <a:custGeom>
            <a:avLst/>
            <a:gdLst>
              <a:gd name="connsiteX0" fmla="*/ 0 w 1723430"/>
              <a:gd name="connsiteY0" fmla="*/ 3130307 h 3209820"/>
              <a:gd name="connsiteX1" fmla="*/ 39756 w 1723430"/>
              <a:gd name="connsiteY1" fmla="*/ 3143559 h 3209820"/>
              <a:gd name="connsiteX2" fmla="*/ 212035 w 1723430"/>
              <a:gd name="connsiteY2" fmla="*/ 3170064 h 3209820"/>
              <a:gd name="connsiteX3" fmla="*/ 344556 w 1723430"/>
              <a:gd name="connsiteY3" fmla="*/ 3209820 h 3209820"/>
              <a:gd name="connsiteX4" fmla="*/ 530087 w 1723430"/>
              <a:gd name="connsiteY4" fmla="*/ 3183316 h 3209820"/>
              <a:gd name="connsiteX5" fmla="*/ 596348 w 1723430"/>
              <a:gd name="connsiteY5" fmla="*/ 3170064 h 3209820"/>
              <a:gd name="connsiteX6" fmla="*/ 675861 w 1723430"/>
              <a:gd name="connsiteY6" fmla="*/ 3130307 h 3209820"/>
              <a:gd name="connsiteX7" fmla="*/ 808382 w 1723430"/>
              <a:gd name="connsiteY7" fmla="*/ 3050794 h 3209820"/>
              <a:gd name="connsiteX8" fmla="*/ 848139 w 1723430"/>
              <a:gd name="connsiteY8" fmla="*/ 3024290 h 3209820"/>
              <a:gd name="connsiteX9" fmla="*/ 874643 w 1723430"/>
              <a:gd name="connsiteY9" fmla="*/ 2997785 h 3209820"/>
              <a:gd name="connsiteX10" fmla="*/ 914400 w 1723430"/>
              <a:gd name="connsiteY10" fmla="*/ 2971281 h 3209820"/>
              <a:gd name="connsiteX11" fmla="*/ 1020417 w 1723430"/>
              <a:gd name="connsiteY11" fmla="*/ 2865264 h 3209820"/>
              <a:gd name="connsiteX12" fmla="*/ 1152939 w 1723430"/>
              <a:gd name="connsiteY12" fmla="*/ 2719490 h 3209820"/>
              <a:gd name="connsiteX13" fmla="*/ 1205948 w 1723430"/>
              <a:gd name="connsiteY13" fmla="*/ 2666481 h 3209820"/>
              <a:gd name="connsiteX14" fmla="*/ 1272209 w 1723430"/>
              <a:gd name="connsiteY14" fmla="*/ 2573716 h 3209820"/>
              <a:gd name="connsiteX15" fmla="*/ 1364974 w 1723430"/>
              <a:gd name="connsiteY15" fmla="*/ 2454446 h 3209820"/>
              <a:gd name="connsiteX16" fmla="*/ 1404730 w 1723430"/>
              <a:gd name="connsiteY16" fmla="*/ 2388185 h 3209820"/>
              <a:gd name="connsiteX17" fmla="*/ 1497495 w 1723430"/>
              <a:gd name="connsiteY17" fmla="*/ 2255664 h 3209820"/>
              <a:gd name="connsiteX18" fmla="*/ 1577009 w 1723430"/>
              <a:gd name="connsiteY18" fmla="*/ 2083385 h 3209820"/>
              <a:gd name="connsiteX19" fmla="*/ 1616765 w 1723430"/>
              <a:gd name="connsiteY19" fmla="*/ 2003872 h 3209820"/>
              <a:gd name="connsiteX20" fmla="*/ 1656522 w 1723430"/>
              <a:gd name="connsiteY20" fmla="*/ 1884603 h 3209820"/>
              <a:gd name="connsiteX21" fmla="*/ 1696278 w 1723430"/>
              <a:gd name="connsiteY21" fmla="*/ 1791838 h 3209820"/>
              <a:gd name="connsiteX22" fmla="*/ 1696278 w 1723430"/>
              <a:gd name="connsiteY22" fmla="*/ 1367768 h 3209820"/>
              <a:gd name="connsiteX23" fmla="*/ 1669774 w 1723430"/>
              <a:gd name="connsiteY23" fmla="*/ 1248499 h 3209820"/>
              <a:gd name="connsiteX24" fmla="*/ 1643269 w 1723430"/>
              <a:gd name="connsiteY24" fmla="*/ 1195490 h 3209820"/>
              <a:gd name="connsiteX25" fmla="*/ 1616765 w 1723430"/>
              <a:gd name="connsiteY25" fmla="*/ 1062968 h 3209820"/>
              <a:gd name="connsiteX26" fmla="*/ 1590261 w 1723430"/>
              <a:gd name="connsiteY26" fmla="*/ 1009959 h 3209820"/>
              <a:gd name="connsiteX27" fmla="*/ 1577009 w 1723430"/>
              <a:gd name="connsiteY27" fmla="*/ 970203 h 3209820"/>
              <a:gd name="connsiteX28" fmla="*/ 1550504 w 1723430"/>
              <a:gd name="connsiteY28" fmla="*/ 917194 h 3209820"/>
              <a:gd name="connsiteX29" fmla="*/ 1524000 w 1723430"/>
              <a:gd name="connsiteY29" fmla="*/ 850933 h 3209820"/>
              <a:gd name="connsiteX30" fmla="*/ 1510748 w 1723430"/>
              <a:gd name="connsiteY30" fmla="*/ 784672 h 3209820"/>
              <a:gd name="connsiteX31" fmla="*/ 1457739 w 1723430"/>
              <a:gd name="connsiteY31" fmla="*/ 705159 h 3209820"/>
              <a:gd name="connsiteX32" fmla="*/ 1404730 w 1723430"/>
              <a:gd name="connsiteY32" fmla="*/ 572638 h 3209820"/>
              <a:gd name="connsiteX33" fmla="*/ 1378226 w 1723430"/>
              <a:gd name="connsiteY33" fmla="*/ 519629 h 3209820"/>
              <a:gd name="connsiteX34" fmla="*/ 1298713 w 1723430"/>
              <a:gd name="connsiteY34" fmla="*/ 387107 h 3209820"/>
              <a:gd name="connsiteX35" fmla="*/ 1272209 w 1723430"/>
              <a:gd name="connsiteY35" fmla="*/ 347351 h 3209820"/>
              <a:gd name="connsiteX36" fmla="*/ 1258956 w 1723430"/>
              <a:gd name="connsiteY36" fmla="*/ 307594 h 3209820"/>
              <a:gd name="connsiteX37" fmla="*/ 1232452 w 1723430"/>
              <a:gd name="connsiteY37" fmla="*/ 267838 h 3209820"/>
              <a:gd name="connsiteX38" fmla="*/ 1179443 w 1723430"/>
              <a:gd name="connsiteY38" fmla="*/ 175072 h 3209820"/>
              <a:gd name="connsiteX39" fmla="*/ 1139687 w 1723430"/>
              <a:gd name="connsiteY39" fmla="*/ 148568 h 3209820"/>
              <a:gd name="connsiteX40" fmla="*/ 1113182 w 1723430"/>
              <a:gd name="connsiteY40" fmla="*/ 122064 h 3209820"/>
              <a:gd name="connsiteX41" fmla="*/ 993913 w 1723430"/>
              <a:gd name="connsiteY41" fmla="*/ 42551 h 3209820"/>
              <a:gd name="connsiteX42" fmla="*/ 954156 w 1723430"/>
              <a:gd name="connsiteY42" fmla="*/ 29299 h 3209820"/>
              <a:gd name="connsiteX43" fmla="*/ 927652 w 1723430"/>
              <a:gd name="connsiteY43" fmla="*/ 69055 h 3209820"/>
              <a:gd name="connsiteX44" fmla="*/ 954156 w 1723430"/>
              <a:gd name="connsiteY44" fmla="*/ 228081 h 3209820"/>
              <a:gd name="connsiteX45" fmla="*/ 967409 w 1723430"/>
              <a:gd name="connsiteY45" fmla="*/ 55803 h 3209820"/>
              <a:gd name="connsiteX46" fmla="*/ 1007165 w 1723430"/>
              <a:gd name="connsiteY46" fmla="*/ 29299 h 3209820"/>
              <a:gd name="connsiteX47" fmla="*/ 1060174 w 1723430"/>
              <a:gd name="connsiteY47" fmla="*/ 16046 h 3209820"/>
              <a:gd name="connsiteX48" fmla="*/ 1126435 w 1723430"/>
              <a:gd name="connsiteY48" fmla="*/ 2794 h 32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23430" h="3209820">
                <a:moveTo>
                  <a:pt x="0" y="3130307"/>
                </a:moveTo>
                <a:cubicBezTo>
                  <a:pt x="13252" y="3134724"/>
                  <a:pt x="26120" y="3140529"/>
                  <a:pt x="39756" y="3143559"/>
                </a:cubicBezTo>
                <a:cubicBezTo>
                  <a:pt x="72868" y="3150917"/>
                  <a:pt x="182427" y="3165834"/>
                  <a:pt x="212035" y="3170064"/>
                </a:cubicBezTo>
                <a:cubicBezTo>
                  <a:pt x="308827" y="3202327"/>
                  <a:pt x="264444" y="3189792"/>
                  <a:pt x="344556" y="3209820"/>
                </a:cubicBezTo>
                <a:lnTo>
                  <a:pt x="530087" y="3183316"/>
                </a:lnTo>
                <a:cubicBezTo>
                  <a:pt x="552336" y="3179803"/>
                  <a:pt x="575180" y="3177762"/>
                  <a:pt x="596348" y="3170064"/>
                </a:cubicBezTo>
                <a:cubicBezTo>
                  <a:pt x="624197" y="3159937"/>
                  <a:pt x="650034" y="3144835"/>
                  <a:pt x="675861" y="3130307"/>
                </a:cubicBezTo>
                <a:cubicBezTo>
                  <a:pt x="720760" y="3105051"/>
                  <a:pt x="765519" y="3079369"/>
                  <a:pt x="808382" y="3050794"/>
                </a:cubicBezTo>
                <a:cubicBezTo>
                  <a:pt x="821634" y="3041959"/>
                  <a:pt x="835702" y="3034240"/>
                  <a:pt x="848139" y="3024290"/>
                </a:cubicBezTo>
                <a:cubicBezTo>
                  <a:pt x="857895" y="3016485"/>
                  <a:pt x="864887" y="3005590"/>
                  <a:pt x="874643" y="2997785"/>
                </a:cubicBezTo>
                <a:cubicBezTo>
                  <a:pt x="887080" y="2987835"/>
                  <a:pt x="902615" y="2981995"/>
                  <a:pt x="914400" y="2971281"/>
                </a:cubicBezTo>
                <a:cubicBezTo>
                  <a:pt x="951380" y="2937663"/>
                  <a:pt x="978834" y="2892986"/>
                  <a:pt x="1020417" y="2865264"/>
                </a:cubicBezTo>
                <a:cubicBezTo>
                  <a:pt x="1102081" y="2810821"/>
                  <a:pt x="1050396" y="2851331"/>
                  <a:pt x="1152939" y="2719490"/>
                </a:cubicBezTo>
                <a:cubicBezTo>
                  <a:pt x="1168281" y="2699765"/>
                  <a:pt x="1190124" y="2685821"/>
                  <a:pt x="1205948" y="2666481"/>
                </a:cubicBezTo>
                <a:cubicBezTo>
                  <a:pt x="1230011" y="2637071"/>
                  <a:pt x="1249409" y="2604116"/>
                  <a:pt x="1272209" y="2573716"/>
                </a:cubicBezTo>
                <a:cubicBezTo>
                  <a:pt x="1302429" y="2533423"/>
                  <a:pt x="1339061" y="2497635"/>
                  <a:pt x="1364974" y="2454446"/>
                </a:cubicBezTo>
                <a:cubicBezTo>
                  <a:pt x="1378226" y="2432359"/>
                  <a:pt x="1389959" y="2409286"/>
                  <a:pt x="1404730" y="2388185"/>
                </a:cubicBezTo>
                <a:cubicBezTo>
                  <a:pt x="1479765" y="2280992"/>
                  <a:pt x="1437782" y="2365138"/>
                  <a:pt x="1497495" y="2255664"/>
                </a:cubicBezTo>
                <a:cubicBezTo>
                  <a:pt x="1547549" y="2163899"/>
                  <a:pt x="1530970" y="2183136"/>
                  <a:pt x="1577009" y="2083385"/>
                </a:cubicBezTo>
                <a:cubicBezTo>
                  <a:pt x="1589427" y="2056480"/>
                  <a:pt x="1605760" y="2031385"/>
                  <a:pt x="1616765" y="2003872"/>
                </a:cubicBezTo>
                <a:cubicBezTo>
                  <a:pt x="1632329" y="1964962"/>
                  <a:pt x="1641807" y="1923842"/>
                  <a:pt x="1656522" y="1884603"/>
                </a:cubicBezTo>
                <a:cubicBezTo>
                  <a:pt x="1668334" y="1853103"/>
                  <a:pt x="1683026" y="1822760"/>
                  <a:pt x="1696278" y="1791838"/>
                </a:cubicBezTo>
                <a:cubicBezTo>
                  <a:pt x="1723430" y="1601772"/>
                  <a:pt x="1716901" y="1687425"/>
                  <a:pt x="1696278" y="1367768"/>
                </a:cubicBezTo>
                <a:cubicBezTo>
                  <a:pt x="1694066" y="1333487"/>
                  <a:pt x="1684590" y="1283068"/>
                  <a:pt x="1669774" y="1248499"/>
                </a:cubicBezTo>
                <a:cubicBezTo>
                  <a:pt x="1661992" y="1230341"/>
                  <a:pt x="1652104" y="1213160"/>
                  <a:pt x="1643269" y="1195490"/>
                </a:cubicBezTo>
                <a:cubicBezTo>
                  <a:pt x="1634434" y="1151316"/>
                  <a:pt x="1629141" y="1106284"/>
                  <a:pt x="1616765" y="1062968"/>
                </a:cubicBezTo>
                <a:cubicBezTo>
                  <a:pt x="1611338" y="1043973"/>
                  <a:pt x="1598043" y="1028117"/>
                  <a:pt x="1590261" y="1009959"/>
                </a:cubicBezTo>
                <a:cubicBezTo>
                  <a:pt x="1584758" y="997120"/>
                  <a:pt x="1582512" y="983042"/>
                  <a:pt x="1577009" y="970203"/>
                </a:cubicBezTo>
                <a:cubicBezTo>
                  <a:pt x="1569227" y="952045"/>
                  <a:pt x="1558527" y="935247"/>
                  <a:pt x="1550504" y="917194"/>
                </a:cubicBezTo>
                <a:cubicBezTo>
                  <a:pt x="1540843" y="895456"/>
                  <a:pt x="1530835" y="873718"/>
                  <a:pt x="1524000" y="850933"/>
                </a:cubicBezTo>
                <a:cubicBezTo>
                  <a:pt x="1517528" y="829359"/>
                  <a:pt x="1520069" y="805177"/>
                  <a:pt x="1510748" y="784672"/>
                </a:cubicBezTo>
                <a:cubicBezTo>
                  <a:pt x="1497567" y="755673"/>
                  <a:pt x="1475409" y="731663"/>
                  <a:pt x="1457739" y="705159"/>
                </a:cubicBezTo>
                <a:cubicBezTo>
                  <a:pt x="1431348" y="665573"/>
                  <a:pt x="1422400" y="616812"/>
                  <a:pt x="1404730" y="572638"/>
                </a:cubicBezTo>
                <a:cubicBezTo>
                  <a:pt x="1397393" y="554296"/>
                  <a:pt x="1388027" y="536781"/>
                  <a:pt x="1378226" y="519629"/>
                </a:cubicBezTo>
                <a:cubicBezTo>
                  <a:pt x="1352667" y="474901"/>
                  <a:pt x="1327289" y="429970"/>
                  <a:pt x="1298713" y="387107"/>
                </a:cubicBezTo>
                <a:cubicBezTo>
                  <a:pt x="1289878" y="373855"/>
                  <a:pt x="1279332" y="361596"/>
                  <a:pt x="1272209" y="347351"/>
                </a:cubicBezTo>
                <a:cubicBezTo>
                  <a:pt x="1265962" y="334857"/>
                  <a:pt x="1265203" y="320088"/>
                  <a:pt x="1258956" y="307594"/>
                </a:cubicBezTo>
                <a:cubicBezTo>
                  <a:pt x="1251833" y="293349"/>
                  <a:pt x="1240354" y="281666"/>
                  <a:pt x="1232452" y="267838"/>
                </a:cubicBezTo>
                <a:cubicBezTo>
                  <a:pt x="1218592" y="243582"/>
                  <a:pt x="1200970" y="196599"/>
                  <a:pt x="1179443" y="175072"/>
                </a:cubicBezTo>
                <a:cubicBezTo>
                  <a:pt x="1168181" y="163810"/>
                  <a:pt x="1152124" y="158517"/>
                  <a:pt x="1139687" y="148568"/>
                </a:cubicBezTo>
                <a:cubicBezTo>
                  <a:pt x="1129931" y="140763"/>
                  <a:pt x="1123177" y="129561"/>
                  <a:pt x="1113182" y="122064"/>
                </a:cubicBezTo>
                <a:cubicBezTo>
                  <a:pt x="1113177" y="122060"/>
                  <a:pt x="1013794" y="55805"/>
                  <a:pt x="993913" y="42551"/>
                </a:cubicBezTo>
                <a:cubicBezTo>
                  <a:pt x="982290" y="34802"/>
                  <a:pt x="967408" y="33716"/>
                  <a:pt x="954156" y="29299"/>
                </a:cubicBezTo>
                <a:cubicBezTo>
                  <a:pt x="945321" y="42551"/>
                  <a:pt x="928975" y="53183"/>
                  <a:pt x="927652" y="69055"/>
                </a:cubicBezTo>
                <a:cubicBezTo>
                  <a:pt x="921734" y="140071"/>
                  <a:pt x="935487" y="172075"/>
                  <a:pt x="954156" y="228081"/>
                </a:cubicBezTo>
                <a:cubicBezTo>
                  <a:pt x="958574" y="170655"/>
                  <a:pt x="952569" y="111454"/>
                  <a:pt x="967409" y="55803"/>
                </a:cubicBezTo>
                <a:cubicBezTo>
                  <a:pt x="971513" y="40414"/>
                  <a:pt x="992526" y="35573"/>
                  <a:pt x="1007165" y="29299"/>
                </a:cubicBezTo>
                <a:cubicBezTo>
                  <a:pt x="1023906" y="22124"/>
                  <a:pt x="1042661" y="21050"/>
                  <a:pt x="1060174" y="16046"/>
                </a:cubicBezTo>
                <a:cubicBezTo>
                  <a:pt x="1116333" y="0"/>
                  <a:pt x="1080888" y="2794"/>
                  <a:pt x="1126435" y="2794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09800" y="2895600"/>
            <a:ext cx="1981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Total </a:t>
            </a:r>
            <a:r>
              <a:rPr lang="en-US" sz="2400" dirty="0" err="1" smtClean="0"/>
              <a:t>Corr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029200" y="2895600"/>
            <a:ext cx="2362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Classical </a:t>
            </a:r>
            <a:r>
              <a:rPr lang="en-US" sz="2400" dirty="0" err="1" smtClean="0"/>
              <a:t>Corr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399722" y="3087756"/>
            <a:ext cx="400878" cy="45719"/>
          </a:xfrm>
          <a:custGeom>
            <a:avLst/>
            <a:gdLst>
              <a:gd name="connsiteX0" fmla="*/ 0 w 318052"/>
              <a:gd name="connsiteY0" fmla="*/ 0 h 0"/>
              <a:gd name="connsiteX1" fmla="*/ 318052 w 31805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052">
                <a:moveTo>
                  <a:pt x="0" y="0"/>
                </a:moveTo>
                <a:lnTo>
                  <a:pt x="318052" y="0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2895600"/>
            <a:ext cx="1447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Discord</a:t>
            </a:r>
            <a:endParaRPr lang="en-US" sz="2400" b="1" dirty="0"/>
          </a:p>
        </p:txBody>
      </p:sp>
      <p:sp>
        <p:nvSpPr>
          <p:cNvPr id="22" name="Freeform 21"/>
          <p:cNvSpPr/>
          <p:nvPr/>
        </p:nvSpPr>
        <p:spPr>
          <a:xfrm>
            <a:off x="1669774" y="3101008"/>
            <a:ext cx="311426" cy="45719"/>
          </a:xfrm>
          <a:custGeom>
            <a:avLst/>
            <a:gdLst>
              <a:gd name="connsiteX0" fmla="*/ 0 w 265043"/>
              <a:gd name="connsiteY0" fmla="*/ 0 h 0"/>
              <a:gd name="connsiteX1" fmla="*/ 265043 w 2650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043">
                <a:moveTo>
                  <a:pt x="0" y="0"/>
                </a:moveTo>
                <a:lnTo>
                  <a:pt x="265043" y="0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676400" y="3276600"/>
            <a:ext cx="331304" cy="13854"/>
          </a:xfrm>
          <a:custGeom>
            <a:avLst/>
            <a:gdLst>
              <a:gd name="connsiteX0" fmla="*/ 0 w 331304"/>
              <a:gd name="connsiteY0" fmla="*/ 602 h 13854"/>
              <a:gd name="connsiteX1" fmla="*/ 39756 w 331304"/>
              <a:gd name="connsiteY1" fmla="*/ 13854 h 13854"/>
              <a:gd name="connsiteX2" fmla="*/ 291547 w 331304"/>
              <a:gd name="connsiteY2" fmla="*/ 602 h 13854"/>
              <a:gd name="connsiteX3" fmla="*/ 331304 w 331304"/>
              <a:gd name="connsiteY3" fmla="*/ 602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04" h="13854">
                <a:moveTo>
                  <a:pt x="0" y="602"/>
                </a:moveTo>
                <a:cubicBezTo>
                  <a:pt x="13252" y="5019"/>
                  <a:pt x="25787" y="13854"/>
                  <a:pt x="39756" y="13854"/>
                </a:cubicBezTo>
                <a:cubicBezTo>
                  <a:pt x="123802" y="13854"/>
                  <a:pt x="207587" y="4418"/>
                  <a:pt x="291547" y="602"/>
                </a:cubicBezTo>
                <a:cubicBezTo>
                  <a:pt x="304786" y="0"/>
                  <a:pt x="318052" y="602"/>
                  <a:pt x="331304" y="602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iller" pitchFamily="82" charset="0"/>
                <a:ea typeface="+mj-ea"/>
                <a:cs typeface="+mj-cs"/>
              </a:rPr>
              <a:t>Quantum discord</a:t>
            </a:r>
          </a:p>
        </p:txBody>
      </p:sp>
      <p:pic>
        <p:nvPicPr>
          <p:cNvPr id="2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Quantum Work-deficit</a:t>
            </a:r>
            <a:b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</a:br>
            <a:endParaRPr lang="en-US" sz="5400" dirty="0"/>
          </a:p>
        </p:txBody>
      </p:sp>
      <p:sp>
        <p:nvSpPr>
          <p:cNvPr id="5" name="AutoShape 7"/>
          <p:cNvSpPr txBox="1">
            <a:spLocks noChangeArrowheads="1"/>
          </p:cNvSpPr>
          <p:nvPr/>
        </p:nvSpPr>
        <p:spPr>
          <a:xfrm>
            <a:off x="1524000" y="35052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H(X|Y)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43600" y="36576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H(Y|X)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2400" y="2514600"/>
            <a:ext cx="8686800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200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200" y="4343400"/>
            <a:ext cx="8305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dirty="0"/>
              <a:t>The difference is called </a:t>
            </a:r>
            <a:r>
              <a:rPr lang="en-US" sz="3200" dirty="0" smtClean="0"/>
              <a:t>WD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2209800" y="2895600"/>
            <a:ext cx="1981200" cy="457200"/>
          </a:xfrm>
          <a:prstGeom prst="rect">
            <a:avLst/>
          </a:prstGeom>
          <a:solidFill>
            <a:srgbClr val="009999"/>
          </a:solidFill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work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029200" y="2895600"/>
            <a:ext cx="2362200" cy="457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 Work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399722" y="3087756"/>
            <a:ext cx="400878" cy="45719"/>
          </a:xfrm>
          <a:custGeom>
            <a:avLst/>
            <a:gdLst>
              <a:gd name="connsiteX0" fmla="*/ 0 w 318052"/>
              <a:gd name="connsiteY0" fmla="*/ 0 h 0"/>
              <a:gd name="connsiteX1" fmla="*/ 318052 w 31805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052">
                <a:moveTo>
                  <a:pt x="0" y="0"/>
                </a:moveTo>
                <a:lnTo>
                  <a:pt x="318052" y="0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" y="2895600"/>
            <a:ext cx="1447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WD</a:t>
            </a:r>
            <a:endParaRPr lang="en-US" sz="2400" b="1" dirty="0"/>
          </a:p>
        </p:txBody>
      </p:sp>
      <p:sp>
        <p:nvSpPr>
          <p:cNvPr id="22" name="Freeform 21"/>
          <p:cNvSpPr/>
          <p:nvPr/>
        </p:nvSpPr>
        <p:spPr>
          <a:xfrm>
            <a:off x="1669774" y="3101008"/>
            <a:ext cx="311426" cy="45719"/>
          </a:xfrm>
          <a:custGeom>
            <a:avLst/>
            <a:gdLst>
              <a:gd name="connsiteX0" fmla="*/ 0 w 265043"/>
              <a:gd name="connsiteY0" fmla="*/ 0 h 0"/>
              <a:gd name="connsiteX1" fmla="*/ 265043 w 2650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043">
                <a:moveTo>
                  <a:pt x="0" y="0"/>
                </a:moveTo>
                <a:lnTo>
                  <a:pt x="265043" y="0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676400" y="3276600"/>
            <a:ext cx="331304" cy="13854"/>
          </a:xfrm>
          <a:custGeom>
            <a:avLst/>
            <a:gdLst>
              <a:gd name="connsiteX0" fmla="*/ 0 w 331304"/>
              <a:gd name="connsiteY0" fmla="*/ 602 h 13854"/>
              <a:gd name="connsiteX1" fmla="*/ 39756 w 331304"/>
              <a:gd name="connsiteY1" fmla="*/ 13854 h 13854"/>
              <a:gd name="connsiteX2" fmla="*/ 291547 w 331304"/>
              <a:gd name="connsiteY2" fmla="*/ 602 h 13854"/>
              <a:gd name="connsiteX3" fmla="*/ 331304 w 331304"/>
              <a:gd name="connsiteY3" fmla="*/ 602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04" h="13854">
                <a:moveTo>
                  <a:pt x="0" y="602"/>
                </a:moveTo>
                <a:cubicBezTo>
                  <a:pt x="13252" y="5019"/>
                  <a:pt x="25787" y="13854"/>
                  <a:pt x="39756" y="13854"/>
                </a:cubicBezTo>
                <a:cubicBezTo>
                  <a:pt x="123802" y="13854"/>
                  <a:pt x="207587" y="4418"/>
                  <a:pt x="291547" y="602"/>
                </a:cubicBezTo>
                <a:cubicBezTo>
                  <a:pt x="304786" y="0"/>
                  <a:pt x="318052" y="602"/>
                  <a:pt x="331304" y="602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Quantum Work-deficit</a:t>
            </a:r>
            <a:b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</a:br>
            <a:endParaRPr lang="en-US" sz="5400" dirty="0"/>
          </a:p>
        </p:txBody>
      </p:sp>
      <p:sp>
        <p:nvSpPr>
          <p:cNvPr id="5" name="AutoShape 7"/>
          <p:cNvSpPr txBox="1">
            <a:spLocks noChangeArrowheads="1"/>
          </p:cNvSpPr>
          <p:nvPr/>
        </p:nvSpPr>
        <p:spPr>
          <a:xfrm>
            <a:off x="1524000" y="35052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H(X|Y)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43600" y="36576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H(Y|X)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2400" y="2514600"/>
            <a:ext cx="8686800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200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200" y="4343400"/>
            <a:ext cx="8305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dirty="0"/>
              <a:t>The difference is called </a:t>
            </a:r>
            <a:r>
              <a:rPr lang="en-US" sz="3200" dirty="0" smtClean="0"/>
              <a:t>WD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2209800" y="2895600"/>
            <a:ext cx="1981200" cy="457200"/>
          </a:xfrm>
          <a:prstGeom prst="rect">
            <a:avLst/>
          </a:prstGeom>
          <a:solidFill>
            <a:srgbClr val="009999"/>
          </a:solidFill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work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029200" y="2895600"/>
            <a:ext cx="2362200" cy="457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 Work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399722" y="3087756"/>
            <a:ext cx="400878" cy="45719"/>
          </a:xfrm>
          <a:custGeom>
            <a:avLst/>
            <a:gdLst>
              <a:gd name="connsiteX0" fmla="*/ 0 w 318052"/>
              <a:gd name="connsiteY0" fmla="*/ 0 h 0"/>
              <a:gd name="connsiteX1" fmla="*/ 318052 w 31805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052">
                <a:moveTo>
                  <a:pt x="0" y="0"/>
                </a:moveTo>
                <a:lnTo>
                  <a:pt x="318052" y="0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" y="2895600"/>
            <a:ext cx="1447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WD</a:t>
            </a:r>
            <a:endParaRPr lang="en-US" sz="2400" b="1" dirty="0"/>
          </a:p>
        </p:txBody>
      </p:sp>
      <p:sp>
        <p:nvSpPr>
          <p:cNvPr id="22" name="Freeform 21"/>
          <p:cNvSpPr/>
          <p:nvPr/>
        </p:nvSpPr>
        <p:spPr>
          <a:xfrm>
            <a:off x="1669774" y="3101008"/>
            <a:ext cx="311426" cy="45719"/>
          </a:xfrm>
          <a:custGeom>
            <a:avLst/>
            <a:gdLst>
              <a:gd name="connsiteX0" fmla="*/ 0 w 265043"/>
              <a:gd name="connsiteY0" fmla="*/ 0 h 0"/>
              <a:gd name="connsiteX1" fmla="*/ 265043 w 2650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043">
                <a:moveTo>
                  <a:pt x="0" y="0"/>
                </a:moveTo>
                <a:lnTo>
                  <a:pt x="265043" y="0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676400" y="3276600"/>
            <a:ext cx="331304" cy="13854"/>
          </a:xfrm>
          <a:custGeom>
            <a:avLst/>
            <a:gdLst>
              <a:gd name="connsiteX0" fmla="*/ 0 w 331304"/>
              <a:gd name="connsiteY0" fmla="*/ 602 h 13854"/>
              <a:gd name="connsiteX1" fmla="*/ 39756 w 331304"/>
              <a:gd name="connsiteY1" fmla="*/ 13854 h 13854"/>
              <a:gd name="connsiteX2" fmla="*/ 291547 w 331304"/>
              <a:gd name="connsiteY2" fmla="*/ 602 h 13854"/>
              <a:gd name="connsiteX3" fmla="*/ 331304 w 331304"/>
              <a:gd name="connsiteY3" fmla="*/ 602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04" h="13854">
                <a:moveTo>
                  <a:pt x="0" y="602"/>
                </a:moveTo>
                <a:cubicBezTo>
                  <a:pt x="13252" y="5019"/>
                  <a:pt x="25787" y="13854"/>
                  <a:pt x="39756" y="13854"/>
                </a:cubicBezTo>
                <a:cubicBezTo>
                  <a:pt x="123802" y="13854"/>
                  <a:pt x="207587" y="4418"/>
                  <a:pt x="291547" y="602"/>
                </a:cubicBezTo>
                <a:cubicBezTo>
                  <a:pt x="304786" y="0"/>
                  <a:pt x="318052" y="602"/>
                  <a:pt x="331304" y="602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19206" y="1828800"/>
            <a:ext cx="519194" cy="1113183"/>
          </a:xfrm>
          <a:custGeom>
            <a:avLst/>
            <a:gdLst>
              <a:gd name="connsiteX0" fmla="*/ 452933 w 452933"/>
              <a:gd name="connsiteY0" fmla="*/ 1113675 h 1113675"/>
              <a:gd name="connsiteX1" fmla="*/ 399924 w 452933"/>
              <a:gd name="connsiteY1" fmla="*/ 1100422 h 1113675"/>
              <a:gd name="connsiteX2" fmla="*/ 227646 w 452933"/>
              <a:gd name="connsiteY2" fmla="*/ 954649 h 1113675"/>
              <a:gd name="connsiteX3" fmla="*/ 187890 w 452933"/>
              <a:gd name="connsiteY3" fmla="*/ 914892 h 1113675"/>
              <a:gd name="connsiteX4" fmla="*/ 148133 w 452933"/>
              <a:gd name="connsiteY4" fmla="*/ 875135 h 1113675"/>
              <a:gd name="connsiteX5" fmla="*/ 108377 w 452933"/>
              <a:gd name="connsiteY5" fmla="*/ 822127 h 1113675"/>
              <a:gd name="connsiteX6" fmla="*/ 42116 w 452933"/>
              <a:gd name="connsiteY6" fmla="*/ 716109 h 1113675"/>
              <a:gd name="connsiteX7" fmla="*/ 28864 w 452933"/>
              <a:gd name="connsiteY7" fmla="*/ 663101 h 1113675"/>
              <a:gd name="connsiteX8" fmla="*/ 15611 w 452933"/>
              <a:gd name="connsiteY8" fmla="*/ 623344 h 1113675"/>
              <a:gd name="connsiteX9" fmla="*/ 42116 w 452933"/>
              <a:gd name="connsiteY9" fmla="*/ 265535 h 1113675"/>
              <a:gd name="connsiteX10" fmla="*/ 68620 w 452933"/>
              <a:gd name="connsiteY10" fmla="*/ 159518 h 1113675"/>
              <a:gd name="connsiteX11" fmla="*/ 81872 w 452933"/>
              <a:gd name="connsiteY11" fmla="*/ 119762 h 1113675"/>
              <a:gd name="connsiteX12" fmla="*/ 108377 w 452933"/>
              <a:gd name="connsiteY12" fmla="*/ 93257 h 1113675"/>
              <a:gd name="connsiteX13" fmla="*/ 134881 w 452933"/>
              <a:gd name="connsiteY13" fmla="*/ 53501 h 1113675"/>
              <a:gd name="connsiteX14" fmla="*/ 161385 w 452933"/>
              <a:gd name="connsiteY14" fmla="*/ 26996 h 1113675"/>
              <a:gd name="connsiteX15" fmla="*/ 81872 w 452933"/>
              <a:gd name="connsiteY15" fmla="*/ 53501 h 1113675"/>
              <a:gd name="connsiteX16" fmla="*/ 42116 w 452933"/>
              <a:gd name="connsiteY16" fmla="*/ 66753 h 1113675"/>
              <a:gd name="connsiteX17" fmla="*/ 174637 w 452933"/>
              <a:gd name="connsiteY17" fmla="*/ 53501 h 1113675"/>
              <a:gd name="connsiteX18" fmla="*/ 161385 w 452933"/>
              <a:gd name="connsiteY18" fmla="*/ 13744 h 1113675"/>
              <a:gd name="connsiteX19" fmla="*/ 148133 w 452933"/>
              <a:gd name="connsiteY19" fmla="*/ 199275 h 11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2933" h="1113675">
                <a:moveTo>
                  <a:pt x="452933" y="1113675"/>
                </a:moveTo>
                <a:cubicBezTo>
                  <a:pt x="435263" y="1109257"/>
                  <a:pt x="416215" y="1108567"/>
                  <a:pt x="399924" y="1100422"/>
                </a:cubicBezTo>
                <a:cubicBezTo>
                  <a:pt x="322657" y="1061789"/>
                  <a:pt x="289901" y="1016905"/>
                  <a:pt x="227646" y="954649"/>
                </a:cubicBezTo>
                <a:lnTo>
                  <a:pt x="187890" y="914892"/>
                </a:lnTo>
                <a:cubicBezTo>
                  <a:pt x="174638" y="901640"/>
                  <a:pt x="159378" y="890128"/>
                  <a:pt x="148133" y="875135"/>
                </a:cubicBezTo>
                <a:cubicBezTo>
                  <a:pt x="134881" y="857466"/>
                  <a:pt x="120628" y="840504"/>
                  <a:pt x="108377" y="822127"/>
                </a:cubicBezTo>
                <a:cubicBezTo>
                  <a:pt x="85261" y="787452"/>
                  <a:pt x="42116" y="716109"/>
                  <a:pt x="42116" y="716109"/>
                </a:cubicBezTo>
                <a:cubicBezTo>
                  <a:pt x="37699" y="698440"/>
                  <a:pt x="33868" y="680613"/>
                  <a:pt x="28864" y="663101"/>
                </a:cubicBezTo>
                <a:cubicBezTo>
                  <a:pt x="25026" y="649669"/>
                  <a:pt x="15611" y="637313"/>
                  <a:pt x="15611" y="623344"/>
                </a:cubicBezTo>
                <a:cubicBezTo>
                  <a:pt x="15611" y="565658"/>
                  <a:pt x="24849" y="357629"/>
                  <a:pt x="42116" y="265535"/>
                </a:cubicBezTo>
                <a:cubicBezTo>
                  <a:pt x="48829" y="229732"/>
                  <a:pt x="57101" y="194075"/>
                  <a:pt x="68620" y="159518"/>
                </a:cubicBezTo>
                <a:cubicBezTo>
                  <a:pt x="73037" y="146266"/>
                  <a:pt x="74685" y="131740"/>
                  <a:pt x="81872" y="119762"/>
                </a:cubicBezTo>
                <a:cubicBezTo>
                  <a:pt x="88300" y="109048"/>
                  <a:pt x="100572" y="103014"/>
                  <a:pt x="108377" y="93257"/>
                </a:cubicBezTo>
                <a:cubicBezTo>
                  <a:pt x="118326" y="80820"/>
                  <a:pt x="124932" y="65938"/>
                  <a:pt x="134881" y="53501"/>
                </a:cubicBezTo>
                <a:cubicBezTo>
                  <a:pt x="142686" y="43745"/>
                  <a:pt x="173879" y="26996"/>
                  <a:pt x="161385" y="26996"/>
                </a:cubicBezTo>
                <a:cubicBezTo>
                  <a:pt x="133447" y="26996"/>
                  <a:pt x="108376" y="44666"/>
                  <a:pt x="81872" y="53501"/>
                </a:cubicBezTo>
                <a:lnTo>
                  <a:pt x="42116" y="66753"/>
                </a:lnTo>
                <a:cubicBezTo>
                  <a:pt x="0" y="80792"/>
                  <a:pt x="130463" y="57918"/>
                  <a:pt x="174637" y="53501"/>
                </a:cubicBezTo>
                <a:cubicBezTo>
                  <a:pt x="170220" y="40249"/>
                  <a:pt x="163884" y="0"/>
                  <a:pt x="161385" y="13744"/>
                </a:cubicBezTo>
                <a:cubicBezTo>
                  <a:pt x="150294" y="74745"/>
                  <a:pt x="148133" y="199275"/>
                  <a:pt x="148133" y="199275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1987455" cy="381000"/>
          </a:xfrm>
          <a:prstGeom prst="rect">
            <a:avLst/>
          </a:prstGeom>
        </p:spPr>
      </p:pic>
      <p:pic>
        <p:nvPicPr>
          <p:cNvPr id="31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Quantum Work-deficit</a:t>
            </a:r>
            <a:b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</a:br>
            <a:endParaRPr lang="en-US" sz="5400" dirty="0"/>
          </a:p>
        </p:txBody>
      </p:sp>
      <p:sp>
        <p:nvSpPr>
          <p:cNvPr id="5" name="AutoShape 7"/>
          <p:cNvSpPr txBox="1">
            <a:spLocks noChangeArrowheads="1"/>
          </p:cNvSpPr>
          <p:nvPr/>
        </p:nvSpPr>
        <p:spPr>
          <a:xfrm>
            <a:off x="1524000" y="35052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H(X|Y)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43600" y="3657600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H(Y|X)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2400" y="2514600"/>
            <a:ext cx="8686800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200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200" y="4343400"/>
            <a:ext cx="8305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dirty="0"/>
              <a:t>The difference is called </a:t>
            </a:r>
            <a:r>
              <a:rPr lang="en-US" sz="3200" dirty="0" smtClean="0"/>
              <a:t>WD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2209800" y="2895600"/>
            <a:ext cx="1981200" cy="457200"/>
          </a:xfrm>
          <a:prstGeom prst="rect">
            <a:avLst/>
          </a:prstGeom>
          <a:solidFill>
            <a:srgbClr val="009999"/>
          </a:solidFill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work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029200" y="2895600"/>
            <a:ext cx="2362200" cy="457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 Work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399722" y="3087756"/>
            <a:ext cx="400878" cy="45719"/>
          </a:xfrm>
          <a:custGeom>
            <a:avLst/>
            <a:gdLst>
              <a:gd name="connsiteX0" fmla="*/ 0 w 318052"/>
              <a:gd name="connsiteY0" fmla="*/ 0 h 0"/>
              <a:gd name="connsiteX1" fmla="*/ 318052 w 31805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052">
                <a:moveTo>
                  <a:pt x="0" y="0"/>
                </a:moveTo>
                <a:lnTo>
                  <a:pt x="318052" y="0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" y="2895600"/>
            <a:ext cx="1447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WD</a:t>
            </a:r>
            <a:endParaRPr lang="en-US" sz="2400" b="1" dirty="0"/>
          </a:p>
        </p:txBody>
      </p:sp>
      <p:sp>
        <p:nvSpPr>
          <p:cNvPr id="22" name="Freeform 21"/>
          <p:cNvSpPr/>
          <p:nvPr/>
        </p:nvSpPr>
        <p:spPr>
          <a:xfrm>
            <a:off x="1669774" y="3101008"/>
            <a:ext cx="311426" cy="45719"/>
          </a:xfrm>
          <a:custGeom>
            <a:avLst/>
            <a:gdLst>
              <a:gd name="connsiteX0" fmla="*/ 0 w 265043"/>
              <a:gd name="connsiteY0" fmla="*/ 0 h 0"/>
              <a:gd name="connsiteX1" fmla="*/ 265043 w 2650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043">
                <a:moveTo>
                  <a:pt x="0" y="0"/>
                </a:moveTo>
                <a:lnTo>
                  <a:pt x="265043" y="0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676400" y="3276600"/>
            <a:ext cx="331304" cy="13854"/>
          </a:xfrm>
          <a:custGeom>
            <a:avLst/>
            <a:gdLst>
              <a:gd name="connsiteX0" fmla="*/ 0 w 331304"/>
              <a:gd name="connsiteY0" fmla="*/ 602 h 13854"/>
              <a:gd name="connsiteX1" fmla="*/ 39756 w 331304"/>
              <a:gd name="connsiteY1" fmla="*/ 13854 h 13854"/>
              <a:gd name="connsiteX2" fmla="*/ 291547 w 331304"/>
              <a:gd name="connsiteY2" fmla="*/ 602 h 13854"/>
              <a:gd name="connsiteX3" fmla="*/ 331304 w 331304"/>
              <a:gd name="connsiteY3" fmla="*/ 602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04" h="13854">
                <a:moveTo>
                  <a:pt x="0" y="602"/>
                </a:moveTo>
                <a:cubicBezTo>
                  <a:pt x="13252" y="5019"/>
                  <a:pt x="25787" y="13854"/>
                  <a:pt x="39756" y="13854"/>
                </a:cubicBezTo>
                <a:cubicBezTo>
                  <a:pt x="123802" y="13854"/>
                  <a:pt x="207587" y="4418"/>
                  <a:pt x="291547" y="602"/>
                </a:cubicBezTo>
                <a:cubicBezTo>
                  <a:pt x="304786" y="0"/>
                  <a:pt x="318052" y="602"/>
                  <a:pt x="331304" y="602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19206" y="1828800"/>
            <a:ext cx="519194" cy="1113183"/>
          </a:xfrm>
          <a:custGeom>
            <a:avLst/>
            <a:gdLst>
              <a:gd name="connsiteX0" fmla="*/ 452933 w 452933"/>
              <a:gd name="connsiteY0" fmla="*/ 1113675 h 1113675"/>
              <a:gd name="connsiteX1" fmla="*/ 399924 w 452933"/>
              <a:gd name="connsiteY1" fmla="*/ 1100422 h 1113675"/>
              <a:gd name="connsiteX2" fmla="*/ 227646 w 452933"/>
              <a:gd name="connsiteY2" fmla="*/ 954649 h 1113675"/>
              <a:gd name="connsiteX3" fmla="*/ 187890 w 452933"/>
              <a:gd name="connsiteY3" fmla="*/ 914892 h 1113675"/>
              <a:gd name="connsiteX4" fmla="*/ 148133 w 452933"/>
              <a:gd name="connsiteY4" fmla="*/ 875135 h 1113675"/>
              <a:gd name="connsiteX5" fmla="*/ 108377 w 452933"/>
              <a:gd name="connsiteY5" fmla="*/ 822127 h 1113675"/>
              <a:gd name="connsiteX6" fmla="*/ 42116 w 452933"/>
              <a:gd name="connsiteY6" fmla="*/ 716109 h 1113675"/>
              <a:gd name="connsiteX7" fmla="*/ 28864 w 452933"/>
              <a:gd name="connsiteY7" fmla="*/ 663101 h 1113675"/>
              <a:gd name="connsiteX8" fmla="*/ 15611 w 452933"/>
              <a:gd name="connsiteY8" fmla="*/ 623344 h 1113675"/>
              <a:gd name="connsiteX9" fmla="*/ 42116 w 452933"/>
              <a:gd name="connsiteY9" fmla="*/ 265535 h 1113675"/>
              <a:gd name="connsiteX10" fmla="*/ 68620 w 452933"/>
              <a:gd name="connsiteY10" fmla="*/ 159518 h 1113675"/>
              <a:gd name="connsiteX11" fmla="*/ 81872 w 452933"/>
              <a:gd name="connsiteY11" fmla="*/ 119762 h 1113675"/>
              <a:gd name="connsiteX12" fmla="*/ 108377 w 452933"/>
              <a:gd name="connsiteY12" fmla="*/ 93257 h 1113675"/>
              <a:gd name="connsiteX13" fmla="*/ 134881 w 452933"/>
              <a:gd name="connsiteY13" fmla="*/ 53501 h 1113675"/>
              <a:gd name="connsiteX14" fmla="*/ 161385 w 452933"/>
              <a:gd name="connsiteY14" fmla="*/ 26996 h 1113675"/>
              <a:gd name="connsiteX15" fmla="*/ 81872 w 452933"/>
              <a:gd name="connsiteY15" fmla="*/ 53501 h 1113675"/>
              <a:gd name="connsiteX16" fmla="*/ 42116 w 452933"/>
              <a:gd name="connsiteY16" fmla="*/ 66753 h 1113675"/>
              <a:gd name="connsiteX17" fmla="*/ 174637 w 452933"/>
              <a:gd name="connsiteY17" fmla="*/ 53501 h 1113675"/>
              <a:gd name="connsiteX18" fmla="*/ 161385 w 452933"/>
              <a:gd name="connsiteY18" fmla="*/ 13744 h 1113675"/>
              <a:gd name="connsiteX19" fmla="*/ 148133 w 452933"/>
              <a:gd name="connsiteY19" fmla="*/ 199275 h 11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2933" h="1113675">
                <a:moveTo>
                  <a:pt x="452933" y="1113675"/>
                </a:moveTo>
                <a:cubicBezTo>
                  <a:pt x="435263" y="1109257"/>
                  <a:pt x="416215" y="1108567"/>
                  <a:pt x="399924" y="1100422"/>
                </a:cubicBezTo>
                <a:cubicBezTo>
                  <a:pt x="322657" y="1061789"/>
                  <a:pt x="289901" y="1016905"/>
                  <a:pt x="227646" y="954649"/>
                </a:cubicBezTo>
                <a:lnTo>
                  <a:pt x="187890" y="914892"/>
                </a:lnTo>
                <a:cubicBezTo>
                  <a:pt x="174638" y="901640"/>
                  <a:pt x="159378" y="890128"/>
                  <a:pt x="148133" y="875135"/>
                </a:cubicBezTo>
                <a:cubicBezTo>
                  <a:pt x="134881" y="857466"/>
                  <a:pt x="120628" y="840504"/>
                  <a:pt x="108377" y="822127"/>
                </a:cubicBezTo>
                <a:cubicBezTo>
                  <a:pt x="85261" y="787452"/>
                  <a:pt x="42116" y="716109"/>
                  <a:pt x="42116" y="716109"/>
                </a:cubicBezTo>
                <a:cubicBezTo>
                  <a:pt x="37699" y="698440"/>
                  <a:pt x="33868" y="680613"/>
                  <a:pt x="28864" y="663101"/>
                </a:cubicBezTo>
                <a:cubicBezTo>
                  <a:pt x="25026" y="649669"/>
                  <a:pt x="15611" y="637313"/>
                  <a:pt x="15611" y="623344"/>
                </a:cubicBezTo>
                <a:cubicBezTo>
                  <a:pt x="15611" y="565658"/>
                  <a:pt x="24849" y="357629"/>
                  <a:pt x="42116" y="265535"/>
                </a:cubicBezTo>
                <a:cubicBezTo>
                  <a:pt x="48829" y="229732"/>
                  <a:pt x="57101" y="194075"/>
                  <a:pt x="68620" y="159518"/>
                </a:cubicBezTo>
                <a:cubicBezTo>
                  <a:pt x="73037" y="146266"/>
                  <a:pt x="74685" y="131740"/>
                  <a:pt x="81872" y="119762"/>
                </a:cubicBezTo>
                <a:cubicBezTo>
                  <a:pt x="88300" y="109048"/>
                  <a:pt x="100572" y="103014"/>
                  <a:pt x="108377" y="93257"/>
                </a:cubicBezTo>
                <a:cubicBezTo>
                  <a:pt x="118326" y="80820"/>
                  <a:pt x="124932" y="65938"/>
                  <a:pt x="134881" y="53501"/>
                </a:cubicBezTo>
                <a:cubicBezTo>
                  <a:pt x="142686" y="43745"/>
                  <a:pt x="173879" y="26996"/>
                  <a:pt x="161385" y="26996"/>
                </a:cubicBezTo>
                <a:cubicBezTo>
                  <a:pt x="133447" y="26996"/>
                  <a:pt x="108376" y="44666"/>
                  <a:pt x="81872" y="53501"/>
                </a:cubicBezTo>
                <a:lnTo>
                  <a:pt x="42116" y="66753"/>
                </a:lnTo>
                <a:cubicBezTo>
                  <a:pt x="0" y="80792"/>
                  <a:pt x="130463" y="57918"/>
                  <a:pt x="174637" y="53501"/>
                </a:cubicBezTo>
                <a:cubicBezTo>
                  <a:pt x="170220" y="40249"/>
                  <a:pt x="163884" y="0"/>
                  <a:pt x="161385" y="13744"/>
                </a:cubicBezTo>
                <a:cubicBezTo>
                  <a:pt x="150294" y="74745"/>
                  <a:pt x="148133" y="199275"/>
                  <a:pt x="148133" y="199275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14400" y="1447800"/>
            <a:ext cx="1987455" cy="381000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7543799" y="3087757"/>
            <a:ext cx="791817" cy="2627243"/>
          </a:xfrm>
          <a:custGeom>
            <a:avLst/>
            <a:gdLst>
              <a:gd name="connsiteX0" fmla="*/ 0 w 927652"/>
              <a:gd name="connsiteY0" fmla="*/ 0 h 2686816"/>
              <a:gd name="connsiteX1" fmla="*/ 119270 w 927652"/>
              <a:gd name="connsiteY1" fmla="*/ 26504 h 2686816"/>
              <a:gd name="connsiteX2" fmla="*/ 251792 w 927652"/>
              <a:gd name="connsiteY2" fmla="*/ 119269 h 2686816"/>
              <a:gd name="connsiteX3" fmla="*/ 331305 w 927652"/>
              <a:gd name="connsiteY3" fmla="*/ 172278 h 2686816"/>
              <a:gd name="connsiteX4" fmla="*/ 371061 w 927652"/>
              <a:gd name="connsiteY4" fmla="*/ 212034 h 2686816"/>
              <a:gd name="connsiteX5" fmla="*/ 410818 w 927652"/>
              <a:gd name="connsiteY5" fmla="*/ 238539 h 2686816"/>
              <a:gd name="connsiteX6" fmla="*/ 503583 w 927652"/>
              <a:gd name="connsiteY6" fmla="*/ 344556 h 2686816"/>
              <a:gd name="connsiteX7" fmla="*/ 583096 w 927652"/>
              <a:gd name="connsiteY7" fmla="*/ 477078 h 2686816"/>
              <a:gd name="connsiteX8" fmla="*/ 622852 w 927652"/>
              <a:gd name="connsiteY8" fmla="*/ 543339 h 2686816"/>
              <a:gd name="connsiteX9" fmla="*/ 728870 w 927652"/>
              <a:gd name="connsiteY9" fmla="*/ 742121 h 2686816"/>
              <a:gd name="connsiteX10" fmla="*/ 781878 w 927652"/>
              <a:gd name="connsiteY10" fmla="*/ 874643 h 2686816"/>
              <a:gd name="connsiteX11" fmla="*/ 808383 w 927652"/>
              <a:gd name="connsiteY11" fmla="*/ 954156 h 2686816"/>
              <a:gd name="connsiteX12" fmla="*/ 834887 w 927652"/>
              <a:gd name="connsiteY12" fmla="*/ 1020417 h 2686816"/>
              <a:gd name="connsiteX13" fmla="*/ 887896 w 927652"/>
              <a:gd name="connsiteY13" fmla="*/ 1444486 h 2686816"/>
              <a:gd name="connsiteX14" fmla="*/ 914400 w 927652"/>
              <a:gd name="connsiteY14" fmla="*/ 1524000 h 2686816"/>
              <a:gd name="connsiteX15" fmla="*/ 927652 w 927652"/>
              <a:gd name="connsiteY15" fmla="*/ 1736034 h 2686816"/>
              <a:gd name="connsiteX16" fmla="*/ 914400 w 927652"/>
              <a:gd name="connsiteY16" fmla="*/ 1775791 h 2686816"/>
              <a:gd name="connsiteX17" fmla="*/ 821635 w 927652"/>
              <a:gd name="connsiteY17" fmla="*/ 1895060 h 2686816"/>
              <a:gd name="connsiteX18" fmla="*/ 795131 w 927652"/>
              <a:gd name="connsiteY18" fmla="*/ 1934817 h 2686816"/>
              <a:gd name="connsiteX19" fmla="*/ 728870 w 927652"/>
              <a:gd name="connsiteY19" fmla="*/ 2040834 h 2686816"/>
              <a:gd name="connsiteX20" fmla="*/ 675861 w 927652"/>
              <a:gd name="connsiteY20" fmla="*/ 2146852 h 2686816"/>
              <a:gd name="connsiteX21" fmla="*/ 649357 w 927652"/>
              <a:gd name="connsiteY21" fmla="*/ 2186608 h 2686816"/>
              <a:gd name="connsiteX22" fmla="*/ 609600 w 927652"/>
              <a:gd name="connsiteY22" fmla="*/ 2266121 h 2686816"/>
              <a:gd name="connsiteX23" fmla="*/ 596348 w 927652"/>
              <a:gd name="connsiteY23" fmla="*/ 2305878 h 2686816"/>
              <a:gd name="connsiteX24" fmla="*/ 569844 w 927652"/>
              <a:gd name="connsiteY24" fmla="*/ 2345634 h 2686816"/>
              <a:gd name="connsiteX25" fmla="*/ 516835 w 927652"/>
              <a:gd name="connsiteY25" fmla="*/ 2451652 h 2686816"/>
              <a:gd name="connsiteX26" fmla="*/ 463826 w 927652"/>
              <a:gd name="connsiteY26" fmla="*/ 2531165 h 2686816"/>
              <a:gd name="connsiteX27" fmla="*/ 424070 w 927652"/>
              <a:gd name="connsiteY27" fmla="*/ 2610678 h 2686816"/>
              <a:gd name="connsiteX28" fmla="*/ 410818 w 927652"/>
              <a:gd name="connsiteY28" fmla="*/ 2650434 h 2686816"/>
              <a:gd name="connsiteX29" fmla="*/ 397565 w 927652"/>
              <a:gd name="connsiteY29" fmla="*/ 2610678 h 2686816"/>
              <a:gd name="connsiteX30" fmla="*/ 410818 w 927652"/>
              <a:gd name="connsiteY30" fmla="*/ 2676939 h 2686816"/>
              <a:gd name="connsiteX31" fmla="*/ 450574 w 927652"/>
              <a:gd name="connsiteY31" fmla="*/ 2663686 h 2686816"/>
              <a:gd name="connsiteX32" fmla="*/ 503583 w 927652"/>
              <a:gd name="connsiteY32" fmla="*/ 2650434 h 2686816"/>
              <a:gd name="connsiteX33" fmla="*/ 583096 w 927652"/>
              <a:gd name="connsiteY33" fmla="*/ 2623930 h 268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7652" h="2686816">
                <a:moveTo>
                  <a:pt x="0" y="0"/>
                </a:moveTo>
                <a:cubicBezTo>
                  <a:pt x="21572" y="3595"/>
                  <a:pt x="91308" y="10969"/>
                  <a:pt x="119270" y="26504"/>
                </a:cubicBezTo>
                <a:cubicBezTo>
                  <a:pt x="181033" y="60817"/>
                  <a:pt x="198349" y="81859"/>
                  <a:pt x="251792" y="119269"/>
                </a:cubicBezTo>
                <a:cubicBezTo>
                  <a:pt x="277888" y="137536"/>
                  <a:pt x="304801" y="154608"/>
                  <a:pt x="331305" y="172278"/>
                </a:cubicBezTo>
                <a:cubicBezTo>
                  <a:pt x="346899" y="182674"/>
                  <a:pt x="356664" y="200036"/>
                  <a:pt x="371061" y="212034"/>
                </a:cubicBezTo>
                <a:cubicBezTo>
                  <a:pt x="383297" y="222230"/>
                  <a:pt x="397566" y="229704"/>
                  <a:pt x="410818" y="238539"/>
                </a:cubicBezTo>
                <a:cubicBezTo>
                  <a:pt x="454648" y="304285"/>
                  <a:pt x="426060" y="267033"/>
                  <a:pt x="503583" y="344556"/>
                </a:cubicBezTo>
                <a:cubicBezTo>
                  <a:pt x="540010" y="380983"/>
                  <a:pt x="556592" y="432904"/>
                  <a:pt x="583096" y="477078"/>
                </a:cubicBezTo>
                <a:lnTo>
                  <a:pt x="622852" y="543339"/>
                </a:lnTo>
                <a:cubicBezTo>
                  <a:pt x="663680" y="611385"/>
                  <a:pt x="697758" y="664339"/>
                  <a:pt x="728870" y="742121"/>
                </a:cubicBezTo>
                <a:lnTo>
                  <a:pt x="781878" y="874643"/>
                </a:lnTo>
                <a:cubicBezTo>
                  <a:pt x="792254" y="900583"/>
                  <a:pt x="799548" y="927652"/>
                  <a:pt x="808383" y="954156"/>
                </a:cubicBezTo>
                <a:cubicBezTo>
                  <a:pt x="815906" y="976724"/>
                  <a:pt x="826052" y="998330"/>
                  <a:pt x="834887" y="1020417"/>
                </a:cubicBezTo>
                <a:cubicBezTo>
                  <a:pt x="868291" y="1321045"/>
                  <a:pt x="850078" y="1179758"/>
                  <a:pt x="887896" y="1444486"/>
                </a:cubicBezTo>
                <a:cubicBezTo>
                  <a:pt x="891847" y="1472144"/>
                  <a:pt x="905565" y="1497495"/>
                  <a:pt x="914400" y="1524000"/>
                </a:cubicBezTo>
                <a:cubicBezTo>
                  <a:pt x="918817" y="1594678"/>
                  <a:pt x="927652" y="1665218"/>
                  <a:pt x="927652" y="1736034"/>
                </a:cubicBezTo>
                <a:cubicBezTo>
                  <a:pt x="927652" y="1750003"/>
                  <a:pt x="922149" y="1764168"/>
                  <a:pt x="914400" y="1775791"/>
                </a:cubicBezTo>
                <a:cubicBezTo>
                  <a:pt x="886462" y="1817698"/>
                  <a:pt x="852557" y="1855304"/>
                  <a:pt x="821635" y="1895060"/>
                </a:cubicBezTo>
                <a:cubicBezTo>
                  <a:pt x="811857" y="1907632"/>
                  <a:pt x="803682" y="1921380"/>
                  <a:pt x="795131" y="1934817"/>
                </a:cubicBezTo>
                <a:cubicBezTo>
                  <a:pt x="772758" y="1969975"/>
                  <a:pt x="750957" y="2005495"/>
                  <a:pt x="728870" y="2040834"/>
                </a:cubicBezTo>
                <a:cubicBezTo>
                  <a:pt x="707929" y="2074339"/>
                  <a:pt x="697778" y="2113977"/>
                  <a:pt x="675861" y="2146852"/>
                </a:cubicBezTo>
                <a:lnTo>
                  <a:pt x="649357" y="2186608"/>
                </a:lnTo>
                <a:cubicBezTo>
                  <a:pt x="616048" y="2286539"/>
                  <a:pt x="660980" y="2163362"/>
                  <a:pt x="609600" y="2266121"/>
                </a:cubicBezTo>
                <a:cubicBezTo>
                  <a:pt x="603353" y="2278615"/>
                  <a:pt x="602595" y="2293384"/>
                  <a:pt x="596348" y="2305878"/>
                </a:cubicBezTo>
                <a:cubicBezTo>
                  <a:pt x="589225" y="2320124"/>
                  <a:pt x="577471" y="2331652"/>
                  <a:pt x="569844" y="2345634"/>
                </a:cubicBezTo>
                <a:cubicBezTo>
                  <a:pt x="550924" y="2380320"/>
                  <a:pt x="534505" y="2416313"/>
                  <a:pt x="516835" y="2451652"/>
                </a:cubicBezTo>
                <a:cubicBezTo>
                  <a:pt x="502589" y="2480143"/>
                  <a:pt x="463826" y="2531165"/>
                  <a:pt x="463826" y="2531165"/>
                </a:cubicBezTo>
                <a:cubicBezTo>
                  <a:pt x="430517" y="2631092"/>
                  <a:pt x="475449" y="2507920"/>
                  <a:pt x="424070" y="2610678"/>
                </a:cubicBezTo>
                <a:cubicBezTo>
                  <a:pt x="417823" y="2623172"/>
                  <a:pt x="415235" y="2637182"/>
                  <a:pt x="410818" y="2650434"/>
                </a:cubicBezTo>
                <a:cubicBezTo>
                  <a:pt x="406400" y="2637182"/>
                  <a:pt x="397565" y="2596709"/>
                  <a:pt x="397565" y="2610678"/>
                </a:cubicBezTo>
                <a:cubicBezTo>
                  <a:pt x="397565" y="2633202"/>
                  <a:pt x="394891" y="2661012"/>
                  <a:pt x="410818" y="2676939"/>
                </a:cubicBezTo>
                <a:cubicBezTo>
                  <a:pt x="420696" y="2686816"/>
                  <a:pt x="437143" y="2667524"/>
                  <a:pt x="450574" y="2663686"/>
                </a:cubicBezTo>
                <a:cubicBezTo>
                  <a:pt x="468087" y="2658682"/>
                  <a:pt x="486138" y="2655668"/>
                  <a:pt x="503583" y="2650434"/>
                </a:cubicBezTo>
                <a:cubicBezTo>
                  <a:pt x="530343" y="2642406"/>
                  <a:pt x="583096" y="2623930"/>
                  <a:pt x="583096" y="262393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867400" y="5755020"/>
            <a:ext cx="3200400" cy="417179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953000" y="6361452"/>
            <a:ext cx="3962401" cy="341007"/>
          </a:xfrm>
          <a:prstGeom prst="rect">
            <a:avLst/>
          </a:prstGeom>
        </p:spPr>
      </p:pic>
      <p:pic>
        <p:nvPicPr>
          <p:cNvPr id="31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3886200"/>
            <a:ext cx="75438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Kristen ITC" pitchFamily="66" charset="0"/>
                <a:cs typeface="Times New Roman" pitchFamily="18" charset="0"/>
              </a:rPr>
              <a:t>Info-theoretic measures: </a:t>
            </a:r>
            <a:r>
              <a:rPr lang="en-US" b="1" dirty="0" err="1" smtClean="0">
                <a:solidFill>
                  <a:srgbClr val="C00000"/>
                </a:solidFill>
                <a:latin typeface="Kristen ITC" pitchFamily="66" charset="0"/>
                <a:cs typeface="Times New Roman" pitchFamily="18" charset="0"/>
              </a:rPr>
              <a:t>nonmonogamous</a:t>
            </a:r>
            <a:r>
              <a:rPr lang="en-US" b="1" dirty="0" smtClean="0">
                <a:solidFill>
                  <a:srgbClr val="C00000"/>
                </a:solidFill>
                <a:latin typeface="Kristen ITC" pitchFamily="66" charset="0"/>
                <a:cs typeface="Times New Roman" pitchFamily="18" charset="0"/>
              </a:rPr>
              <a:t>         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Kristen ITC" pitchFamily="66" charset="0"/>
                <a:cs typeface="Times New Roman" pitchFamily="18" charset="0"/>
              </a:rPr>
              <a:t>                                              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147372"/>
            <a:ext cx="8308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Does quantum discord satisfy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monogamy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relation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Does the sharing of quantum discord follow the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same broad guidelines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that are followed by entanglement?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Questions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743200"/>
            <a:ext cx="8458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38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147372"/>
            <a:ext cx="8308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Does quantum discord satisfy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monogamy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relation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Does the sharing of quantum discord follow the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same broad guidelines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that are followed by entanglement?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Questions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38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277" y="3121860"/>
            <a:ext cx="5083446" cy="535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9552" y="2133600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tripartite state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75871"/>
            <a:ext cx="825332" cy="31492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 of Q Discord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277380"/>
            <a:ext cx="2097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it hold?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9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277" y="3121860"/>
            <a:ext cx="5083446" cy="535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9552" y="2133600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tripartite state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75871"/>
            <a:ext cx="825332" cy="31492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 of Q Discord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277380"/>
            <a:ext cx="2097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it hold?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5257800"/>
            <a:ext cx="5257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a000 + b111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generalized GHZ</a:t>
            </a:r>
          </a:p>
        </p:txBody>
      </p:sp>
      <p:pic>
        <p:nvPicPr>
          <p:cNvPr id="1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9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277" y="3121860"/>
            <a:ext cx="5083446" cy="535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9552" y="2133600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tripartite state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75871"/>
            <a:ext cx="825332" cy="31492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 of Q Discord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277380"/>
            <a:ext cx="2097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it hold?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5257800"/>
            <a:ext cx="5257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a000 + b111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generalized GHZ</a:t>
            </a:r>
          </a:p>
        </p:txBody>
      </p:sp>
      <p:sp>
        <p:nvSpPr>
          <p:cNvPr id="13" name="Freeform 12"/>
          <p:cNvSpPr/>
          <p:nvPr/>
        </p:nvSpPr>
        <p:spPr>
          <a:xfrm>
            <a:off x="7606748" y="5128591"/>
            <a:ext cx="583095" cy="628457"/>
          </a:xfrm>
          <a:custGeom>
            <a:avLst/>
            <a:gdLst>
              <a:gd name="connsiteX0" fmla="*/ 0 w 583095"/>
              <a:gd name="connsiteY0" fmla="*/ 331305 h 628457"/>
              <a:gd name="connsiteX1" fmla="*/ 53009 w 583095"/>
              <a:gd name="connsiteY1" fmla="*/ 410818 h 628457"/>
              <a:gd name="connsiteX2" fmla="*/ 92765 w 583095"/>
              <a:gd name="connsiteY2" fmla="*/ 477079 h 628457"/>
              <a:gd name="connsiteX3" fmla="*/ 145774 w 583095"/>
              <a:gd name="connsiteY3" fmla="*/ 583096 h 628457"/>
              <a:gd name="connsiteX4" fmla="*/ 212035 w 583095"/>
              <a:gd name="connsiteY4" fmla="*/ 503583 h 628457"/>
              <a:gd name="connsiteX5" fmla="*/ 225287 w 583095"/>
              <a:gd name="connsiteY5" fmla="*/ 463826 h 628457"/>
              <a:gd name="connsiteX6" fmla="*/ 331304 w 583095"/>
              <a:gd name="connsiteY6" fmla="*/ 331305 h 628457"/>
              <a:gd name="connsiteX7" fmla="*/ 384313 w 583095"/>
              <a:gd name="connsiteY7" fmla="*/ 251792 h 628457"/>
              <a:gd name="connsiteX8" fmla="*/ 463826 w 583095"/>
              <a:gd name="connsiteY8" fmla="*/ 159026 h 628457"/>
              <a:gd name="connsiteX9" fmla="*/ 530087 w 583095"/>
              <a:gd name="connsiteY9" fmla="*/ 53009 h 628457"/>
              <a:gd name="connsiteX10" fmla="*/ 583095 w 583095"/>
              <a:gd name="connsiteY10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3095" h="628457">
                <a:moveTo>
                  <a:pt x="0" y="331305"/>
                </a:moveTo>
                <a:lnTo>
                  <a:pt x="53009" y="410818"/>
                </a:lnTo>
                <a:cubicBezTo>
                  <a:pt x="121826" y="514043"/>
                  <a:pt x="10218" y="394528"/>
                  <a:pt x="92765" y="477079"/>
                </a:cubicBezTo>
                <a:cubicBezTo>
                  <a:pt x="123220" y="568445"/>
                  <a:pt x="99513" y="536837"/>
                  <a:pt x="145774" y="583096"/>
                </a:cubicBezTo>
                <a:cubicBezTo>
                  <a:pt x="233610" y="407420"/>
                  <a:pt x="112135" y="628457"/>
                  <a:pt x="212035" y="503583"/>
                </a:cubicBezTo>
                <a:cubicBezTo>
                  <a:pt x="220761" y="492675"/>
                  <a:pt x="217336" y="475311"/>
                  <a:pt x="225287" y="463826"/>
                </a:cubicBezTo>
                <a:cubicBezTo>
                  <a:pt x="257487" y="417315"/>
                  <a:pt x="295965" y="375479"/>
                  <a:pt x="331304" y="331305"/>
                </a:cubicBezTo>
                <a:cubicBezTo>
                  <a:pt x="351203" y="306431"/>
                  <a:pt x="364891" y="277041"/>
                  <a:pt x="384313" y="251792"/>
                </a:cubicBezTo>
                <a:cubicBezTo>
                  <a:pt x="409144" y="219511"/>
                  <a:pt x="439390" y="191607"/>
                  <a:pt x="463826" y="159026"/>
                </a:cubicBezTo>
                <a:cubicBezTo>
                  <a:pt x="483236" y="133147"/>
                  <a:pt x="506943" y="80782"/>
                  <a:pt x="530087" y="53009"/>
                </a:cubicBezTo>
                <a:cubicBezTo>
                  <a:pt x="530093" y="53002"/>
                  <a:pt x="571313" y="11782"/>
                  <a:pt x="583095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9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277" y="3121860"/>
            <a:ext cx="5083446" cy="535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9552" y="2133600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tripartite state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825332" cy="31492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 of Q Discord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277380"/>
            <a:ext cx="2097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it hold?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257800"/>
            <a:ext cx="6400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c001 + d010 + e100  generalized W</a:t>
            </a:r>
          </a:p>
        </p:txBody>
      </p:sp>
      <p:pic>
        <p:nvPicPr>
          <p:cNvPr id="1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9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277" y="1752600"/>
            <a:ext cx="5083446" cy="535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 of Q Discord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277380"/>
            <a:ext cx="2097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it hold?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257800"/>
            <a:ext cx="6400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c001 + d010 + e100  generalized W</a:t>
            </a:r>
          </a:p>
        </p:txBody>
      </p:sp>
      <p:pic>
        <p:nvPicPr>
          <p:cNvPr id="10" name="Picture 2" descr="C:\Users\Prabhurama\Desktop\General W state(Mono)(after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71508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9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277" y="1752600"/>
            <a:ext cx="5083446" cy="535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Monogamy of Q Discord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277380"/>
            <a:ext cx="2097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it hold?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257800"/>
            <a:ext cx="6400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c001 + d010 + e100  generalized W</a:t>
            </a:r>
          </a:p>
        </p:txBody>
      </p:sp>
      <p:sp>
        <p:nvSpPr>
          <p:cNvPr id="11" name="Freeform 10"/>
          <p:cNvSpPr/>
          <p:nvPr/>
        </p:nvSpPr>
        <p:spPr>
          <a:xfrm>
            <a:off x="7543800" y="5287617"/>
            <a:ext cx="493453" cy="424070"/>
          </a:xfrm>
          <a:custGeom>
            <a:avLst/>
            <a:gdLst>
              <a:gd name="connsiteX0" fmla="*/ 0 w 493453"/>
              <a:gd name="connsiteY0" fmla="*/ 0 h 424070"/>
              <a:gd name="connsiteX1" fmla="*/ 53008 w 493453"/>
              <a:gd name="connsiteY1" fmla="*/ 26505 h 424070"/>
              <a:gd name="connsiteX2" fmla="*/ 79513 w 493453"/>
              <a:gd name="connsiteY2" fmla="*/ 53009 h 424070"/>
              <a:gd name="connsiteX3" fmla="*/ 119269 w 493453"/>
              <a:gd name="connsiteY3" fmla="*/ 79513 h 424070"/>
              <a:gd name="connsiteX4" fmla="*/ 198782 w 493453"/>
              <a:gd name="connsiteY4" fmla="*/ 145774 h 424070"/>
              <a:gd name="connsiteX5" fmla="*/ 251791 w 493453"/>
              <a:gd name="connsiteY5" fmla="*/ 198783 h 424070"/>
              <a:gd name="connsiteX6" fmla="*/ 304800 w 493453"/>
              <a:gd name="connsiteY6" fmla="*/ 238540 h 424070"/>
              <a:gd name="connsiteX7" fmla="*/ 344556 w 493453"/>
              <a:gd name="connsiteY7" fmla="*/ 265044 h 424070"/>
              <a:gd name="connsiteX8" fmla="*/ 424069 w 493453"/>
              <a:gd name="connsiteY8" fmla="*/ 344557 h 424070"/>
              <a:gd name="connsiteX9" fmla="*/ 463826 w 493453"/>
              <a:gd name="connsiteY9" fmla="*/ 384313 h 424070"/>
              <a:gd name="connsiteX10" fmla="*/ 490330 w 493453"/>
              <a:gd name="connsiteY10" fmla="*/ 424070 h 4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453" h="424070">
                <a:moveTo>
                  <a:pt x="0" y="0"/>
                </a:moveTo>
                <a:cubicBezTo>
                  <a:pt x="17669" y="8835"/>
                  <a:pt x="36571" y="15547"/>
                  <a:pt x="53008" y="26505"/>
                </a:cubicBezTo>
                <a:cubicBezTo>
                  <a:pt x="63404" y="33436"/>
                  <a:pt x="69757" y="45204"/>
                  <a:pt x="79513" y="53009"/>
                </a:cubicBezTo>
                <a:cubicBezTo>
                  <a:pt x="91950" y="62958"/>
                  <a:pt x="106017" y="70678"/>
                  <a:pt x="119269" y="79513"/>
                </a:cubicBezTo>
                <a:cubicBezTo>
                  <a:pt x="174805" y="162818"/>
                  <a:pt x="109110" y="78520"/>
                  <a:pt x="198782" y="145774"/>
                </a:cubicBezTo>
                <a:cubicBezTo>
                  <a:pt x="218773" y="160767"/>
                  <a:pt x="232985" y="182328"/>
                  <a:pt x="251791" y="198783"/>
                </a:cubicBezTo>
                <a:cubicBezTo>
                  <a:pt x="268413" y="213328"/>
                  <a:pt x="286827" y="225702"/>
                  <a:pt x="304800" y="238540"/>
                </a:cubicBezTo>
                <a:cubicBezTo>
                  <a:pt x="317760" y="247797"/>
                  <a:pt x="332652" y="254463"/>
                  <a:pt x="344556" y="265044"/>
                </a:cubicBezTo>
                <a:cubicBezTo>
                  <a:pt x="372571" y="289946"/>
                  <a:pt x="397565" y="318053"/>
                  <a:pt x="424069" y="344557"/>
                </a:cubicBezTo>
                <a:lnTo>
                  <a:pt x="463826" y="384313"/>
                </a:lnTo>
                <a:cubicBezTo>
                  <a:pt x="493453" y="413940"/>
                  <a:pt x="490330" y="398324"/>
                  <a:pt x="490330" y="42407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570304" y="5234609"/>
            <a:ext cx="490330" cy="586219"/>
          </a:xfrm>
          <a:custGeom>
            <a:avLst/>
            <a:gdLst>
              <a:gd name="connsiteX0" fmla="*/ 490330 w 490330"/>
              <a:gd name="connsiteY0" fmla="*/ 0 h 586219"/>
              <a:gd name="connsiteX1" fmla="*/ 437322 w 490330"/>
              <a:gd name="connsiteY1" fmla="*/ 66261 h 586219"/>
              <a:gd name="connsiteX2" fmla="*/ 397565 w 490330"/>
              <a:gd name="connsiteY2" fmla="*/ 92765 h 586219"/>
              <a:gd name="connsiteX3" fmla="*/ 344556 w 490330"/>
              <a:gd name="connsiteY3" fmla="*/ 172278 h 586219"/>
              <a:gd name="connsiteX4" fmla="*/ 304800 w 490330"/>
              <a:gd name="connsiteY4" fmla="*/ 225287 h 586219"/>
              <a:gd name="connsiteX5" fmla="*/ 159026 w 490330"/>
              <a:gd name="connsiteY5" fmla="*/ 424069 h 586219"/>
              <a:gd name="connsiteX6" fmla="*/ 106017 w 490330"/>
              <a:gd name="connsiteY6" fmla="*/ 477078 h 586219"/>
              <a:gd name="connsiteX7" fmla="*/ 39756 w 490330"/>
              <a:gd name="connsiteY7" fmla="*/ 543339 h 586219"/>
              <a:gd name="connsiteX8" fmla="*/ 13252 w 490330"/>
              <a:gd name="connsiteY8" fmla="*/ 583095 h 586219"/>
              <a:gd name="connsiteX9" fmla="*/ 0 w 490330"/>
              <a:gd name="connsiteY9" fmla="*/ 583095 h 58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330" h="586219">
                <a:moveTo>
                  <a:pt x="490330" y="0"/>
                </a:moveTo>
                <a:cubicBezTo>
                  <a:pt x="470652" y="29516"/>
                  <a:pt x="464296" y="44682"/>
                  <a:pt x="437322" y="66261"/>
                </a:cubicBezTo>
                <a:cubicBezTo>
                  <a:pt x="424885" y="76211"/>
                  <a:pt x="410817" y="83930"/>
                  <a:pt x="397565" y="92765"/>
                </a:cubicBezTo>
                <a:cubicBezTo>
                  <a:pt x="379895" y="119269"/>
                  <a:pt x="363668" y="146794"/>
                  <a:pt x="344556" y="172278"/>
                </a:cubicBezTo>
                <a:cubicBezTo>
                  <a:pt x="331304" y="189948"/>
                  <a:pt x="317466" y="207193"/>
                  <a:pt x="304800" y="225287"/>
                </a:cubicBezTo>
                <a:cubicBezTo>
                  <a:pt x="183391" y="398729"/>
                  <a:pt x="335324" y="197401"/>
                  <a:pt x="159026" y="424069"/>
                </a:cubicBezTo>
                <a:cubicBezTo>
                  <a:pt x="143684" y="443794"/>
                  <a:pt x="123687" y="459408"/>
                  <a:pt x="106017" y="477078"/>
                </a:cubicBezTo>
                <a:lnTo>
                  <a:pt x="39756" y="543339"/>
                </a:lnTo>
                <a:cubicBezTo>
                  <a:pt x="28494" y="554601"/>
                  <a:pt x="24514" y="571833"/>
                  <a:pt x="13252" y="583095"/>
                </a:cubicBezTo>
                <a:cubicBezTo>
                  <a:pt x="10128" y="586219"/>
                  <a:pt x="4417" y="583095"/>
                  <a:pt x="0" y="583095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6096000"/>
            <a:ext cx="52578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Pati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PRA 86 040102(R)’12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9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2819400"/>
            <a:ext cx="7086600" cy="2057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Quantum discord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2819400"/>
            <a:ext cx="7086600" cy="2057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Quantum discord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4343400"/>
            <a:ext cx="3212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it useful for?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a000 + b111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generalized GHZ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c001 + d010 + e100  generalized W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GHZ </a:t>
            </a:r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vs</a:t>
            </a: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 W</a:t>
            </a:r>
            <a:endParaRPr lang="en-US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a000 + b111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generalized GHZ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c001 + d010 + e100  generalized W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GHZ </a:t>
            </a:r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vs</a:t>
            </a: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 W</a:t>
            </a:r>
            <a:endParaRPr lang="en-US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69496" y="1510748"/>
            <a:ext cx="761121" cy="1336479"/>
          </a:xfrm>
          <a:custGeom>
            <a:avLst/>
            <a:gdLst>
              <a:gd name="connsiteX0" fmla="*/ 0 w 761121"/>
              <a:gd name="connsiteY0" fmla="*/ 26504 h 1336479"/>
              <a:gd name="connsiteX1" fmla="*/ 66261 w 761121"/>
              <a:gd name="connsiteY1" fmla="*/ 66261 h 1336479"/>
              <a:gd name="connsiteX2" fmla="*/ 106017 w 761121"/>
              <a:gd name="connsiteY2" fmla="*/ 92765 h 1336479"/>
              <a:gd name="connsiteX3" fmla="*/ 145774 w 761121"/>
              <a:gd name="connsiteY3" fmla="*/ 106017 h 1336479"/>
              <a:gd name="connsiteX4" fmla="*/ 172278 w 761121"/>
              <a:gd name="connsiteY4" fmla="*/ 132522 h 1336479"/>
              <a:gd name="connsiteX5" fmla="*/ 251791 w 761121"/>
              <a:gd name="connsiteY5" fmla="*/ 185530 h 1336479"/>
              <a:gd name="connsiteX6" fmla="*/ 304800 w 761121"/>
              <a:gd name="connsiteY6" fmla="*/ 238539 h 1336479"/>
              <a:gd name="connsiteX7" fmla="*/ 331304 w 761121"/>
              <a:gd name="connsiteY7" fmla="*/ 278295 h 1336479"/>
              <a:gd name="connsiteX8" fmla="*/ 357808 w 761121"/>
              <a:gd name="connsiteY8" fmla="*/ 304800 h 1336479"/>
              <a:gd name="connsiteX9" fmla="*/ 410817 w 761121"/>
              <a:gd name="connsiteY9" fmla="*/ 384313 h 1336479"/>
              <a:gd name="connsiteX10" fmla="*/ 437321 w 761121"/>
              <a:gd name="connsiteY10" fmla="*/ 424069 h 1336479"/>
              <a:gd name="connsiteX11" fmla="*/ 463826 w 761121"/>
              <a:gd name="connsiteY11" fmla="*/ 450574 h 1336479"/>
              <a:gd name="connsiteX12" fmla="*/ 490330 w 761121"/>
              <a:gd name="connsiteY12" fmla="*/ 503582 h 1336479"/>
              <a:gd name="connsiteX13" fmla="*/ 530087 w 761121"/>
              <a:gd name="connsiteY13" fmla="*/ 583095 h 1336479"/>
              <a:gd name="connsiteX14" fmla="*/ 543339 w 761121"/>
              <a:gd name="connsiteY14" fmla="*/ 622852 h 1336479"/>
              <a:gd name="connsiteX15" fmla="*/ 569843 w 761121"/>
              <a:gd name="connsiteY15" fmla="*/ 662609 h 1336479"/>
              <a:gd name="connsiteX16" fmla="*/ 622852 w 761121"/>
              <a:gd name="connsiteY16" fmla="*/ 755374 h 1336479"/>
              <a:gd name="connsiteX17" fmla="*/ 649356 w 761121"/>
              <a:gd name="connsiteY17" fmla="*/ 861391 h 1336479"/>
              <a:gd name="connsiteX18" fmla="*/ 662608 w 761121"/>
              <a:gd name="connsiteY18" fmla="*/ 901148 h 1336479"/>
              <a:gd name="connsiteX19" fmla="*/ 675861 w 761121"/>
              <a:gd name="connsiteY19" fmla="*/ 967409 h 1336479"/>
              <a:gd name="connsiteX20" fmla="*/ 689113 w 761121"/>
              <a:gd name="connsiteY20" fmla="*/ 1139687 h 1336479"/>
              <a:gd name="connsiteX21" fmla="*/ 702365 w 761121"/>
              <a:gd name="connsiteY21" fmla="*/ 1205948 h 1336479"/>
              <a:gd name="connsiteX22" fmla="*/ 689113 w 761121"/>
              <a:gd name="connsiteY22" fmla="*/ 1272209 h 1336479"/>
              <a:gd name="connsiteX23" fmla="*/ 622852 w 761121"/>
              <a:gd name="connsiteY23" fmla="*/ 1179443 h 1336479"/>
              <a:gd name="connsiteX24" fmla="*/ 596347 w 761121"/>
              <a:gd name="connsiteY24" fmla="*/ 1152939 h 1336479"/>
              <a:gd name="connsiteX25" fmla="*/ 622852 w 761121"/>
              <a:gd name="connsiteY25" fmla="*/ 1179443 h 1336479"/>
              <a:gd name="connsiteX26" fmla="*/ 649356 w 761121"/>
              <a:gd name="connsiteY26" fmla="*/ 1205948 h 1336479"/>
              <a:gd name="connsiteX27" fmla="*/ 675861 w 761121"/>
              <a:gd name="connsiteY27" fmla="*/ 1232452 h 1336479"/>
              <a:gd name="connsiteX28" fmla="*/ 702365 w 761121"/>
              <a:gd name="connsiteY28" fmla="*/ 1272209 h 1336479"/>
              <a:gd name="connsiteX29" fmla="*/ 742121 w 761121"/>
              <a:gd name="connsiteY29" fmla="*/ 1285461 h 1336479"/>
              <a:gd name="connsiteX30" fmla="*/ 755374 w 761121"/>
              <a:gd name="connsiteY30" fmla="*/ 1245704 h 1336479"/>
              <a:gd name="connsiteX31" fmla="*/ 742121 w 761121"/>
              <a:gd name="connsiteY31" fmla="*/ 1325217 h 1336479"/>
              <a:gd name="connsiteX32" fmla="*/ 702365 w 761121"/>
              <a:gd name="connsiteY32" fmla="*/ 1298713 h 1336479"/>
              <a:gd name="connsiteX33" fmla="*/ 675861 w 761121"/>
              <a:gd name="connsiteY33" fmla="*/ 1046922 h 1336479"/>
              <a:gd name="connsiteX34" fmla="*/ 662608 w 761121"/>
              <a:gd name="connsiteY34" fmla="*/ 1007165 h 1336479"/>
              <a:gd name="connsiteX35" fmla="*/ 649356 w 761121"/>
              <a:gd name="connsiteY35" fmla="*/ 954156 h 1336479"/>
              <a:gd name="connsiteX36" fmla="*/ 622852 w 761121"/>
              <a:gd name="connsiteY36" fmla="*/ 834887 h 1336479"/>
              <a:gd name="connsiteX37" fmla="*/ 609600 w 761121"/>
              <a:gd name="connsiteY37" fmla="*/ 795130 h 1336479"/>
              <a:gd name="connsiteX38" fmla="*/ 596347 w 761121"/>
              <a:gd name="connsiteY38" fmla="*/ 715617 h 1336479"/>
              <a:gd name="connsiteX39" fmla="*/ 583095 w 761121"/>
              <a:gd name="connsiteY39" fmla="*/ 662609 h 1336479"/>
              <a:gd name="connsiteX40" fmla="*/ 530087 w 761121"/>
              <a:gd name="connsiteY40" fmla="*/ 543339 h 1336479"/>
              <a:gd name="connsiteX41" fmla="*/ 477078 w 761121"/>
              <a:gd name="connsiteY41" fmla="*/ 490330 h 1336479"/>
              <a:gd name="connsiteX42" fmla="*/ 463826 w 761121"/>
              <a:gd name="connsiteY42" fmla="*/ 450574 h 1336479"/>
              <a:gd name="connsiteX43" fmla="*/ 384313 w 761121"/>
              <a:gd name="connsiteY43" fmla="*/ 344556 h 1336479"/>
              <a:gd name="connsiteX44" fmla="*/ 291547 w 761121"/>
              <a:gd name="connsiteY44" fmla="*/ 198782 h 1336479"/>
              <a:gd name="connsiteX45" fmla="*/ 265043 w 761121"/>
              <a:gd name="connsiteY45" fmla="*/ 159026 h 1336479"/>
              <a:gd name="connsiteX46" fmla="*/ 225287 w 761121"/>
              <a:gd name="connsiteY46" fmla="*/ 132522 h 1336479"/>
              <a:gd name="connsiteX47" fmla="*/ 145774 w 761121"/>
              <a:gd name="connsiteY47" fmla="*/ 106017 h 1336479"/>
              <a:gd name="connsiteX48" fmla="*/ 66261 w 761121"/>
              <a:gd name="connsiteY48" fmla="*/ 66261 h 1336479"/>
              <a:gd name="connsiteX49" fmla="*/ 39756 w 761121"/>
              <a:gd name="connsiteY49" fmla="*/ 39756 h 1336479"/>
              <a:gd name="connsiteX50" fmla="*/ 26504 w 761121"/>
              <a:gd name="connsiteY50" fmla="*/ 79513 h 1336479"/>
              <a:gd name="connsiteX51" fmla="*/ 39756 w 761121"/>
              <a:gd name="connsiteY51" fmla="*/ 159026 h 1336479"/>
              <a:gd name="connsiteX52" fmla="*/ 53008 w 761121"/>
              <a:gd name="connsiteY52" fmla="*/ 265043 h 1336479"/>
              <a:gd name="connsiteX53" fmla="*/ 39756 w 761121"/>
              <a:gd name="connsiteY53" fmla="*/ 185530 h 1336479"/>
              <a:gd name="connsiteX54" fmla="*/ 26504 w 761121"/>
              <a:gd name="connsiteY54" fmla="*/ 66261 h 1336479"/>
              <a:gd name="connsiteX55" fmla="*/ 53008 w 761121"/>
              <a:gd name="connsiteY55" fmla="*/ 39756 h 1336479"/>
              <a:gd name="connsiteX56" fmla="*/ 198782 w 761121"/>
              <a:gd name="connsiteY56" fmla="*/ 13252 h 1336479"/>
              <a:gd name="connsiteX57" fmla="*/ 225287 w 761121"/>
              <a:gd name="connsiteY57" fmla="*/ 0 h 133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61121" h="1336479">
                <a:moveTo>
                  <a:pt x="0" y="26504"/>
                </a:moveTo>
                <a:cubicBezTo>
                  <a:pt x="22087" y="39756"/>
                  <a:pt x="44419" y="52609"/>
                  <a:pt x="66261" y="66261"/>
                </a:cubicBezTo>
                <a:cubicBezTo>
                  <a:pt x="79767" y="74702"/>
                  <a:pt x="91771" y="85642"/>
                  <a:pt x="106017" y="92765"/>
                </a:cubicBezTo>
                <a:cubicBezTo>
                  <a:pt x="118511" y="99012"/>
                  <a:pt x="132522" y="101600"/>
                  <a:pt x="145774" y="106017"/>
                </a:cubicBezTo>
                <a:cubicBezTo>
                  <a:pt x="154609" y="114852"/>
                  <a:pt x="162283" y="125025"/>
                  <a:pt x="172278" y="132522"/>
                </a:cubicBezTo>
                <a:cubicBezTo>
                  <a:pt x="197761" y="151635"/>
                  <a:pt x="229267" y="163006"/>
                  <a:pt x="251791" y="185530"/>
                </a:cubicBezTo>
                <a:lnTo>
                  <a:pt x="304800" y="238539"/>
                </a:lnTo>
                <a:cubicBezTo>
                  <a:pt x="316062" y="249801"/>
                  <a:pt x="321355" y="265858"/>
                  <a:pt x="331304" y="278295"/>
                </a:cubicBezTo>
                <a:cubicBezTo>
                  <a:pt x="339109" y="288051"/>
                  <a:pt x="350311" y="294805"/>
                  <a:pt x="357808" y="304800"/>
                </a:cubicBezTo>
                <a:cubicBezTo>
                  <a:pt x="376921" y="330284"/>
                  <a:pt x="393147" y="357809"/>
                  <a:pt x="410817" y="384313"/>
                </a:cubicBezTo>
                <a:lnTo>
                  <a:pt x="437321" y="424069"/>
                </a:lnTo>
                <a:cubicBezTo>
                  <a:pt x="444252" y="434465"/>
                  <a:pt x="456895" y="440178"/>
                  <a:pt x="463826" y="450574"/>
                </a:cubicBezTo>
                <a:cubicBezTo>
                  <a:pt x="474784" y="467011"/>
                  <a:pt x="481495" y="485913"/>
                  <a:pt x="490330" y="503582"/>
                </a:cubicBezTo>
                <a:cubicBezTo>
                  <a:pt x="523015" y="634326"/>
                  <a:pt x="479450" y="498701"/>
                  <a:pt x="530087" y="583095"/>
                </a:cubicBezTo>
                <a:cubicBezTo>
                  <a:pt x="537274" y="595073"/>
                  <a:pt x="537092" y="610358"/>
                  <a:pt x="543339" y="622852"/>
                </a:cubicBezTo>
                <a:cubicBezTo>
                  <a:pt x="550462" y="637098"/>
                  <a:pt x="561941" y="648780"/>
                  <a:pt x="569843" y="662609"/>
                </a:cubicBezTo>
                <a:cubicBezTo>
                  <a:pt x="637089" y="780291"/>
                  <a:pt x="558283" y="658522"/>
                  <a:pt x="622852" y="755374"/>
                </a:cubicBezTo>
                <a:cubicBezTo>
                  <a:pt x="653143" y="846248"/>
                  <a:pt x="617374" y="733462"/>
                  <a:pt x="649356" y="861391"/>
                </a:cubicBezTo>
                <a:cubicBezTo>
                  <a:pt x="652744" y="874943"/>
                  <a:pt x="659220" y="887596"/>
                  <a:pt x="662608" y="901148"/>
                </a:cubicBezTo>
                <a:cubicBezTo>
                  <a:pt x="668071" y="923000"/>
                  <a:pt x="671443" y="945322"/>
                  <a:pt x="675861" y="967409"/>
                </a:cubicBezTo>
                <a:cubicBezTo>
                  <a:pt x="680278" y="1024835"/>
                  <a:pt x="682753" y="1082444"/>
                  <a:pt x="689113" y="1139687"/>
                </a:cubicBezTo>
                <a:cubicBezTo>
                  <a:pt x="691600" y="1162074"/>
                  <a:pt x="702365" y="1183424"/>
                  <a:pt x="702365" y="1205948"/>
                </a:cubicBezTo>
                <a:cubicBezTo>
                  <a:pt x="702365" y="1228472"/>
                  <a:pt x="693530" y="1250122"/>
                  <a:pt x="689113" y="1272209"/>
                </a:cubicBezTo>
                <a:cubicBezTo>
                  <a:pt x="667959" y="1208746"/>
                  <a:pt x="685738" y="1242328"/>
                  <a:pt x="622852" y="1179443"/>
                </a:cubicBezTo>
                <a:lnTo>
                  <a:pt x="596347" y="1152939"/>
                </a:lnTo>
                <a:lnTo>
                  <a:pt x="622852" y="1179443"/>
                </a:lnTo>
                <a:lnTo>
                  <a:pt x="649356" y="1205948"/>
                </a:lnTo>
                <a:cubicBezTo>
                  <a:pt x="658191" y="1214783"/>
                  <a:pt x="668931" y="1222056"/>
                  <a:pt x="675861" y="1232452"/>
                </a:cubicBezTo>
                <a:cubicBezTo>
                  <a:pt x="684696" y="1245704"/>
                  <a:pt x="689928" y="1262259"/>
                  <a:pt x="702365" y="1272209"/>
                </a:cubicBezTo>
                <a:cubicBezTo>
                  <a:pt x="713273" y="1280935"/>
                  <a:pt x="728869" y="1281044"/>
                  <a:pt x="742121" y="1285461"/>
                </a:cubicBezTo>
                <a:cubicBezTo>
                  <a:pt x="746539" y="1272209"/>
                  <a:pt x="755374" y="1231735"/>
                  <a:pt x="755374" y="1245704"/>
                </a:cubicBezTo>
                <a:cubicBezTo>
                  <a:pt x="755374" y="1272574"/>
                  <a:pt x="761121" y="1306217"/>
                  <a:pt x="742121" y="1325217"/>
                </a:cubicBezTo>
                <a:cubicBezTo>
                  <a:pt x="730859" y="1336479"/>
                  <a:pt x="715617" y="1307548"/>
                  <a:pt x="702365" y="1298713"/>
                </a:cubicBezTo>
                <a:cubicBezTo>
                  <a:pt x="663933" y="1183415"/>
                  <a:pt x="704109" y="1315274"/>
                  <a:pt x="675861" y="1046922"/>
                </a:cubicBezTo>
                <a:cubicBezTo>
                  <a:pt x="674399" y="1033030"/>
                  <a:pt x="666446" y="1020597"/>
                  <a:pt x="662608" y="1007165"/>
                </a:cubicBezTo>
                <a:cubicBezTo>
                  <a:pt x="657604" y="989652"/>
                  <a:pt x="653307" y="971936"/>
                  <a:pt x="649356" y="954156"/>
                </a:cubicBezTo>
                <a:cubicBezTo>
                  <a:pt x="635692" y="892666"/>
                  <a:pt x="639012" y="891448"/>
                  <a:pt x="622852" y="834887"/>
                </a:cubicBezTo>
                <a:cubicBezTo>
                  <a:pt x="619014" y="821455"/>
                  <a:pt x="612630" y="808766"/>
                  <a:pt x="609600" y="795130"/>
                </a:cubicBezTo>
                <a:cubicBezTo>
                  <a:pt x="603771" y="768900"/>
                  <a:pt x="601617" y="741965"/>
                  <a:pt x="596347" y="715617"/>
                </a:cubicBezTo>
                <a:cubicBezTo>
                  <a:pt x="592775" y="697758"/>
                  <a:pt x="588328" y="680054"/>
                  <a:pt x="583095" y="662609"/>
                </a:cubicBezTo>
                <a:cubicBezTo>
                  <a:pt x="567741" y="611429"/>
                  <a:pt x="562861" y="581575"/>
                  <a:pt x="530087" y="543339"/>
                </a:cubicBezTo>
                <a:cubicBezTo>
                  <a:pt x="513825" y="524366"/>
                  <a:pt x="477078" y="490330"/>
                  <a:pt x="477078" y="490330"/>
                </a:cubicBezTo>
                <a:cubicBezTo>
                  <a:pt x="472661" y="477078"/>
                  <a:pt x="470610" y="462785"/>
                  <a:pt x="463826" y="450574"/>
                </a:cubicBezTo>
                <a:cubicBezTo>
                  <a:pt x="426365" y="383145"/>
                  <a:pt x="424524" y="384769"/>
                  <a:pt x="384313" y="344556"/>
                </a:cubicBezTo>
                <a:cubicBezTo>
                  <a:pt x="322284" y="158473"/>
                  <a:pt x="406237" y="370817"/>
                  <a:pt x="291547" y="198782"/>
                </a:cubicBezTo>
                <a:cubicBezTo>
                  <a:pt x="282712" y="185530"/>
                  <a:pt x="276305" y="170288"/>
                  <a:pt x="265043" y="159026"/>
                </a:cubicBezTo>
                <a:cubicBezTo>
                  <a:pt x="253781" y="147764"/>
                  <a:pt x="239841" y="138991"/>
                  <a:pt x="225287" y="132522"/>
                </a:cubicBezTo>
                <a:cubicBezTo>
                  <a:pt x="199757" y="121175"/>
                  <a:pt x="145774" y="106017"/>
                  <a:pt x="145774" y="106017"/>
                </a:cubicBezTo>
                <a:cubicBezTo>
                  <a:pt x="84048" y="44293"/>
                  <a:pt x="163959" y="115110"/>
                  <a:pt x="66261" y="66261"/>
                </a:cubicBezTo>
                <a:cubicBezTo>
                  <a:pt x="55086" y="60673"/>
                  <a:pt x="48591" y="48591"/>
                  <a:pt x="39756" y="39756"/>
                </a:cubicBezTo>
                <a:cubicBezTo>
                  <a:pt x="35339" y="53008"/>
                  <a:pt x="26504" y="65544"/>
                  <a:pt x="26504" y="79513"/>
                </a:cubicBezTo>
                <a:cubicBezTo>
                  <a:pt x="26504" y="106383"/>
                  <a:pt x="35956" y="132426"/>
                  <a:pt x="39756" y="159026"/>
                </a:cubicBezTo>
                <a:cubicBezTo>
                  <a:pt x="44793" y="194282"/>
                  <a:pt x="53008" y="229429"/>
                  <a:pt x="53008" y="265043"/>
                </a:cubicBezTo>
                <a:cubicBezTo>
                  <a:pt x="53008" y="291913"/>
                  <a:pt x="43307" y="212164"/>
                  <a:pt x="39756" y="185530"/>
                </a:cubicBezTo>
                <a:cubicBezTo>
                  <a:pt x="34469" y="145880"/>
                  <a:pt x="30921" y="106017"/>
                  <a:pt x="26504" y="66261"/>
                </a:cubicBezTo>
                <a:cubicBezTo>
                  <a:pt x="35339" y="57426"/>
                  <a:pt x="42294" y="46184"/>
                  <a:pt x="53008" y="39756"/>
                </a:cubicBezTo>
                <a:cubicBezTo>
                  <a:pt x="86337" y="19758"/>
                  <a:pt x="181430" y="16722"/>
                  <a:pt x="198782" y="13252"/>
                </a:cubicBezTo>
                <a:cubicBezTo>
                  <a:pt x="208468" y="11315"/>
                  <a:pt x="216452" y="4417"/>
                  <a:pt x="225287" y="0"/>
                </a:cubicBezTo>
              </a:path>
            </a:pathLst>
          </a:cu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16002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SLOCC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400800" y="1958008"/>
            <a:ext cx="493453" cy="424070"/>
          </a:xfrm>
          <a:custGeom>
            <a:avLst/>
            <a:gdLst>
              <a:gd name="connsiteX0" fmla="*/ 0 w 493453"/>
              <a:gd name="connsiteY0" fmla="*/ 0 h 424070"/>
              <a:gd name="connsiteX1" fmla="*/ 53008 w 493453"/>
              <a:gd name="connsiteY1" fmla="*/ 26505 h 424070"/>
              <a:gd name="connsiteX2" fmla="*/ 79513 w 493453"/>
              <a:gd name="connsiteY2" fmla="*/ 53009 h 424070"/>
              <a:gd name="connsiteX3" fmla="*/ 119269 w 493453"/>
              <a:gd name="connsiteY3" fmla="*/ 79513 h 424070"/>
              <a:gd name="connsiteX4" fmla="*/ 198782 w 493453"/>
              <a:gd name="connsiteY4" fmla="*/ 145774 h 424070"/>
              <a:gd name="connsiteX5" fmla="*/ 251791 w 493453"/>
              <a:gd name="connsiteY5" fmla="*/ 198783 h 424070"/>
              <a:gd name="connsiteX6" fmla="*/ 304800 w 493453"/>
              <a:gd name="connsiteY6" fmla="*/ 238540 h 424070"/>
              <a:gd name="connsiteX7" fmla="*/ 344556 w 493453"/>
              <a:gd name="connsiteY7" fmla="*/ 265044 h 424070"/>
              <a:gd name="connsiteX8" fmla="*/ 424069 w 493453"/>
              <a:gd name="connsiteY8" fmla="*/ 344557 h 424070"/>
              <a:gd name="connsiteX9" fmla="*/ 463826 w 493453"/>
              <a:gd name="connsiteY9" fmla="*/ 384313 h 424070"/>
              <a:gd name="connsiteX10" fmla="*/ 490330 w 493453"/>
              <a:gd name="connsiteY10" fmla="*/ 424070 h 4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453" h="424070">
                <a:moveTo>
                  <a:pt x="0" y="0"/>
                </a:moveTo>
                <a:cubicBezTo>
                  <a:pt x="17669" y="8835"/>
                  <a:pt x="36571" y="15547"/>
                  <a:pt x="53008" y="26505"/>
                </a:cubicBezTo>
                <a:cubicBezTo>
                  <a:pt x="63404" y="33436"/>
                  <a:pt x="69757" y="45204"/>
                  <a:pt x="79513" y="53009"/>
                </a:cubicBezTo>
                <a:cubicBezTo>
                  <a:pt x="91950" y="62958"/>
                  <a:pt x="106017" y="70678"/>
                  <a:pt x="119269" y="79513"/>
                </a:cubicBezTo>
                <a:cubicBezTo>
                  <a:pt x="174805" y="162818"/>
                  <a:pt x="109110" y="78520"/>
                  <a:pt x="198782" y="145774"/>
                </a:cubicBezTo>
                <a:cubicBezTo>
                  <a:pt x="218773" y="160767"/>
                  <a:pt x="232985" y="182328"/>
                  <a:pt x="251791" y="198783"/>
                </a:cubicBezTo>
                <a:cubicBezTo>
                  <a:pt x="268413" y="213328"/>
                  <a:pt x="286827" y="225702"/>
                  <a:pt x="304800" y="238540"/>
                </a:cubicBezTo>
                <a:cubicBezTo>
                  <a:pt x="317760" y="247797"/>
                  <a:pt x="332652" y="254463"/>
                  <a:pt x="344556" y="265044"/>
                </a:cubicBezTo>
                <a:cubicBezTo>
                  <a:pt x="372571" y="289946"/>
                  <a:pt x="397565" y="318053"/>
                  <a:pt x="424069" y="344557"/>
                </a:cubicBezTo>
                <a:lnTo>
                  <a:pt x="463826" y="384313"/>
                </a:lnTo>
                <a:cubicBezTo>
                  <a:pt x="493453" y="413940"/>
                  <a:pt x="490330" y="398324"/>
                  <a:pt x="490330" y="42407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27304" y="1905000"/>
            <a:ext cx="490330" cy="586219"/>
          </a:xfrm>
          <a:custGeom>
            <a:avLst/>
            <a:gdLst>
              <a:gd name="connsiteX0" fmla="*/ 490330 w 490330"/>
              <a:gd name="connsiteY0" fmla="*/ 0 h 586219"/>
              <a:gd name="connsiteX1" fmla="*/ 437322 w 490330"/>
              <a:gd name="connsiteY1" fmla="*/ 66261 h 586219"/>
              <a:gd name="connsiteX2" fmla="*/ 397565 w 490330"/>
              <a:gd name="connsiteY2" fmla="*/ 92765 h 586219"/>
              <a:gd name="connsiteX3" fmla="*/ 344556 w 490330"/>
              <a:gd name="connsiteY3" fmla="*/ 172278 h 586219"/>
              <a:gd name="connsiteX4" fmla="*/ 304800 w 490330"/>
              <a:gd name="connsiteY4" fmla="*/ 225287 h 586219"/>
              <a:gd name="connsiteX5" fmla="*/ 159026 w 490330"/>
              <a:gd name="connsiteY5" fmla="*/ 424069 h 586219"/>
              <a:gd name="connsiteX6" fmla="*/ 106017 w 490330"/>
              <a:gd name="connsiteY6" fmla="*/ 477078 h 586219"/>
              <a:gd name="connsiteX7" fmla="*/ 39756 w 490330"/>
              <a:gd name="connsiteY7" fmla="*/ 543339 h 586219"/>
              <a:gd name="connsiteX8" fmla="*/ 13252 w 490330"/>
              <a:gd name="connsiteY8" fmla="*/ 583095 h 586219"/>
              <a:gd name="connsiteX9" fmla="*/ 0 w 490330"/>
              <a:gd name="connsiteY9" fmla="*/ 583095 h 58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330" h="586219">
                <a:moveTo>
                  <a:pt x="490330" y="0"/>
                </a:moveTo>
                <a:cubicBezTo>
                  <a:pt x="470652" y="29516"/>
                  <a:pt x="464296" y="44682"/>
                  <a:pt x="437322" y="66261"/>
                </a:cubicBezTo>
                <a:cubicBezTo>
                  <a:pt x="424885" y="76211"/>
                  <a:pt x="410817" y="83930"/>
                  <a:pt x="397565" y="92765"/>
                </a:cubicBezTo>
                <a:cubicBezTo>
                  <a:pt x="379895" y="119269"/>
                  <a:pt x="363668" y="146794"/>
                  <a:pt x="344556" y="172278"/>
                </a:cubicBezTo>
                <a:cubicBezTo>
                  <a:pt x="331304" y="189948"/>
                  <a:pt x="317466" y="207193"/>
                  <a:pt x="304800" y="225287"/>
                </a:cubicBezTo>
                <a:cubicBezTo>
                  <a:pt x="183391" y="398729"/>
                  <a:pt x="335324" y="197401"/>
                  <a:pt x="159026" y="424069"/>
                </a:cubicBezTo>
                <a:cubicBezTo>
                  <a:pt x="143684" y="443794"/>
                  <a:pt x="123687" y="459408"/>
                  <a:pt x="106017" y="477078"/>
                </a:cubicBezTo>
                <a:lnTo>
                  <a:pt x="39756" y="543339"/>
                </a:lnTo>
                <a:cubicBezTo>
                  <a:pt x="28494" y="554601"/>
                  <a:pt x="24514" y="571833"/>
                  <a:pt x="13252" y="583095"/>
                </a:cubicBezTo>
                <a:cubicBezTo>
                  <a:pt x="10128" y="586219"/>
                  <a:pt x="4417" y="583095"/>
                  <a:pt x="0" y="583095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a000 + b111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generalized GHZ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c001 + d010 + e100  generalized W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GHZ </a:t>
            </a:r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vs</a:t>
            </a: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 W</a:t>
            </a:r>
            <a:endParaRPr lang="en-US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3886200"/>
            <a:ext cx="8686800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Monogamy of discord can distinguish them.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a000 + b111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generalized GHZ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c001 + d010 + e100  generalized W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GHZ </a:t>
            </a:r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vs</a:t>
            </a: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 W</a:t>
            </a:r>
            <a:endParaRPr lang="en-US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3886200"/>
            <a:ext cx="8686800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Monogamy of discord can distinguish them.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GHZs are monogamous.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Ws are polygamous.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GHZ </a:t>
            </a:r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vs</a:t>
            </a: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 W</a:t>
            </a:r>
            <a:endParaRPr lang="en-US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667000"/>
            <a:ext cx="2286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Monogamy of discord test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1295400" y="3124200"/>
            <a:ext cx="19812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438400"/>
            <a:ext cx="24192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</a:t>
            </a:r>
            <a:r>
              <a:rPr lang="en-US" sz="2000" dirty="0" smtClean="0"/>
              <a:t>Gen GHZ, Gen W}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86000"/>
            <a:ext cx="838200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5562600" y="3124200"/>
            <a:ext cx="990600" cy="3810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21336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port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328826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port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62000" y="28194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</a:t>
            </a:r>
            <a:endParaRPr lang="en-US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GHZ </a:t>
            </a:r>
            <a:r>
              <a:rPr lang="en-US" sz="6600" dirty="0" err="1" smtClean="0">
                <a:solidFill>
                  <a:srgbClr val="FF0000"/>
                </a:solidFill>
                <a:latin typeface="Chiller" pitchFamily="82" charset="0"/>
              </a:rPr>
              <a:t>vs</a:t>
            </a: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 W</a:t>
            </a:r>
            <a:endParaRPr lang="en-US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667000"/>
            <a:ext cx="2286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Monogamy of discord test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1295400" y="3124200"/>
            <a:ext cx="19812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514600"/>
            <a:ext cx="23871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{Gen GHZ, Gen W</a:t>
            </a:r>
            <a:r>
              <a:rPr lang="en-US" dirty="0" smtClean="0"/>
              <a:t>}</a:t>
            </a:r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86000"/>
            <a:ext cx="838200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5562600" y="3124200"/>
            <a:ext cx="990600" cy="3810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281548">
            <a:off x="5703593" y="2124332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&gt;0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 rot="1450028">
            <a:off x="5629693" y="3240528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&lt;0</a:t>
            </a:r>
            <a:endParaRPr lang="en-US" sz="2400" b="1" dirty="0"/>
          </a:p>
        </p:txBody>
      </p:sp>
      <p:sp>
        <p:nvSpPr>
          <p:cNvPr id="16" name="Freeform 15"/>
          <p:cNvSpPr/>
          <p:nvPr/>
        </p:nvSpPr>
        <p:spPr>
          <a:xfrm>
            <a:off x="6503504" y="1905000"/>
            <a:ext cx="506896" cy="417443"/>
          </a:xfrm>
          <a:custGeom>
            <a:avLst/>
            <a:gdLst>
              <a:gd name="connsiteX0" fmla="*/ 0 w 728870"/>
              <a:gd name="connsiteY0" fmla="*/ 450574 h 675860"/>
              <a:gd name="connsiteX1" fmla="*/ 79513 w 728870"/>
              <a:gd name="connsiteY1" fmla="*/ 636104 h 675860"/>
              <a:gd name="connsiteX2" fmla="*/ 106018 w 728870"/>
              <a:gd name="connsiteY2" fmla="*/ 662608 h 675860"/>
              <a:gd name="connsiteX3" fmla="*/ 159026 w 728870"/>
              <a:gd name="connsiteY3" fmla="*/ 675860 h 675860"/>
              <a:gd name="connsiteX4" fmla="*/ 238539 w 728870"/>
              <a:gd name="connsiteY4" fmla="*/ 622852 h 675860"/>
              <a:gd name="connsiteX5" fmla="*/ 304800 w 728870"/>
              <a:gd name="connsiteY5" fmla="*/ 556591 h 675860"/>
              <a:gd name="connsiteX6" fmla="*/ 569844 w 728870"/>
              <a:gd name="connsiteY6" fmla="*/ 225287 h 675860"/>
              <a:gd name="connsiteX7" fmla="*/ 636105 w 728870"/>
              <a:gd name="connsiteY7" fmla="*/ 132521 h 675860"/>
              <a:gd name="connsiteX8" fmla="*/ 675861 w 728870"/>
              <a:gd name="connsiteY8" fmla="*/ 66260 h 675860"/>
              <a:gd name="connsiteX9" fmla="*/ 715618 w 728870"/>
              <a:gd name="connsiteY9" fmla="*/ 39756 h 675860"/>
              <a:gd name="connsiteX10" fmla="*/ 728870 w 728870"/>
              <a:gd name="connsiteY10" fmla="*/ 0 h 67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870" h="675860">
                <a:moveTo>
                  <a:pt x="0" y="450574"/>
                </a:moveTo>
                <a:cubicBezTo>
                  <a:pt x="20275" y="531672"/>
                  <a:pt x="18503" y="575097"/>
                  <a:pt x="79513" y="636104"/>
                </a:cubicBezTo>
                <a:cubicBezTo>
                  <a:pt x="88348" y="644939"/>
                  <a:pt x="94843" y="657020"/>
                  <a:pt x="106018" y="662608"/>
                </a:cubicBezTo>
                <a:cubicBezTo>
                  <a:pt x="122308" y="670753"/>
                  <a:pt x="141357" y="671443"/>
                  <a:pt x="159026" y="675860"/>
                </a:cubicBezTo>
                <a:cubicBezTo>
                  <a:pt x="185530" y="658191"/>
                  <a:pt x="213885" y="643023"/>
                  <a:pt x="238539" y="622852"/>
                </a:cubicBezTo>
                <a:cubicBezTo>
                  <a:pt x="262714" y="603072"/>
                  <a:pt x="283613" y="579543"/>
                  <a:pt x="304800" y="556591"/>
                </a:cubicBezTo>
                <a:cubicBezTo>
                  <a:pt x="412685" y="439716"/>
                  <a:pt x="463933" y="366502"/>
                  <a:pt x="569844" y="225287"/>
                </a:cubicBezTo>
                <a:cubicBezTo>
                  <a:pt x="592644" y="194887"/>
                  <a:pt x="614018" y="163443"/>
                  <a:pt x="636105" y="132521"/>
                </a:cubicBezTo>
                <a:cubicBezTo>
                  <a:pt x="651076" y="111561"/>
                  <a:pt x="659098" y="85817"/>
                  <a:pt x="675861" y="66260"/>
                </a:cubicBezTo>
                <a:cubicBezTo>
                  <a:pt x="686226" y="54167"/>
                  <a:pt x="702366" y="48591"/>
                  <a:pt x="715618" y="39756"/>
                </a:cubicBezTo>
                <a:lnTo>
                  <a:pt x="728870" y="0"/>
                </a:lnTo>
              </a:path>
            </a:pathLst>
          </a:cu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086600" y="198120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8600" y="1905000"/>
            <a:ext cx="11721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Gen GHZ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62000" y="28194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</a:t>
            </a:r>
            <a:endParaRPr lang="en-US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5331951"/>
              </p:ext>
            </p:extLst>
          </p:nvPr>
        </p:nvGraphicFramePr>
        <p:xfrm>
          <a:off x="2202679" y="1268760"/>
          <a:ext cx="4680520" cy="3995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7834"/>
                <a:gridCol w="1478510"/>
                <a:gridCol w="1584176"/>
              </a:tblGrid>
              <a:tr h="12044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Tripartite</a:t>
                      </a:r>
                      <a:r>
                        <a:rPr lang="en-US" baseline="0" dirty="0" smtClean="0"/>
                        <a:t> states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Discord</a:t>
                      </a:r>
                      <a:r>
                        <a:rPr lang="en-US" baseline="0" dirty="0" smtClean="0"/>
                        <a:t> Monogamy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Monogamy test result</a:t>
                      </a:r>
                      <a:endParaRPr lang="en-IN" dirty="0"/>
                    </a:p>
                  </a:txBody>
                  <a:tcPr anchor="ctr"/>
                </a:tc>
              </a:tr>
              <a:tr h="697805">
                <a:tc>
                  <a:txBody>
                    <a:bodyPr/>
                    <a:lstStyle/>
                    <a:p>
                      <a:r>
                        <a:rPr lang="en-US" dirty="0" smtClean="0"/>
                        <a:t>Gen GHZ</a:t>
                      </a:r>
                      <a:endParaRPr lang="en-IN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Satisfy</a:t>
                      </a:r>
                      <a:endParaRPr lang="en-IN" dirty="0"/>
                    </a:p>
                  </a:txBody>
                  <a:tcPr anchor="ctr"/>
                </a:tc>
              </a:tr>
              <a:tr h="697805">
                <a:tc>
                  <a:txBody>
                    <a:bodyPr/>
                    <a:lstStyle/>
                    <a:p>
                      <a:r>
                        <a:rPr lang="en-US" dirty="0" smtClean="0"/>
                        <a:t>Gen W</a:t>
                      </a:r>
                      <a:endParaRPr lang="en-IN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0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Violate</a:t>
                      </a:r>
                      <a:endParaRPr lang="en-IN" dirty="0"/>
                    </a:p>
                  </a:txBody>
                  <a:tcPr anchor="ctr"/>
                </a:tc>
              </a:tr>
              <a:tr h="697805">
                <a:tc>
                  <a:txBody>
                    <a:bodyPr/>
                    <a:lstStyle/>
                    <a:p>
                      <a:r>
                        <a:rPr lang="en-US" dirty="0" smtClean="0"/>
                        <a:t>GHZ class</a:t>
                      </a:r>
                      <a:endParaRPr lang="en-IN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90%--&gt;0</a:t>
                      </a:r>
                    </a:p>
                    <a:p>
                      <a:pPr algn="ctr"/>
                      <a:r>
                        <a:rPr lang="en-US" dirty="0" smtClean="0"/>
                        <a:t>10%--&lt;0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Satisfy</a:t>
                      </a:r>
                    </a:p>
                    <a:p>
                      <a:pPr algn="ctr"/>
                      <a:r>
                        <a:rPr lang="en-US" dirty="0" smtClean="0"/>
                        <a:t>Violate</a:t>
                      </a:r>
                      <a:endParaRPr lang="en-IN" dirty="0"/>
                    </a:p>
                  </a:txBody>
                  <a:tcPr anchor="ctr"/>
                </a:tc>
              </a:tr>
              <a:tr h="697805">
                <a:tc>
                  <a:txBody>
                    <a:bodyPr/>
                    <a:lstStyle/>
                    <a:p>
                      <a:r>
                        <a:rPr lang="en-US" dirty="0" smtClean="0"/>
                        <a:t>W class</a:t>
                      </a:r>
                      <a:endParaRPr lang="en-IN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0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Violate</a:t>
                      </a:r>
                      <a:endParaRPr lang="en-IN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Results for Discord monogamy test</a:t>
            </a:r>
            <a:endParaRPr lang="en-US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6096000"/>
            <a:ext cx="5257800" cy="707886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Pati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PRA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040102(R) (’12)</a:t>
            </a:r>
          </a:p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Giorgi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PRA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054301 (’11)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Monogamy of QD</a:t>
            </a:r>
            <a:endParaRPr lang="en-US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524000"/>
            <a:ext cx="528307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876800" y="5265420"/>
            <a:ext cx="4086225" cy="29718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728690" y="1676400"/>
            <a:ext cx="2891310" cy="348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6248400"/>
            <a:ext cx="4506490" cy="369332"/>
          </a:xfrm>
          <a:prstGeom prst="rect">
            <a:avLst/>
          </a:prstGeom>
          <a:noFill/>
          <a:ln w="2222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PRA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052337 (’12)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2819400"/>
            <a:ext cx="7086600" cy="2057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Quantum discord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4343400"/>
            <a:ext cx="3212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it useful for?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5486400"/>
            <a:ext cx="655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66651" y="762000"/>
          <a:ext cx="8348749" cy="6019800"/>
        </p:xfrm>
        <a:graphic>
          <a:graphicData uri="http://schemas.openxmlformats.org/presentationml/2006/ole">
            <p:oleObj spid="_x0000_s1026" name="Acrobat Document" r:id="rId3" imgW="8382000" imgH="7495972" progId="AcroExch.Document.11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938713" y="0"/>
          <a:ext cx="4129087" cy="1547436"/>
        </p:xfrm>
        <a:graphic>
          <a:graphicData uri="http://schemas.openxmlformats.org/presentationml/2006/ole">
            <p:oleObj spid="_x0000_s1027" name="Acrobat Document" r:id="rId4" imgW="5057522" imgH="1895272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66651" y="762000"/>
          <a:ext cx="8348749" cy="6019800"/>
        </p:xfrm>
        <a:graphic>
          <a:graphicData uri="http://schemas.openxmlformats.org/presentationml/2006/ole">
            <p:oleObj spid="_x0000_s2050" name="Acrobat Document" r:id="rId3" imgW="8382000" imgH="7495972" progId="AcroExch.Document.11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938713" y="0"/>
          <a:ext cx="4129087" cy="1547436"/>
        </p:xfrm>
        <a:graphic>
          <a:graphicData uri="http://schemas.openxmlformats.org/presentationml/2006/ole">
            <p:oleObj spid="_x0000_s2051" name="Acrobat Document" r:id="rId4" imgW="5057522" imgH="1895272" progId="AcroExch.Document.11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743200"/>
            <a:ext cx="8153400" cy="21336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Monogamy of discord helps to distinguish two phases in many-body system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938713" y="0"/>
          <a:ext cx="4129087" cy="1547436"/>
        </p:xfrm>
        <a:graphic>
          <a:graphicData uri="http://schemas.openxmlformats.org/presentationml/2006/ole">
            <p:oleObj spid="_x0000_s3074" name="Acrobat Document" r:id="rId3" imgW="5057522" imgH="1895272" progId="AcroExch.Document.11">
              <p:embed/>
            </p:oleObj>
          </a:graphicData>
        </a:graphic>
      </p:graphicFrame>
      <p:pic>
        <p:nvPicPr>
          <p:cNvPr id="6151" name="Picture 7" descr="C:\Users\HRI\Desktop\mahe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724400"/>
            <a:ext cx="2153478" cy="1981200"/>
          </a:xfrm>
          <a:prstGeom prst="rect">
            <a:avLst/>
          </a:prstGeom>
          <a:noFill/>
        </p:spPr>
      </p:pic>
      <p:pic>
        <p:nvPicPr>
          <p:cNvPr id="6153" name="Picture 9" descr="C:\Users\HRI\Desktop\an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648201"/>
            <a:ext cx="1894113" cy="2039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sz="quarter" idx="1"/>
          </p:nvPr>
        </p:nvSpPr>
        <p:spPr>
          <a:xfrm>
            <a:off x="152400" y="3733800"/>
            <a:ext cx="8763000" cy="40011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Koteswar</a:t>
            </a:r>
            <a:r>
              <a:rPr lang="en-US" sz="2000" dirty="0" smtClean="0"/>
              <a:t> </a:t>
            </a:r>
            <a:r>
              <a:rPr lang="en-US" sz="2000" dirty="0" err="1" smtClean="0"/>
              <a:t>Rao</a:t>
            </a:r>
            <a:r>
              <a:rPr lang="en-US" sz="2000" dirty="0" smtClean="0"/>
              <a:t>, </a:t>
            </a:r>
            <a:r>
              <a:rPr lang="en-US" sz="2000" dirty="0" err="1" smtClean="0"/>
              <a:t>Katiyar</a:t>
            </a:r>
            <a:r>
              <a:rPr lang="en-US" sz="2000" dirty="0" smtClean="0"/>
              <a:t>, Mahesh, ASD,  </a:t>
            </a:r>
            <a:r>
              <a:rPr lang="en-US" sz="2000" dirty="0" err="1" smtClean="0"/>
              <a:t>Sen</a:t>
            </a:r>
            <a:r>
              <a:rPr lang="en-US" sz="2000" dirty="0" smtClean="0"/>
              <a:t>, Kumar, PRA 2013 </a:t>
            </a:r>
            <a:endParaRPr lang="en-US" sz="2000" dirty="0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938713" y="0"/>
          <a:ext cx="4129087" cy="1547436"/>
        </p:xfrm>
        <a:graphic>
          <a:graphicData uri="http://schemas.openxmlformats.org/presentationml/2006/ole">
            <p:oleObj spid="_x0000_s4098" name="Acrobat Document" r:id="rId3" imgW="5057522" imgH="1895272" progId="AcroExch.Document.11">
              <p:embed/>
            </p:oleObj>
          </a:graphicData>
        </a:graphic>
      </p:graphicFrame>
      <p:pic>
        <p:nvPicPr>
          <p:cNvPr id="6151" name="Picture 7" descr="C:\Users\HRI\Desktop\mahe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724400"/>
            <a:ext cx="2153478" cy="1981200"/>
          </a:xfrm>
          <a:prstGeom prst="rect">
            <a:avLst/>
          </a:prstGeom>
          <a:noFill/>
        </p:spPr>
      </p:pic>
      <p:pic>
        <p:nvPicPr>
          <p:cNvPr id="6153" name="Picture 9" descr="C:\Users\HRI\Desktop\an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648201"/>
            <a:ext cx="1894113" cy="2039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Kristen ITC" pitchFamily="66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Powers of QC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133600"/>
          <a:ext cx="7620000" cy="22284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600200"/>
                <a:gridCol w="685800"/>
                <a:gridCol w="1066800"/>
                <a:gridCol w="914400"/>
                <a:gridCol w="914400"/>
                <a:gridCol w="914400"/>
              </a:tblGrid>
              <a:tr h="7027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QC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Concurrence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(C)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EoF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(E)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Discord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(D)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2733">
                <a:tc>
                  <a:txBody>
                    <a:bodyPr/>
                    <a:lstStyle/>
                    <a:p>
                      <a:r>
                        <a:rPr lang="en-US" dirty="0" smtClean="0"/>
                        <a:t>Monogamy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733">
                <a:tc>
                  <a:txBody>
                    <a:bodyPr/>
                    <a:lstStyle/>
                    <a:p>
                      <a:r>
                        <a:rPr lang="en-US" dirty="0" smtClean="0"/>
                        <a:t>Polygamy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2971801" y="3810000"/>
            <a:ext cx="457200" cy="476057"/>
          </a:xfrm>
          <a:custGeom>
            <a:avLst/>
            <a:gdLst>
              <a:gd name="connsiteX0" fmla="*/ 0 w 583095"/>
              <a:gd name="connsiteY0" fmla="*/ 331305 h 628457"/>
              <a:gd name="connsiteX1" fmla="*/ 53009 w 583095"/>
              <a:gd name="connsiteY1" fmla="*/ 410818 h 628457"/>
              <a:gd name="connsiteX2" fmla="*/ 92765 w 583095"/>
              <a:gd name="connsiteY2" fmla="*/ 477079 h 628457"/>
              <a:gd name="connsiteX3" fmla="*/ 145774 w 583095"/>
              <a:gd name="connsiteY3" fmla="*/ 583096 h 628457"/>
              <a:gd name="connsiteX4" fmla="*/ 212035 w 583095"/>
              <a:gd name="connsiteY4" fmla="*/ 503583 h 628457"/>
              <a:gd name="connsiteX5" fmla="*/ 225287 w 583095"/>
              <a:gd name="connsiteY5" fmla="*/ 463826 h 628457"/>
              <a:gd name="connsiteX6" fmla="*/ 331304 w 583095"/>
              <a:gd name="connsiteY6" fmla="*/ 331305 h 628457"/>
              <a:gd name="connsiteX7" fmla="*/ 384313 w 583095"/>
              <a:gd name="connsiteY7" fmla="*/ 251792 h 628457"/>
              <a:gd name="connsiteX8" fmla="*/ 463826 w 583095"/>
              <a:gd name="connsiteY8" fmla="*/ 159026 h 628457"/>
              <a:gd name="connsiteX9" fmla="*/ 530087 w 583095"/>
              <a:gd name="connsiteY9" fmla="*/ 53009 h 628457"/>
              <a:gd name="connsiteX10" fmla="*/ 583095 w 583095"/>
              <a:gd name="connsiteY10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3095" h="628457">
                <a:moveTo>
                  <a:pt x="0" y="331305"/>
                </a:moveTo>
                <a:lnTo>
                  <a:pt x="53009" y="410818"/>
                </a:lnTo>
                <a:cubicBezTo>
                  <a:pt x="121826" y="514043"/>
                  <a:pt x="10218" y="394528"/>
                  <a:pt x="92765" y="477079"/>
                </a:cubicBezTo>
                <a:cubicBezTo>
                  <a:pt x="123220" y="568445"/>
                  <a:pt x="99513" y="536837"/>
                  <a:pt x="145774" y="583096"/>
                </a:cubicBezTo>
                <a:cubicBezTo>
                  <a:pt x="233610" y="407420"/>
                  <a:pt x="112135" y="628457"/>
                  <a:pt x="212035" y="503583"/>
                </a:cubicBezTo>
                <a:cubicBezTo>
                  <a:pt x="220761" y="492675"/>
                  <a:pt x="217336" y="475311"/>
                  <a:pt x="225287" y="463826"/>
                </a:cubicBezTo>
                <a:cubicBezTo>
                  <a:pt x="257487" y="417315"/>
                  <a:pt x="295965" y="375479"/>
                  <a:pt x="331304" y="331305"/>
                </a:cubicBezTo>
                <a:cubicBezTo>
                  <a:pt x="351203" y="306431"/>
                  <a:pt x="364891" y="277041"/>
                  <a:pt x="384313" y="251792"/>
                </a:cubicBezTo>
                <a:cubicBezTo>
                  <a:pt x="409144" y="219511"/>
                  <a:pt x="439390" y="191607"/>
                  <a:pt x="463826" y="159026"/>
                </a:cubicBezTo>
                <a:cubicBezTo>
                  <a:pt x="483236" y="133147"/>
                  <a:pt x="506943" y="80782"/>
                  <a:pt x="530087" y="53009"/>
                </a:cubicBezTo>
                <a:cubicBezTo>
                  <a:pt x="530093" y="53002"/>
                  <a:pt x="571313" y="11782"/>
                  <a:pt x="583095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14800" y="3791143"/>
            <a:ext cx="457200" cy="476057"/>
          </a:xfrm>
          <a:custGeom>
            <a:avLst/>
            <a:gdLst>
              <a:gd name="connsiteX0" fmla="*/ 0 w 583095"/>
              <a:gd name="connsiteY0" fmla="*/ 331305 h 628457"/>
              <a:gd name="connsiteX1" fmla="*/ 53009 w 583095"/>
              <a:gd name="connsiteY1" fmla="*/ 410818 h 628457"/>
              <a:gd name="connsiteX2" fmla="*/ 92765 w 583095"/>
              <a:gd name="connsiteY2" fmla="*/ 477079 h 628457"/>
              <a:gd name="connsiteX3" fmla="*/ 145774 w 583095"/>
              <a:gd name="connsiteY3" fmla="*/ 583096 h 628457"/>
              <a:gd name="connsiteX4" fmla="*/ 212035 w 583095"/>
              <a:gd name="connsiteY4" fmla="*/ 503583 h 628457"/>
              <a:gd name="connsiteX5" fmla="*/ 225287 w 583095"/>
              <a:gd name="connsiteY5" fmla="*/ 463826 h 628457"/>
              <a:gd name="connsiteX6" fmla="*/ 331304 w 583095"/>
              <a:gd name="connsiteY6" fmla="*/ 331305 h 628457"/>
              <a:gd name="connsiteX7" fmla="*/ 384313 w 583095"/>
              <a:gd name="connsiteY7" fmla="*/ 251792 h 628457"/>
              <a:gd name="connsiteX8" fmla="*/ 463826 w 583095"/>
              <a:gd name="connsiteY8" fmla="*/ 159026 h 628457"/>
              <a:gd name="connsiteX9" fmla="*/ 530087 w 583095"/>
              <a:gd name="connsiteY9" fmla="*/ 53009 h 628457"/>
              <a:gd name="connsiteX10" fmla="*/ 583095 w 583095"/>
              <a:gd name="connsiteY10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3095" h="628457">
                <a:moveTo>
                  <a:pt x="0" y="331305"/>
                </a:moveTo>
                <a:lnTo>
                  <a:pt x="53009" y="410818"/>
                </a:lnTo>
                <a:cubicBezTo>
                  <a:pt x="121826" y="514043"/>
                  <a:pt x="10218" y="394528"/>
                  <a:pt x="92765" y="477079"/>
                </a:cubicBezTo>
                <a:cubicBezTo>
                  <a:pt x="123220" y="568445"/>
                  <a:pt x="99513" y="536837"/>
                  <a:pt x="145774" y="583096"/>
                </a:cubicBezTo>
                <a:cubicBezTo>
                  <a:pt x="233610" y="407420"/>
                  <a:pt x="112135" y="628457"/>
                  <a:pt x="212035" y="503583"/>
                </a:cubicBezTo>
                <a:cubicBezTo>
                  <a:pt x="220761" y="492675"/>
                  <a:pt x="217336" y="475311"/>
                  <a:pt x="225287" y="463826"/>
                </a:cubicBezTo>
                <a:cubicBezTo>
                  <a:pt x="257487" y="417315"/>
                  <a:pt x="295965" y="375479"/>
                  <a:pt x="331304" y="331305"/>
                </a:cubicBezTo>
                <a:cubicBezTo>
                  <a:pt x="351203" y="306431"/>
                  <a:pt x="364891" y="277041"/>
                  <a:pt x="384313" y="251792"/>
                </a:cubicBezTo>
                <a:cubicBezTo>
                  <a:pt x="409144" y="219511"/>
                  <a:pt x="439390" y="191607"/>
                  <a:pt x="463826" y="159026"/>
                </a:cubicBezTo>
                <a:cubicBezTo>
                  <a:pt x="483236" y="133147"/>
                  <a:pt x="506943" y="80782"/>
                  <a:pt x="530087" y="53009"/>
                </a:cubicBezTo>
                <a:cubicBezTo>
                  <a:pt x="530093" y="53002"/>
                  <a:pt x="571313" y="11782"/>
                  <a:pt x="583095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76800" y="3733800"/>
            <a:ext cx="457200" cy="476057"/>
          </a:xfrm>
          <a:custGeom>
            <a:avLst/>
            <a:gdLst>
              <a:gd name="connsiteX0" fmla="*/ 0 w 583095"/>
              <a:gd name="connsiteY0" fmla="*/ 331305 h 628457"/>
              <a:gd name="connsiteX1" fmla="*/ 53009 w 583095"/>
              <a:gd name="connsiteY1" fmla="*/ 410818 h 628457"/>
              <a:gd name="connsiteX2" fmla="*/ 92765 w 583095"/>
              <a:gd name="connsiteY2" fmla="*/ 477079 h 628457"/>
              <a:gd name="connsiteX3" fmla="*/ 145774 w 583095"/>
              <a:gd name="connsiteY3" fmla="*/ 583096 h 628457"/>
              <a:gd name="connsiteX4" fmla="*/ 212035 w 583095"/>
              <a:gd name="connsiteY4" fmla="*/ 503583 h 628457"/>
              <a:gd name="connsiteX5" fmla="*/ 225287 w 583095"/>
              <a:gd name="connsiteY5" fmla="*/ 463826 h 628457"/>
              <a:gd name="connsiteX6" fmla="*/ 331304 w 583095"/>
              <a:gd name="connsiteY6" fmla="*/ 331305 h 628457"/>
              <a:gd name="connsiteX7" fmla="*/ 384313 w 583095"/>
              <a:gd name="connsiteY7" fmla="*/ 251792 h 628457"/>
              <a:gd name="connsiteX8" fmla="*/ 463826 w 583095"/>
              <a:gd name="connsiteY8" fmla="*/ 159026 h 628457"/>
              <a:gd name="connsiteX9" fmla="*/ 530087 w 583095"/>
              <a:gd name="connsiteY9" fmla="*/ 53009 h 628457"/>
              <a:gd name="connsiteX10" fmla="*/ 583095 w 583095"/>
              <a:gd name="connsiteY10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3095" h="628457">
                <a:moveTo>
                  <a:pt x="0" y="331305"/>
                </a:moveTo>
                <a:lnTo>
                  <a:pt x="53009" y="410818"/>
                </a:lnTo>
                <a:cubicBezTo>
                  <a:pt x="121826" y="514043"/>
                  <a:pt x="10218" y="394528"/>
                  <a:pt x="92765" y="477079"/>
                </a:cubicBezTo>
                <a:cubicBezTo>
                  <a:pt x="123220" y="568445"/>
                  <a:pt x="99513" y="536837"/>
                  <a:pt x="145774" y="583096"/>
                </a:cubicBezTo>
                <a:cubicBezTo>
                  <a:pt x="233610" y="407420"/>
                  <a:pt x="112135" y="628457"/>
                  <a:pt x="212035" y="503583"/>
                </a:cubicBezTo>
                <a:cubicBezTo>
                  <a:pt x="220761" y="492675"/>
                  <a:pt x="217336" y="475311"/>
                  <a:pt x="225287" y="463826"/>
                </a:cubicBezTo>
                <a:cubicBezTo>
                  <a:pt x="257487" y="417315"/>
                  <a:pt x="295965" y="375479"/>
                  <a:pt x="331304" y="331305"/>
                </a:cubicBezTo>
                <a:cubicBezTo>
                  <a:pt x="351203" y="306431"/>
                  <a:pt x="364891" y="277041"/>
                  <a:pt x="384313" y="251792"/>
                </a:cubicBezTo>
                <a:cubicBezTo>
                  <a:pt x="409144" y="219511"/>
                  <a:pt x="439390" y="191607"/>
                  <a:pt x="463826" y="159026"/>
                </a:cubicBezTo>
                <a:cubicBezTo>
                  <a:pt x="483236" y="133147"/>
                  <a:pt x="506943" y="80782"/>
                  <a:pt x="530087" y="53009"/>
                </a:cubicBezTo>
                <a:cubicBezTo>
                  <a:pt x="530093" y="53002"/>
                  <a:pt x="571313" y="11782"/>
                  <a:pt x="583095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43601" y="3048000"/>
            <a:ext cx="457200" cy="476057"/>
          </a:xfrm>
          <a:custGeom>
            <a:avLst/>
            <a:gdLst>
              <a:gd name="connsiteX0" fmla="*/ 0 w 583095"/>
              <a:gd name="connsiteY0" fmla="*/ 331305 h 628457"/>
              <a:gd name="connsiteX1" fmla="*/ 53009 w 583095"/>
              <a:gd name="connsiteY1" fmla="*/ 410818 h 628457"/>
              <a:gd name="connsiteX2" fmla="*/ 92765 w 583095"/>
              <a:gd name="connsiteY2" fmla="*/ 477079 h 628457"/>
              <a:gd name="connsiteX3" fmla="*/ 145774 w 583095"/>
              <a:gd name="connsiteY3" fmla="*/ 583096 h 628457"/>
              <a:gd name="connsiteX4" fmla="*/ 212035 w 583095"/>
              <a:gd name="connsiteY4" fmla="*/ 503583 h 628457"/>
              <a:gd name="connsiteX5" fmla="*/ 225287 w 583095"/>
              <a:gd name="connsiteY5" fmla="*/ 463826 h 628457"/>
              <a:gd name="connsiteX6" fmla="*/ 331304 w 583095"/>
              <a:gd name="connsiteY6" fmla="*/ 331305 h 628457"/>
              <a:gd name="connsiteX7" fmla="*/ 384313 w 583095"/>
              <a:gd name="connsiteY7" fmla="*/ 251792 h 628457"/>
              <a:gd name="connsiteX8" fmla="*/ 463826 w 583095"/>
              <a:gd name="connsiteY8" fmla="*/ 159026 h 628457"/>
              <a:gd name="connsiteX9" fmla="*/ 530087 w 583095"/>
              <a:gd name="connsiteY9" fmla="*/ 53009 h 628457"/>
              <a:gd name="connsiteX10" fmla="*/ 583095 w 583095"/>
              <a:gd name="connsiteY10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3095" h="628457">
                <a:moveTo>
                  <a:pt x="0" y="331305"/>
                </a:moveTo>
                <a:lnTo>
                  <a:pt x="53009" y="410818"/>
                </a:lnTo>
                <a:cubicBezTo>
                  <a:pt x="121826" y="514043"/>
                  <a:pt x="10218" y="394528"/>
                  <a:pt x="92765" y="477079"/>
                </a:cubicBezTo>
                <a:cubicBezTo>
                  <a:pt x="123220" y="568445"/>
                  <a:pt x="99513" y="536837"/>
                  <a:pt x="145774" y="583096"/>
                </a:cubicBezTo>
                <a:cubicBezTo>
                  <a:pt x="233610" y="407420"/>
                  <a:pt x="112135" y="628457"/>
                  <a:pt x="212035" y="503583"/>
                </a:cubicBezTo>
                <a:cubicBezTo>
                  <a:pt x="220761" y="492675"/>
                  <a:pt x="217336" y="475311"/>
                  <a:pt x="225287" y="463826"/>
                </a:cubicBezTo>
                <a:cubicBezTo>
                  <a:pt x="257487" y="417315"/>
                  <a:pt x="295965" y="375479"/>
                  <a:pt x="331304" y="331305"/>
                </a:cubicBezTo>
                <a:cubicBezTo>
                  <a:pt x="351203" y="306431"/>
                  <a:pt x="364891" y="277041"/>
                  <a:pt x="384313" y="251792"/>
                </a:cubicBezTo>
                <a:cubicBezTo>
                  <a:pt x="409144" y="219511"/>
                  <a:pt x="439390" y="191607"/>
                  <a:pt x="463826" y="159026"/>
                </a:cubicBezTo>
                <a:cubicBezTo>
                  <a:pt x="483236" y="133147"/>
                  <a:pt x="506943" y="80782"/>
                  <a:pt x="530087" y="53009"/>
                </a:cubicBezTo>
                <a:cubicBezTo>
                  <a:pt x="530093" y="53002"/>
                  <a:pt x="571313" y="11782"/>
                  <a:pt x="583095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34200" y="3048000"/>
            <a:ext cx="457200" cy="476057"/>
          </a:xfrm>
          <a:custGeom>
            <a:avLst/>
            <a:gdLst>
              <a:gd name="connsiteX0" fmla="*/ 0 w 583095"/>
              <a:gd name="connsiteY0" fmla="*/ 331305 h 628457"/>
              <a:gd name="connsiteX1" fmla="*/ 53009 w 583095"/>
              <a:gd name="connsiteY1" fmla="*/ 410818 h 628457"/>
              <a:gd name="connsiteX2" fmla="*/ 92765 w 583095"/>
              <a:gd name="connsiteY2" fmla="*/ 477079 h 628457"/>
              <a:gd name="connsiteX3" fmla="*/ 145774 w 583095"/>
              <a:gd name="connsiteY3" fmla="*/ 583096 h 628457"/>
              <a:gd name="connsiteX4" fmla="*/ 212035 w 583095"/>
              <a:gd name="connsiteY4" fmla="*/ 503583 h 628457"/>
              <a:gd name="connsiteX5" fmla="*/ 225287 w 583095"/>
              <a:gd name="connsiteY5" fmla="*/ 463826 h 628457"/>
              <a:gd name="connsiteX6" fmla="*/ 331304 w 583095"/>
              <a:gd name="connsiteY6" fmla="*/ 331305 h 628457"/>
              <a:gd name="connsiteX7" fmla="*/ 384313 w 583095"/>
              <a:gd name="connsiteY7" fmla="*/ 251792 h 628457"/>
              <a:gd name="connsiteX8" fmla="*/ 463826 w 583095"/>
              <a:gd name="connsiteY8" fmla="*/ 159026 h 628457"/>
              <a:gd name="connsiteX9" fmla="*/ 530087 w 583095"/>
              <a:gd name="connsiteY9" fmla="*/ 53009 h 628457"/>
              <a:gd name="connsiteX10" fmla="*/ 583095 w 583095"/>
              <a:gd name="connsiteY10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3095" h="628457">
                <a:moveTo>
                  <a:pt x="0" y="331305"/>
                </a:moveTo>
                <a:lnTo>
                  <a:pt x="53009" y="410818"/>
                </a:lnTo>
                <a:cubicBezTo>
                  <a:pt x="121826" y="514043"/>
                  <a:pt x="10218" y="394528"/>
                  <a:pt x="92765" y="477079"/>
                </a:cubicBezTo>
                <a:cubicBezTo>
                  <a:pt x="123220" y="568445"/>
                  <a:pt x="99513" y="536837"/>
                  <a:pt x="145774" y="583096"/>
                </a:cubicBezTo>
                <a:cubicBezTo>
                  <a:pt x="233610" y="407420"/>
                  <a:pt x="112135" y="628457"/>
                  <a:pt x="212035" y="503583"/>
                </a:cubicBezTo>
                <a:cubicBezTo>
                  <a:pt x="220761" y="492675"/>
                  <a:pt x="217336" y="475311"/>
                  <a:pt x="225287" y="463826"/>
                </a:cubicBezTo>
                <a:cubicBezTo>
                  <a:pt x="257487" y="417315"/>
                  <a:pt x="295965" y="375479"/>
                  <a:pt x="331304" y="331305"/>
                </a:cubicBezTo>
                <a:cubicBezTo>
                  <a:pt x="351203" y="306431"/>
                  <a:pt x="364891" y="277041"/>
                  <a:pt x="384313" y="251792"/>
                </a:cubicBezTo>
                <a:cubicBezTo>
                  <a:pt x="409144" y="219511"/>
                  <a:pt x="439390" y="191607"/>
                  <a:pt x="463826" y="159026"/>
                </a:cubicBezTo>
                <a:cubicBezTo>
                  <a:pt x="483236" y="133147"/>
                  <a:pt x="506943" y="80782"/>
                  <a:pt x="530087" y="53009"/>
                </a:cubicBezTo>
                <a:cubicBezTo>
                  <a:pt x="530093" y="53002"/>
                  <a:pt x="571313" y="11782"/>
                  <a:pt x="583095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848600" y="3048000"/>
            <a:ext cx="457200" cy="476057"/>
          </a:xfrm>
          <a:custGeom>
            <a:avLst/>
            <a:gdLst>
              <a:gd name="connsiteX0" fmla="*/ 0 w 583095"/>
              <a:gd name="connsiteY0" fmla="*/ 331305 h 628457"/>
              <a:gd name="connsiteX1" fmla="*/ 53009 w 583095"/>
              <a:gd name="connsiteY1" fmla="*/ 410818 h 628457"/>
              <a:gd name="connsiteX2" fmla="*/ 92765 w 583095"/>
              <a:gd name="connsiteY2" fmla="*/ 477079 h 628457"/>
              <a:gd name="connsiteX3" fmla="*/ 145774 w 583095"/>
              <a:gd name="connsiteY3" fmla="*/ 583096 h 628457"/>
              <a:gd name="connsiteX4" fmla="*/ 212035 w 583095"/>
              <a:gd name="connsiteY4" fmla="*/ 503583 h 628457"/>
              <a:gd name="connsiteX5" fmla="*/ 225287 w 583095"/>
              <a:gd name="connsiteY5" fmla="*/ 463826 h 628457"/>
              <a:gd name="connsiteX6" fmla="*/ 331304 w 583095"/>
              <a:gd name="connsiteY6" fmla="*/ 331305 h 628457"/>
              <a:gd name="connsiteX7" fmla="*/ 384313 w 583095"/>
              <a:gd name="connsiteY7" fmla="*/ 251792 h 628457"/>
              <a:gd name="connsiteX8" fmla="*/ 463826 w 583095"/>
              <a:gd name="connsiteY8" fmla="*/ 159026 h 628457"/>
              <a:gd name="connsiteX9" fmla="*/ 530087 w 583095"/>
              <a:gd name="connsiteY9" fmla="*/ 53009 h 628457"/>
              <a:gd name="connsiteX10" fmla="*/ 583095 w 583095"/>
              <a:gd name="connsiteY10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3095" h="628457">
                <a:moveTo>
                  <a:pt x="0" y="331305"/>
                </a:moveTo>
                <a:lnTo>
                  <a:pt x="53009" y="410818"/>
                </a:lnTo>
                <a:cubicBezTo>
                  <a:pt x="121826" y="514043"/>
                  <a:pt x="10218" y="394528"/>
                  <a:pt x="92765" y="477079"/>
                </a:cubicBezTo>
                <a:cubicBezTo>
                  <a:pt x="123220" y="568445"/>
                  <a:pt x="99513" y="536837"/>
                  <a:pt x="145774" y="583096"/>
                </a:cubicBezTo>
                <a:cubicBezTo>
                  <a:pt x="233610" y="407420"/>
                  <a:pt x="112135" y="628457"/>
                  <a:pt x="212035" y="503583"/>
                </a:cubicBezTo>
                <a:cubicBezTo>
                  <a:pt x="220761" y="492675"/>
                  <a:pt x="217336" y="475311"/>
                  <a:pt x="225287" y="463826"/>
                </a:cubicBezTo>
                <a:cubicBezTo>
                  <a:pt x="257487" y="417315"/>
                  <a:pt x="295965" y="375479"/>
                  <a:pt x="331304" y="331305"/>
                </a:cubicBezTo>
                <a:cubicBezTo>
                  <a:pt x="351203" y="306431"/>
                  <a:pt x="364891" y="277041"/>
                  <a:pt x="384313" y="251792"/>
                </a:cubicBezTo>
                <a:cubicBezTo>
                  <a:pt x="409144" y="219511"/>
                  <a:pt x="439390" y="191607"/>
                  <a:pt x="463826" y="159026"/>
                </a:cubicBezTo>
                <a:cubicBezTo>
                  <a:pt x="483236" y="133147"/>
                  <a:pt x="506943" y="80782"/>
                  <a:pt x="530087" y="53009"/>
                </a:cubicBezTo>
                <a:cubicBezTo>
                  <a:pt x="530093" y="53002"/>
                  <a:pt x="571313" y="11782"/>
                  <a:pt x="583095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Powers of QC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8763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Theorem: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 If    violates monogamy, </a:t>
            </a:r>
            <a:r>
              <a:rPr lang="en-US" sz="2400" dirty="0" smtClean="0">
                <a:sym typeface="Mathematica1"/>
              </a:rPr>
              <a:t> an increasing function </a:t>
            </a:r>
            <a:r>
              <a:rPr lang="en-US" sz="2400" dirty="0" err="1" smtClean="0">
                <a:sym typeface="Mathematica1"/>
              </a:rPr>
              <a:t>s.t</a:t>
            </a:r>
            <a:endParaRPr lang="en-US" sz="2400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09600" y="2743200"/>
            <a:ext cx="230909" cy="282222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09800" y="3733800"/>
            <a:ext cx="5171933" cy="381000"/>
          </a:xfrm>
          <a:prstGeom prst="rect">
            <a:avLst/>
          </a:prstGeom>
        </p:spPr>
      </p:pic>
      <p:pic>
        <p:nvPicPr>
          <p:cNvPr id="11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Powers of QC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8763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Theorem: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 If    violates monogamy, </a:t>
            </a:r>
            <a:r>
              <a:rPr lang="en-US" sz="2400" dirty="0" smtClean="0">
                <a:sym typeface="Mathematica1"/>
              </a:rPr>
              <a:t> an increasing function </a:t>
            </a:r>
            <a:r>
              <a:rPr lang="en-US" sz="2400" dirty="0" err="1" smtClean="0">
                <a:sym typeface="Mathematica1"/>
              </a:rPr>
              <a:t>s.t</a:t>
            </a:r>
            <a:endParaRPr lang="en-US" sz="2400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2743200"/>
            <a:ext cx="230909" cy="282222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09800" y="3733800"/>
            <a:ext cx="5171933" cy="38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724400"/>
            <a:ext cx="8763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provided       is monotonically decreasing under discarding system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invariance under discarding systems occurs only for monogamy satisfying states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828800" y="4800600"/>
            <a:ext cx="230909" cy="282222"/>
          </a:xfrm>
          <a:prstGeom prst="rect">
            <a:avLst/>
          </a:prstGeom>
        </p:spPr>
      </p:pic>
      <p:pic>
        <p:nvPicPr>
          <p:cNvPr id="11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Powers of WD: gen W state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6096000"/>
            <a:ext cx="34290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Salini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2012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057400"/>
            <a:ext cx="9753049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4648200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Polygamy of WD for 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47244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Monogamy of (WD)</a:t>
            </a:r>
            <a:r>
              <a:rPr lang="en-US" baseline="30000" dirty="0" smtClean="0"/>
              <a:t>5</a:t>
            </a:r>
            <a:r>
              <a:rPr lang="en-US" dirty="0" smtClean="0"/>
              <a:t> for W</a:t>
            </a:r>
            <a:endParaRPr lang="en-US" dirty="0"/>
          </a:p>
        </p:txBody>
      </p:sp>
      <p:pic>
        <p:nvPicPr>
          <p:cNvPr id="7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62000" y="5334000"/>
            <a:ext cx="4882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c001 + d010 + e100  generalized 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676400"/>
            <a:ext cx="43434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Powers of WD: gen W state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6096000"/>
            <a:ext cx="34290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Salini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2012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057400"/>
            <a:ext cx="9753049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4648200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Polygamy of WD for 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47244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Monogamy of (WD)</a:t>
            </a:r>
            <a:r>
              <a:rPr lang="en-US" baseline="30000" dirty="0" smtClean="0"/>
              <a:t>5</a:t>
            </a:r>
            <a:r>
              <a:rPr lang="en-US" dirty="0" smtClean="0"/>
              <a:t> for W</a:t>
            </a:r>
            <a:endParaRPr lang="en-US" dirty="0"/>
          </a:p>
        </p:txBody>
      </p:sp>
      <p:pic>
        <p:nvPicPr>
          <p:cNvPr id="7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62000" y="5334000"/>
            <a:ext cx="4882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c001 + d010 + e100  generalized 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0844"/>
            <a:ext cx="6716582" cy="389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Powers of WD: Monogamous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6096000"/>
            <a:ext cx="34290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Salini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2012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0844"/>
            <a:ext cx="6716582" cy="389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Powers of WD: Monogamous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6096000"/>
            <a:ext cx="34290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Salini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2012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57600" y="236220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Randomly generated 3-qubit states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Haar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measure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0844"/>
            <a:ext cx="6716582" cy="389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Powers of WD: Monogamous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6096000"/>
            <a:ext cx="34290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Salini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2012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57600" y="236220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Randomly generated 3-qubit states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Haar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measure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9530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 WD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Monogamy of WD</a:t>
            </a:r>
            <a:endParaRPr lang="en-US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8763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Theorem: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 WD is monogamous                Discord is monogamous</a:t>
            </a:r>
          </a:p>
          <a:p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3581400" y="2944368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2495490"/>
            <a:ext cx="2953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pure 3-party state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Monogamy of WD</a:t>
            </a:r>
            <a:endParaRPr lang="en-US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8763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Theorem: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 WD is monogamous                Discord is monogamous</a:t>
            </a:r>
          </a:p>
          <a:p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3581400" y="2944368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334000" y="5257800"/>
            <a:ext cx="2377989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5105400"/>
            <a:ext cx="2374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because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2495490"/>
            <a:ext cx="2953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pure 3-party state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monogamy of quantum correlations?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smtClean="0">
                <a:solidFill>
                  <a:srgbClr val="FF0000"/>
                </a:solidFill>
                <a:latin typeface="Kristen ITC" pitchFamily="66" charset="0"/>
                <a:cs typeface="Times New Roman" pitchFamily="18" charset="0"/>
              </a:rPr>
              <a:t>QC r monogamous for large no of parties</a:t>
            </a:r>
            <a:endParaRPr lang="en-US" sz="2400" b="1" dirty="0">
              <a:solidFill>
                <a:srgbClr val="FF0000"/>
              </a:solidFill>
              <a:latin typeface="Kristen ITC" pitchFamily="66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hiller" pitchFamily="82" charset="0"/>
              </a:rPr>
              <a:t>Large no. of parties help to get monogamy</a:t>
            </a:r>
            <a:endParaRPr lang="en-US" sz="5400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870" y="1905000"/>
            <a:ext cx="573373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8984" y="5181600"/>
            <a:ext cx="358143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Randomly generated states: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hiller" pitchFamily="82" charset="0"/>
              </a:rPr>
              <a:t>Large no. of parties help to get monogamy</a:t>
            </a:r>
            <a:endParaRPr lang="en-US" sz="5400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870" y="1905000"/>
            <a:ext cx="573373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057400"/>
            <a:ext cx="2133600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Concurrence</a:t>
            </a:r>
          </a:p>
          <a:p>
            <a:endParaRPr lang="en-US" dirty="0" smtClean="0"/>
          </a:p>
          <a:p>
            <a:r>
              <a:rPr lang="en-US" dirty="0" err="1" smtClean="0"/>
              <a:t>EoF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Negativity</a:t>
            </a:r>
          </a:p>
          <a:p>
            <a:endParaRPr lang="en-US" dirty="0" smtClean="0"/>
          </a:p>
          <a:p>
            <a:r>
              <a:rPr lang="en-US" dirty="0" smtClean="0"/>
              <a:t>Log-negativity</a:t>
            </a:r>
          </a:p>
          <a:p>
            <a:endParaRPr lang="en-US" dirty="0" smtClean="0"/>
          </a:p>
          <a:p>
            <a:r>
              <a:rPr lang="en-US" dirty="0" smtClean="0">
                <a:latin typeface="Kristen ITC" pitchFamily="66" charset="0"/>
              </a:rPr>
              <a:t>Discord</a:t>
            </a:r>
          </a:p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Work-deficit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hiller" pitchFamily="82" charset="0"/>
              </a:rPr>
              <a:t>Large no. of parties help to get monogamy</a:t>
            </a:r>
            <a:endParaRPr lang="en-US" sz="5400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73373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8984" y="5181600"/>
            <a:ext cx="750301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Randomly generated states: All QCs become monogamous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for large no.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524000"/>
            <a:ext cx="22846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Asutosh’s</a:t>
            </a:r>
            <a:r>
              <a:rPr lang="en-US" sz="2000" b="1" dirty="0" smtClean="0">
                <a:solidFill>
                  <a:srgbClr val="FFFF00"/>
                </a:solidFill>
              </a:rPr>
              <a:t> poster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6305490"/>
            <a:ext cx="4953000" cy="400110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Asutosh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 1312:6640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877" y="2187427"/>
            <a:ext cx="7438255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Information theoretic measures 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qubits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Conclusion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6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Kristen ITC" pitchFamily="66" charset="0"/>
                <a:cs typeface="Times New Roman" pitchFamily="18" charset="0"/>
              </a:rPr>
              <a:t>What is monogamy of  QC?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Correlations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Entanglement-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paradigm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Information-theoretic paradigm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Info-theoretic measures: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(3-qubits)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quantum correlations  monogamous?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Powers of QC r monogamous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QC r monogamous for higher no of parties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Outline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877" y="2187427"/>
            <a:ext cx="743825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Information theoretic measures 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4200" y="3210580"/>
            <a:ext cx="459292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Powers of QCs r monogamous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Conclusion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6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3184" y="2187427"/>
            <a:ext cx="753764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Information theoretic measures 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4200" y="3210580"/>
            <a:ext cx="459292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Powers of QCs r monogamous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53580"/>
            <a:ext cx="81534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no of parties enforce monogamy</a:t>
            </a:r>
            <a:endParaRPr lang="en-IN" sz="2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Conclusion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6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877" y="2187427"/>
            <a:ext cx="743825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Information theoretic measures 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nonmonogamous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4200" y="3210580"/>
            <a:ext cx="459292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Powers of QCs r monogamous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53580"/>
            <a:ext cx="81534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no of parties enforce monogamy</a:t>
            </a:r>
            <a:endParaRPr lang="en-IN" sz="2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5334000"/>
            <a:ext cx="2127505" cy="1200329"/>
          </a:xfrm>
          <a:prstGeom prst="rect">
            <a:avLst/>
          </a:prstGeom>
          <a:ln w="3492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IN" dirty="0" smtClean="0"/>
              <a:t>arXiv:1312.6640</a:t>
            </a:r>
          </a:p>
          <a:p>
            <a:r>
              <a:rPr lang="en-IN" dirty="0" smtClean="0"/>
              <a:t>arXiv:1206.4029</a:t>
            </a:r>
          </a:p>
          <a:p>
            <a:r>
              <a:rPr lang="en-IN" dirty="0" smtClean="0"/>
              <a:t>PRA ’13</a:t>
            </a:r>
          </a:p>
          <a:p>
            <a:r>
              <a:rPr lang="en-IN" dirty="0" smtClean="0"/>
              <a:t>PRA ’12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Conclusion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8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6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thank you indian elephant stic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199"/>
            <a:ext cx="586740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C}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  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_{AB} + {\cal Q}_{AC} 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C}$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  $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_{A:BC} \geq {\cal Q}_{AB} + {\cal Q}_{AC}  $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  $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_{A:B_1B_2 \ldots B_N} \geq {\cal Q}_{AB_1} + &#10;{\cal Q}_{AB_2} + \ldots + {\cal Q}_{AB_N}    $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_1B_2 \ldots B_N}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^2_{A:B_1B_2 \ldots B_N} \geq C^2_{AB_1} + &#10;C^2_{AB_2} + \ldots + C^2_{AB_N}    $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_{A:B_1B_2 \ldots B_N} \geq {\cal Q}_{AB_1} + &#10;{\cal Q}_{AB_2} + \ldots + {\cal Q}_{AB_N}    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  $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_1B_2 \ldots B_N}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E}_{AB}= h(\frac{1+ \sqrt{1 - {\cal C}_{AB}^2}}{2})    $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(x) = -x \log_2 x- (1-x) \log_2 (1 -x)  $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E}_{AB}= h(\frac{1+ \sqrt{1 - {\cal C}_{AB}^2}}{2})    $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(x) = -x \log_2 x- (1-x) \log_2 (1 -x)  $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E}_{AB}= h(\frac{1+ \sqrt{1 - {\cal C}_{AB}^2}}{2})    $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(x) = -x \log_2 x- (1-x) \log_2 (1 -x)  $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 - S(\rho_{AB})$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 - S(\rho_{AB})$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x(N - S(\rho_{AB}'))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C}$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}' = \sum_i (I\otimes P_i \rho_{AB} I\otimes P_i)$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elta_D = D_{A:BC}- D_{AB}-D_{AC}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{\cal E} = 1 - \max |\langle \phi|\psi\rangle|^2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  $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({\cal Q}_{A:BC})&gt; f({\cal Q}_{AB}) + f({\cal Q}_{AC})$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  $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({\cal Q}_{A:BC})&gt; f({\cal Q}_{AB}) + f({\cal Q}_{AC})$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  $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D_{AB} \leq WD_{AB}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  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_{AB} \equiv {\cal Q}(\rho_{AB}) 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C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  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Q}_{AC} 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C}$&#10;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1300</TotalTime>
  <Words>2041</Words>
  <Application>Microsoft Office PowerPoint</Application>
  <PresentationFormat>On-screen Show (4:3)</PresentationFormat>
  <Paragraphs>597</Paragraphs>
  <Slides>93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5" baseType="lpstr">
      <vt:lpstr>Concourse</vt:lpstr>
      <vt:lpstr>Acrobat Document</vt:lpstr>
      <vt:lpstr>Monogamy of Quantum Correlations</vt:lpstr>
      <vt:lpstr>Monogamy of Quantum Correlations</vt:lpstr>
      <vt:lpstr>Outline</vt:lpstr>
      <vt:lpstr>Outline</vt:lpstr>
      <vt:lpstr>Outline</vt:lpstr>
      <vt:lpstr>Outline</vt:lpstr>
      <vt:lpstr>Outline</vt:lpstr>
      <vt:lpstr>Outline</vt:lpstr>
      <vt:lpstr>Outline</vt:lpstr>
      <vt:lpstr>What is monogamy?</vt:lpstr>
      <vt:lpstr>What is monogamy?</vt:lpstr>
      <vt:lpstr>What is monogamy?</vt:lpstr>
      <vt:lpstr>What is monogamy?</vt:lpstr>
      <vt:lpstr>What is monogamy?</vt:lpstr>
      <vt:lpstr>What is monogamy?</vt:lpstr>
      <vt:lpstr>What is monogamy?</vt:lpstr>
      <vt:lpstr>What is monogamy?</vt:lpstr>
      <vt:lpstr>What is monogamy?</vt:lpstr>
      <vt:lpstr>What is monogamy?</vt:lpstr>
      <vt:lpstr>What is monogamy?</vt:lpstr>
      <vt:lpstr>What is monogamy?</vt:lpstr>
      <vt:lpstr>What is monogamy?</vt:lpstr>
      <vt:lpstr>Monogamy-Quantification</vt:lpstr>
      <vt:lpstr>Monogamy-Quantification</vt:lpstr>
      <vt:lpstr>Monogamy-Quantification</vt:lpstr>
      <vt:lpstr>Monogamy-Quantification</vt:lpstr>
      <vt:lpstr>Monogamy-Quantification</vt:lpstr>
      <vt:lpstr>Monogamy-Quantification</vt:lpstr>
      <vt:lpstr>Monogamy of concurrence</vt:lpstr>
      <vt:lpstr>Monogamy-Quantification</vt:lpstr>
      <vt:lpstr>Outline</vt:lpstr>
      <vt:lpstr>Entanglement measures</vt:lpstr>
      <vt:lpstr>Entanglement measures</vt:lpstr>
      <vt:lpstr>Entanglement measures</vt:lpstr>
      <vt:lpstr>Entanglement measures</vt:lpstr>
      <vt:lpstr>Entanglement Measures</vt:lpstr>
      <vt:lpstr>Ent of Formation</vt:lpstr>
      <vt:lpstr>Ent of Formation</vt:lpstr>
      <vt:lpstr>Ent of Formation</vt:lpstr>
      <vt:lpstr>Log Neg</vt:lpstr>
      <vt:lpstr>Log Neg</vt:lpstr>
      <vt:lpstr>Information-theoretic Measures</vt:lpstr>
      <vt:lpstr>Quantum discord</vt:lpstr>
      <vt:lpstr>Slide 44</vt:lpstr>
      <vt:lpstr>Slide 45</vt:lpstr>
      <vt:lpstr>Slide 46</vt:lpstr>
      <vt:lpstr>Quantum Work-deficit </vt:lpstr>
      <vt:lpstr>Quantum Work-deficit </vt:lpstr>
      <vt:lpstr>Quantum Work-deficit </vt:lpstr>
      <vt:lpstr>Outline</vt:lpstr>
      <vt:lpstr>Questions</vt:lpstr>
      <vt:lpstr>Questions</vt:lpstr>
      <vt:lpstr>Monogamy of Q Discord</vt:lpstr>
      <vt:lpstr>Monogamy of Q Discord</vt:lpstr>
      <vt:lpstr>Monogamy of Q Discord</vt:lpstr>
      <vt:lpstr>Monogamy of Q Discord</vt:lpstr>
      <vt:lpstr>Monogamy of Q Discord</vt:lpstr>
      <vt:lpstr>Monogamy of Q Discord</vt:lpstr>
      <vt:lpstr>Slide 59</vt:lpstr>
      <vt:lpstr>Slide 60</vt:lpstr>
      <vt:lpstr>GHZ vs W</vt:lpstr>
      <vt:lpstr>GHZ vs W</vt:lpstr>
      <vt:lpstr>GHZ vs W</vt:lpstr>
      <vt:lpstr>GHZ vs W</vt:lpstr>
      <vt:lpstr>GHZ vs W</vt:lpstr>
      <vt:lpstr>GHZ vs W</vt:lpstr>
      <vt:lpstr>Results for Discord monogamy test</vt:lpstr>
      <vt:lpstr>Monogamy of QD</vt:lpstr>
      <vt:lpstr>Slide 69</vt:lpstr>
      <vt:lpstr>NMR </vt:lpstr>
      <vt:lpstr>NMR </vt:lpstr>
      <vt:lpstr>NMR </vt:lpstr>
      <vt:lpstr>NMR </vt:lpstr>
      <vt:lpstr>Outline</vt:lpstr>
      <vt:lpstr>Powers of QC</vt:lpstr>
      <vt:lpstr>Powers of QC</vt:lpstr>
      <vt:lpstr>Powers of QC</vt:lpstr>
      <vt:lpstr>Powers of WD: gen W state</vt:lpstr>
      <vt:lpstr>Powers of WD: gen W state</vt:lpstr>
      <vt:lpstr>Powers of WD: Monogamous</vt:lpstr>
      <vt:lpstr>Powers of WD: Monogamous</vt:lpstr>
      <vt:lpstr>Powers of WD: Monogamous</vt:lpstr>
      <vt:lpstr>Monogamy of WD</vt:lpstr>
      <vt:lpstr>Monogamy of WD</vt:lpstr>
      <vt:lpstr>Outline</vt:lpstr>
      <vt:lpstr>Large no. of parties help to get monogamy</vt:lpstr>
      <vt:lpstr>Large no. of parties help to get monogamy</vt:lpstr>
      <vt:lpstr>Large no. of parties help to get monogamy</vt:lpstr>
      <vt:lpstr>Conclusion</vt:lpstr>
      <vt:lpstr>Conclusion</vt:lpstr>
      <vt:lpstr>Conclusion</vt:lpstr>
      <vt:lpstr>Conclusion</vt:lpstr>
      <vt:lpstr>Slide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HRI</dc:creator>
  <cp:lastModifiedBy>HRI</cp:lastModifiedBy>
  <cp:revision>125</cp:revision>
  <dcterms:created xsi:type="dcterms:W3CDTF">2014-02-21T12:02:15Z</dcterms:created>
  <dcterms:modified xsi:type="dcterms:W3CDTF">2014-02-27T01:55:24Z</dcterms:modified>
</cp:coreProperties>
</file>